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63" r:id="rId2"/>
    <p:sldId id="264" r:id="rId3"/>
    <p:sldId id="266" r:id="rId4"/>
    <p:sldId id="257" r:id="rId5"/>
    <p:sldId id="284" r:id="rId6"/>
    <p:sldId id="294" r:id="rId7"/>
    <p:sldId id="275" r:id="rId8"/>
    <p:sldId id="276" r:id="rId9"/>
    <p:sldId id="259" r:id="rId10"/>
    <p:sldId id="277" r:id="rId11"/>
    <p:sldId id="261" r:id="rId12"/>
    <p:sldId id="260" r:id="rId13"/>
    <p:sldId id="278" r:id="rId14"/>
    <p:sldId id="262" r:id="rId15"/>
    <p:sldId id="297" r:id="rId16"/>
    <p:sldId id="286" r:id="rId17"/>
    <p:sldId id="287" r:id="rId18"/>
    <p:sldId id="293" r:id="rId19"/>
    <p:sldId id="296" r:id="rId20"/>
    <p:sldId id="280" r:id="rId21"/>
    <p:sldId id="279" r:id="rId22"/>
    <p:sldId id="298" r:id="rId23"/>
    <p:sldId id="282" r:id="rId24"/>
    <p:sldId id="268" r:id="rId25"/>
    <p:sldId id="272" r:id="rId26"/>
    <p:sldId id="290" r:id="rId27"/>
    <p:sldId id="269" r:id="rId28"/>
    <p:sldId id="292" r:id="rId29"/>
    <p:sldId id="271" r:id="rId30"/>
    <p:sldId id="288" r:id="rId31"/>
    <p:sldId id="274" r:id="rId32"/>
    <p:sldId id="283" r:id="rId33"/>
    <p:sldId id="285" r:id="rId34"/>
    <p:sldId id="289" r:id="rId35"/>
    <p:sldId id="291" r:id="rId36"/>
    <p:sldId id="299" r:id="rId37"/>
    <p:sldId id="301" r:id="rId38"/>
    <p:sldId id="295" r:id="rId39"/>
    <p:sldId id="300" r:id="rId40"/>
    <p:sldId id="302" r:id="rId41"/>
    <p:sldId id="26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FFD8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9" autoAdjust="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5B585-AC3B-4BD8-8370-7FE32994C77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0E50-68BB-4284-A3E2-F78D60074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clck/redir/EIW2pfxuI9g?data=UlNrNmk5WktYejR0eWJFYk1LdmtxaHVteVhYWnFRajBmdmNRV1NGN3ZDUmtrLTBzN0lvVjhUYVpYd21HRjlDb0pMNFhqSkhwVXdmNXNobDUtZm0yeTJLTzJEWTFZcnVqelFMQnY1bFJReW9rVWNPRU5yVk5tT1RvZUhaS2VTaWg&amp;b64e=2&amp;sign=aa9ca407e31003a9681315b1cf7d1ce9&amp;keyno=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00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20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66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Фото Тобольска - </a:t>
            </a:r>
            <a:r>
              <a:rPr lang="en-US" smtClean="0"/>
              <a:t>http://st-efrem.orthodoxy.ru/stefan/a/p5.html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99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47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10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52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58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Иллюстрация  -  </a:t>
            </a:r>
            <a:r>
              <a:rPr lang="en-US" dirty="0" smtClean="0">
                <a:hlinkClick r:id="rId3"/>
              </a:rPr>
              <a:t>http://kaz-ski.info/comments/page-144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49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0E50-68BB-4284-A3E2-F78D600747F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22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50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35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25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99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206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66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43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2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4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637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724" y="1556793"/>
            <a:ext cx="7194551" cy="432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EF00-59AB-4813-8125-2099BFA106D1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1354-42BE-4D69-9312-5CFEE5A73D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076" name="Picture 4" descr="C:\Users\Home\Desktop\9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827584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9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16415" y="15874"/>
            <a:ext cx="827584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ome\Desktop\9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2565" y="3436565"/>
            <a:ext cx="974725" cy="5868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964438"/>
            <a:ext cx="7194550" cy="520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078" name="Picture 6" descr="C:\Users\Home\Desktop\9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623" y="-2510911"/>
            <a:ext cx="974725" cy="5975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Home\Desktop\9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20158"/>
          <a:stretch/>
        </p:blipFill>
        <p:spPr bwMode="auto">
          <a:xfrm rot="16200000">
            <a:off x="1798639" y="4083431"/>
            <a:ext cx="974725" cy="4571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Рисунок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-10287"/>
            <a:ext cx="4059237" cy="97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58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noFill/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933"/>
        </a:buClr>
        <a:buSzPct val="94000"/>
        <a:buFont typeface="Wingdings 2" pitchFamily="18" charset="2"/>
        <a:buChar char=""/>
        <a:defRPr sz="3200" kern="1200">
          <a:solidFill>
            <a:srgbClr val="39471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33"/>
        </a:buClr>
        <a:buSzPct val="94000"/>
        <a:buFont typeface="Wingdings 2" pitchFamily="18" charset="2"/>
        <a:buChar char=""/>
        <a:defRPr sz="2800" kern="1200">
          <a:solidFill>
            <a:srgbClr val="39471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933"/>
        </a:buClr>
        <a:buSzPct val="94000"/>
        <a:buFont typeface="Wingdings 2" pitchFamily="18" charset="2"/>
        <a:buChar char=""/>
        <a:defRPr sz="2400" kern="1200">
          <a:solidFill>
            <a:srgbClr val="39471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933"/>
        </a:buClr>
        <a:buSzPct val="94000"/>
        <a:buFont typeface="Wingdings 2" pitchFamily="18" charset="2"/>
        <a:buChar char=""/>
        <a:defRPr sz="2000" kern="1200">
          <a:solidFill>
            <a:srgbClr val="39471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9933"/>
        </a:buClr>
        <a:buSzPct val="94000"/>
        <a:buFont typeface="Wingdings 2" pitchFamily="18" charset="2"/>
        <a:buChar char=""/>
        <a:defRPr sz="2000" kern="1200">
          <a:solidFill>
            <a:srgbClr val="39471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ru.wikipedia.org/wiki/%D0%9C%D0%B5%D0%BD%D0%B4%D0%B5%D0%BB%D0%B5%D0%B5%D0%B2,_%D0%94%D0%BC%D0%B8%D1%82%D1%80%D0%B8%D0%B9_%D0%98%D0%B2%D0%B0%D0%BD%D0%BE%D0%B2%D0%B8%D1%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fiivsem.ru/ershov-petr-pavlovich" TargetMode="External"/><Relationship Id="rId2" Type="http://schemas.openxmlformats.org/officeDocument/2006/relationships/hyperlink" Target="http://letopis.kulichki.net/2013/nom211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shov.ouc.ru/biografiya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980728"/>
            <a:ext cx="7128792" cy="1470025"/>
          </a:xfrm>
        </p:spPr>
        <p:txBody>
          <a:bodyPr/>
          <a:lstStyle/>
          <a:p>
            <a:r>
              <a:rPr lang="ru-RU" dirty="0" smtClean="0"/>
              <a:t>Творец </a:t>
            </a:r>
            <a:r>
              <a:rPr lang="ru-RU" dirty="0"/>
              <a:t>бессмертной </a:t>
            </a:r>
            <a:r>
              <a:rPr lang="ru-RU" dirty="0" smtClean="0"/>
              <a:t>сказки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2624336" cy="960512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12700">
                  <a:solidFill>
                    <a:srgbClr val="39471D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</a:t>
            </a:r>
          </a:p>
          <a:p>
            <a:r>
              <a:rPr lang="ru-RU" b="1" dirty="0" smtClean="0">
                <a:ln w="12700">
                  <a:solidFill>
                    <a:srgbClr val="39471D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«Чертова дюжина»</a:t>
            </a:r>
          </a:p>
          <a:p>
            <a:r>
              <a:rPr lang="ru-RU" b="1" dirty="0">
                <a:ln w="12700">
                  <a:solidFill>
                    <a:srgbClr val="39471D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rgbClr val="39471D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МОУ СОШ № 13</a:t>
            </a:r>
            <a:endParaRPr lang="ru-RU" b="1" dirty="0">
              <a:ln w="12700">
                <a:solidFill>
                  <a:srgbClr val="39471D"/>
                </a:solidFill>
                <a:prstDash val="solid"/>
              </a:ln>
              <a:solidFill>
                <a:srgbClr val="39471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C:\Users\Home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3234"/>
            <a:ext cx="1332307" cy="2012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5" name="Picture 9" descr="C:\Users\Home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587">
            <a:off x="6732239" y="3770294"/>
            <a:ext cx="1463675" cy="1957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Home\Desktop\ершов\10088163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599807">
            <a:off x="2275896" y="3030483"/>
            <a:ext cx="1448611" cy="1775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099" name="Picture 3" descr="C:\Users\Home\Desktop\Рисунок1.jpg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2432014"/>
            <a:ext cx="1371600" cy="17986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112" name="Picture 16" descr="C:\Users\Home\Desktop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966">
            <a:off x="3766383" y="2510214"/>
            <a:ext cx="1286301" cy="18375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100" name="Picture 4" descr="C:\Users\Home\Desktop\ершов\2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83" y="4235404"/>
            <a:ext cx="1524000" cy="15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Home\Desktop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18089"/>
            <a:ext cx="1384300" cy="184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37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Университет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725" y="1556793"/>
            <a:ext cx="5757516" cy="4327750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1831—1835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учился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философско-юридическом отделении Петербургского университета.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нему приехал отец с младшим братом.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университете Ершов впервые начал печататься, вначале в рукописном журнале А.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Майкова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«Подснежник», а затем и в популярном литературном журнале «Библиотека для чтения».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39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Конек - Горбунок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1556793"/>
            <a:ext cx="5976664" cy="432775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1832 году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П.П. Ершов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 работать над первым крупным произведением — сказкой «Конек-Горбунок».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сказки была представлена в виде курсовой работы и получила восторженный отзыв профессора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П.Плетнева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Плетнёв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время одной из лекций с университетской кафедры прочитал отрывок из «Конька-горбунка» и представил изумленным слушателям автора чудесной сказки — их сокурсника Петра Ершова, сидевшего в аудитории.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Плетнев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 инициатором публикации текста сказки в журнале «Библиотека для чтения», а также познакомил начинающего поэта с 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С. Пушкиным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В. Жуковским. </a:t>
            </a:r>
          </a:p>
        </p:txBody>
      </p:sp>
      <p:pic>
        <p:nvPicPr>
          <p:cNvPr id="20482" name="Picture 2" descr="Lib.ru/&amp;Kcy;&amp;lcy;&amp;acy;&amp;scy;&amp;scy;&amp;icy;&amp;kcy;&amp;acy;. . &amp;Pcy;&amp;lcy;&amp;iecy;&amp;tcy;&amp;ncy;&amp;iecy;&amp;vcy; &amp;Pcy;&amp;iecy;&amp;tcy;&amp;rcy; &amp;Acy;&amp;lcy;&amp;iecy;&amp;kcy;&amp;scy;&amp;acy;&amp;ncy;&amp;dcy;&amp;rcy;&amp;ocy;&amp;vcy;&amp;icy;&amp;chcy;. . &amp;Scy;&amp;ocy;&amp;bcy;&amp;rcy;&amp;acy;&amp;ncy;&amp;icy;&amp;iecy; &amp;scy;&amp;ocy;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11" y="1348498"/>
            <a:ext cx="1666875" cy="2085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3074" y="3619041"/>
            <a:ext cx="144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Плетнев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Литературный успех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Отрывок из «Конька-горбунка» появился в мае в «Библиотеке для чтения» (1834, т. 3), а в октябре 1834 года сказка Ершова была опубликована отдельным изданием.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сопутствовал молодому поэту: в декабре того же года к печати была одобрена первая часть «Сибирского казака», а затем и вторая часть этой «старинной были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На перепутье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Закончив университет в 1834 году, писатель хотел стать профессиональным литератором. Это было время </a:t>
            </a:r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А.Афанасьева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 Даля, П. Киреевского - известных русских собирателей и пропагандистов народной культуры. </a:t>
            </a:r>
            <a:endParaRPr lang="ru-RU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скоропостижная смерть отца, а вслед за ним и брата вынудили Ершова отправиться в Тобольск, к матери.</a:t>
            </a: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Противоречивые 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 вызывало и прощание с самим Петербургом: многое здесь стало дорогим и слилось с душой поэта, а с другой стороны, Ершова манила к себе Сибирь, которую он называл «северной красавицей», мечтая об исследовании тогда ещё мало изученного края</a:t>
            </a:r>
            <a:r>
              <a:rPr lang="ru-RU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1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Возвращение в Тобольск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3"/>
            <a:ext cx="5256585" cy="43277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 летом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1836 г. вернулся  в Тобольск.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учителем Тобольской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1844 г. – инспектор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Тобольской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 1857 г. - директор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 и дирекции училищ Тобольской губернии.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Picture 2" descr="&amp;Pcy;&amp;iocy;&amp;tcy;&amp;rcy; &amp;Pcy;&amp;acy;&amp;vcy;&amp;lcy;&amp;ocy;&amp;vcy;&amp;icy;&amp;chcy; &amp;IEcy;&amp;rcy;&amp;shcy;&amp;ocy;&amp;vcy; (Pjotr Pavlovich Ershov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19050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3536917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Ершов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Desktop\диалог культур\ершов\Вид Тобольск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6002"/>
            <a:ext cx="6624736" cy="488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1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471" y="964438"/>
            <a:ext cx="5792803" cy="520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Дружба с декабристами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9062" y="1556793"/>
            <a:ext cx="5637354" cy="432775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Переехав в Сибирь, писатель не прерывает литературного творчества, он ежегодно путешествует, записывая сказки, легенды,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былички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поездках он знакомится с ссыльными декабристами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В.Кюхельбекером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Штейнгелем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тесные отношения завязываются у него с И.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Пущиным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Известно, что тот передал Ершову для публикации два стихотворения Пушкина, адресованные декабристам.</a:t>
            </a:r>
          </a:p>
          <a:p>
            <a:endParaRPr lang="ru-RU" dirty="0"/>
          </a:p>
        </p:txBody>
      </p:sp>
      <p:pic>
        <p:nvPicPr>
          <p:cNvPr id="21506" name="Picture 2" descr="&amp;Vcy;&amp;icy;&amp;dcy;&amp;iecy;&amp;ocy;-&amp;ucy;&amp;rcy;&amp;ocy;&amp;kcy; R&amp;imacr;gas Purvciema vidussk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30" y="1412776"/>
            <a:ext cx="1520954" cy="187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5886" y="324433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Пущин</a:t>
            </a:r>
            <a:endParaRPr lang="ru-RU" dirty="0"/>
          </a:p>
        </p:txBody>
      </p:sp>
      <p:pic>
        <p:nvPicPr>
          <p:cNvPr id="21508" name="Picture 4" descr="&amp;Kcy;&amp;yucy;&amp;khcy;&amp;iecy;&amp;lcy;&amp;softcy;&amp;bcy;&amp;iecy;&amp;kcy;&amp;iecy;&amp;rcy; &amp;Vcy;. &amp;Kcy;&amp;yucy;&amp;khcy;&amp;iecy;&amp;lcy;&amp;softcy;&amp;bcy;&amp;iecy;&amp;kcy;&amp;iecy;&amp;rcy; &amp;Vcy;&amp;icy;&amp;lcy;&amp;softcy;&amp;gcy;&amp;iecy;&amp;lcy;&amp;softcy;&amp;mcy; &amp;Kcy;&amp;acy;&amp;rcy;&amp;lcy;&amp;ocy;&amp;vcy;&amp;icy;&amp;chcy; &amp;Rcy;&amp;ucy;&amp;scy;&amp;scy;&amp;kcy;&amp;acy;&amp;yacy; &amp;pcy;&amp;ocy;&amp;rcy;&amp;tcy;&amp;rcy;&amp;iecy;&amp;tcy;&amp;ncy;&amp;acy;&amp;yacy; &amp;gcy;&amp;acy;&amp;lcy;&amp;iecy;&amp;rcy;&amp;ie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0" y="3613666"/>
            <a:ext cx="1444444" cy="1909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8540" y="5522845"/>
            <a:ext cx="16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В.Кюхельбекер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01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Литературное 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1556793"/>
            <a:ext cx="5256585" cy="4176463"/>
          </a:xfrm>
        </p:spPr>
        <p:txBody>
          <a:bodyPr>
            <a:no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сочинения и собранные фольклорные тексты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Ершов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 посылает в Петербург, где они печатаются в журналах «Современник» и «Библиотека для чтения». 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собранных текстов он пишет и собственные произведения — поэму «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Сузге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пьесы «Суворов и станционный смотритель», «Фома-кузнец». 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его стихи, переданные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В.Жемчужникову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приняты и вошли в сочинения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Козьмы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Пруткова</a:t>
            </a:r>
          </a:p>
        </p:txBody>
      </p:sp>
      <p:pic>
        <p:nvPicPr>
          <p:cNvPr id="11266" name="Picture 2" descr="http://www.epwr.ru/quotauthor/202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6250"/>
            <a:ext cx="2095500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67313" y="4461851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Ершов </a:t>
            </a:r>
            <a:endParaRPr lang="ru-RU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488832" cy="592354"/>
          </a:xfrm>
          <a:noFill/>
        </p:spPr>
        <p:txBody>
          <a:bodyPr>
            <a:normAutofit/>
          </a:bodyPr>
          <a:lstStyle/>
          <a:p>
            <a:r>
              <a:rPr lang="ru-RU" sz="2000" b="0" dirty="0" smtClean="0">
                <a:ln>
                  <a:noFill/>
                </a:ln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П. Ершова в Тобольском историко – краеведческом музее </a:t>
            </a:r>
            <a:endParaRPr lang="ru-RU" sz="2000" b="0" dirty="0">
              <a:ln>
                <a:noFill/>
              </a:ln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5712333" cy="432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8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488832" cy="592354"/>
          </a:xfrm>
          <a:noFill/>
        </p:spPr>
        <p:txBody>
          <a:bodyPr>
            <a:normAutofit/>
          </a:bodyPr>
          <a:lstStyle/>
          <a:p>
            <a:r>
              <a:rPr lang="ru-RU" sz="2000" b="0" dirty="0" smtClean="0">
                <a:ln>
                  <a:noFill/>
                </a:ln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П. Ершова в Тобольском историко – краеведческом музее </a:t>
            </a:r>
            <a:endParaRPr lang="ru-RU" sz="2000" b="0" dirty="0">
              <a:ln>
                <a:noFill/>
              </a:ln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976664" cy="440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75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Год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1"/>
            <a:ext cx="7488832" cy="3967711"/>
          </a:xfrm>
        </p:spPr>
        <p:txBody>
          <a:bodyPr>
            <a:normAutofit/>
          </a:bodyPr>
          <a:lstStyle/>
          <a:p>
            <a:pPr>
              <a:buSzPct val="86000"/>
            </a:pPr>
            <a:r>
              <a:rPr lang="ru-RU" dirty="0"/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проводимая в течение 2015 года комплексная государственная программа, направленная на развитие интереса к русской и мировой литературе, пропаганду чтения и книжной культуры во всех ее проявлениях.</a:t>
            </a:r>
          </a:p>
          <a:p>
            <a:pPr>
              <a:buSzPct val="86000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 Литературы объявлен Указом президента В.В. Путина от 12 июня 2014 года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pic>
        <p:nvPicPr>
          <p:cNvPr id="5122" name="Picture 2" descr="C:\Users\Home\Desktop\Год Литературы 2015 _ Официальный сайт_files\gl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28120"/>
            <a:ext cx="1233898" cy="85197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17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964438"/>
            <a:ext cx="4965427" cy="520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 П. Ершова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484784"/>
            <a:ext cx="4876415" cy="4320479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его учеников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—химик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Дмитрий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Менделеев, Дмитрий Иванович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 Менделеев.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Падчерица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Ершова стала женой Менделеева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удучи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крупным ученым,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И. Менделеев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способствовал переизданию сказки Ершова.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42" name="Picture 2" descr="https://upload.wikimedia.org/wikipedia/commons/thumb/8/89/%D0%94%D0%BC%D0%B8%D1%82%D1%80%D0%B8%D0%B9_%D0%98%D0%B2%D0%B0%D0%BD%D0%BE%D0%B2%D0%B8%D1%87_%D0%9C%D0%B5%D0%BD%D0%B4%D0%B5%D0%BB%D0%B5%D0%B5%D0%B2_7.jpg/200px-%D0%94%D0%BC%D0%B8%D1%82%D1%80%D0%B8%D0%B9_%D0%98%D0%B2%D0%B0%D0%BD%D0%BE%D0%B2%D0%B8%D1%87_%D0%9C%D0%B5%D0%BD%D0%B4%D0%B5%D0%BB%D0%B5%D0%B5%D0%B2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08" y="1484784"/>
            <a:ext cx="2414386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992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Любовь к театру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инициатором создания любительского гимназического театра.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театре занимался режиссурой. Написал для театра несколько пьес: «Сельский праздник», «Суворов и станционный смотритель», комическую оперу «Якутские божки»,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Черепослов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2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5085184"/>
            <a:ext cx="7859216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св. апостола Андрея Первозванного.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Здесь П.П. Ершов венчался третьим браком с Еленой Черкасовой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C:\Users\Home\Desktop\диалог культур\ершов\Рисунок1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2" t="3987" r="3275" b="5644"/>
          <a:stretch/>
        </p:blipFill>
        <p:spPr bwMode="auto">
          <a:xfrm>
            <a:off x="1475657" y="1052735"/>
            <a:ext cx="6476698" cy="405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Последние годы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4392488" cy="4327750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жизни писатель вновь овдовел и жил вместе со своей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падчерицей.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 18 августа 1869 г.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Тобольске на Завальном кладбище.</a:t>
            </a:r>
          </a:p>
          <a:p>
            <a:endParaRPr lang="ru-RU" dirty="0"/>
          </a:p>
        </p:txBody>
      </p:sp>
      <p:pic>
        <p:nvPicPr>
          <p:cNvPr id="16386" name="Picture 2" descr="&amp;Pcy;. &amp;IEcy;&amp;rcy;&amp;shcy;&amp;ocy;&amp;vcy; &amp;pcy;&amp;ocy;&amp;khcy;&amp;ocy;&amp;rcy;&amp;ocy;&amp;ncy;&amp;iecy;&amp;ncy; &amp;vcy; &amp;gcy;. &amp;Tcy;&amp;ocy;&amp;bcy;&amp;ocy;&amp;lcy;&amp;softcy;&amp;scy;&amp;kcy;&amp;iecy; &amp;ncy;&amp;acy; &amp;Zcy;&amp;acy;&amp;vcy;&amp;acy;&amp;lcy;&amp;softcy;&amp;ncy;&amp;ocy;&amp;mcy; &amp;kcy;&amp;lcy;&amp;acy;&amp;dcy;&amp;bcy;&amp;icy;&amp;shchcy;&amp;ie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85120" cy="4223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05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Конёк-Горбунок</a:t>
            </a:r>
            <a:endParaRPr lang="ru-RU" dirty="0"/>
          </a:p>
        </p:txBody>
      </p:sp>
      <p:pic>
        <p:nvPicPr>
          <p:cNvPr id="2050" name="Picture 2" descr="C:\Users\Home\Desktop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772816"/>
            <a:ext cx="3123561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99592" y="3573016"/>
            <a:ext cx="4038600" cy="194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известное произведение П.П. Ершова -сказка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стихах</a:t>
            </a:r>
            <a:r>
              <a:rPr lang="ru-RU" sz="2400" dirty="0"/>
              <a:t> 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«Конек – Горбунок»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Главные персонажи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724" y="1556793"/>
            <a:ext cx="7194551" cy="7920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рестьянский сын Иванушка -дурачок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Волшебный конёк-горбунок.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&amp;Kcy;&amp;ocy;&amp;mcy;&amp;mcy;&amp;iecy;&amp;ncy;&amp;tcy;&amp;acy;&amp;rcy;&amp;icy;&amp;icy; - &amp;Vcy;&amp;ocy;&amp;lcy;&amp;shcy;&amp;iecy;&amp;bcy;&amp;ncy;&amp;ycy;&amp;jcy; &amp;mcy;&amp;icy;&amp;rcy; &amp;scy;&amp;kcy;&amp;acy;&amp;zcy;&amp;ocy;&amp;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420888"/>
            <a:ext cx="5184576" cy="340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724" y="1556793"/>
            <a:ext cx="7194551" cy="23762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написана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четырёхстопным хореем с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па́рной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рифмовкой.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12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3"/>
            <a:ext cx="7488832" cy="4104455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 задумал свою сказку, когда прочитал только-только появившиеся сказки Пушкина.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«Конёк-горбунок» — произведение народное, почти слово в слово, по сообщению самого автора, взятое из уст рассказчиков, от которых он его слышал;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П.П. Ершов привёл его в более стройный вид и местами дополнил.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П. Ершов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был доволен своим произведением и неоднократно подвергал его текст переработке.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1856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текст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наконец приобрел тот вид, с которым знаком современный читатель.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Публикация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724" y="1556793"/>
            <a:ext cx="7194551" cy="165618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Отрывок из «Конька-горбунка» появился в 1834 году в журнале «Библиотека для чтения».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1834 г.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вышла отдельным изданием, но с поправками по требованию цензуры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423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создания сказки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536504"/>
          </a:xfrm>
        </p:spPr>
        <p:txBody>
          <a:bodyPr>
            <a:normAutofit fontScale="62500" lnSpcReduction="20000"/>
          </a:bodyPr>
          <a:lstStyle/>
          <a:p>
            <a:pPr marL="269875" indent="-269875">
              <a:buSzPct val="74000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П. В. Анненков в своей книге «Материалы для биографии Пушкина» (1855) пересказывает свидетельство А. Ф. Смирдина о том, что «в апогее своей славы Пушкин с живым одобрением встретил известную Русскую сказку г-на Ершова „Конёк-Горбунок“, теперь забытую. Первые четыре стиха этой сказки &lt;…&gt; принадлежат Пушкину, удостоившему её тщательного пересмотра». </a:t>
            </a:r>
          </a:p>
          <a:p>
            <a:pPr marL="269875" indent="-269875">
              <a:buSzPct val="74000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1910-1930-е годы первые четыре строки «Конька-Горбунка» включались в собрания сочинений Пушкина, но позже было решено не печатать их вместе с пушкинскими произведениями, т.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свидетельство Смирдина можно понимать скорее так, что Пушкин эти стихи только отредактировал. </a:t>
            </a:r>
          </a:p>
          <a:p>
            <a:pPr marL="269875" indent="-269875">
              <a:buSzPct val="74000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уже после смерти Пушкина Ершов заменил строку «Не на небе — на земле» на «Против неба — на земле»; высказывались сомнения в том, что он поступил бы так, если бы автором этих строк был Пушкин.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Писатели – юбиляры 2015 </a:t>
            </a:r>
            <a:endParaRPr lang="ru-RU" dirty="0"/>
          </a:p>
        </p:txBody>
      </p:sp>
      <p:pic>
        <p:nvPicPr>
          <p:cNvPr id="1026" name="Picture 2" descr="&amp;Gcy;&amp;rcy;&amp;icy;&amp;bcy;&amp;ocy;&amp;iecy;&amp;dcy;&amp;ocy;&amp;vcy; (2016) - &amp;ocy; &amp;fcy;&amp;icy;&amp;lcy;&amp;softcy;&amp;mcy;&amp;iecy;, &amp;ocy;&amp;tcy;&amp;zcy;&amp;ycy;&amp;vcy;&amp;ycy;, &amp;scy;&amp;mcy;&amp;ocy;&amp;tcy;&amp;rcy;&amp;iecy;&amp;tcy;&amp;softcy; &amp;vcy;&amp;icy;&amp;dcy;&amp;iecy;&amp;ocy; &amp;ocy;&amp;ncy;&amp;lcy;&amp;acy;&amp;jcy;&amp;ncy; &amp;ncy;&amp;acy; Film.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1" y="1601470"/>
            <a:ext cx="1359192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Acy;&amp;ncy;&amp;tcy;&amp;ocy;&amp;ncy; &amp;Pcy;&amp;acy;&amp;vcy;&amp;lcy;&amp;ocy;&amp;vcy;&amp;icy;&amp;chcy; &amp;CHcy;&amp;iecy;&amp;khcy;&amp;ocy;&amp;vcy; &amp;ncy;&amp;acy; Torrentino.ru - &amp;Scy;&amp;kcy;&amp;acy;&amp;chcy;&amp;acy;&amp;tcy;&amp;softcy; &amp;tcy;&amp;ocy;&amp;rcy;&amp;rcy;&amp;iecy;&amp;ncy;&amp;tcy; &amp;Acy;&amp;ncy;&amp;tcy;&amp;ocy;&amp;ncy; &amp;Pcy;&amp;acy;&amp;vcy;&amp;lcy;&amp;ocy;&amp;vcy;&amp;icy;&amp;chcy; &amp;CHcy;&amp;iecy;&amp;khcy;&amp;ocy;&amp;vcy;: &amp;bcy;&amp;iecy;&amp;scy;&amp;pcy;&amp;lcy;&amp;acy;&amp;tcy;&amp;ncy;&amp;o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16" y="1613435"/>
            <a:ext cx="12961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CHcy;&amp;iecy;&amp;rcy;&amp;ncy;&amp;acy;&amp;vcy;&amp;scy;&amp;kcy;&amp;acy;&amp;yacy; &amp;bcy;&amp;icy;&amp;bcy;&amp;lcy;&amp;icy;&amp;ocy;&amp;tcy;&amp;iecy;&amp;kcy;&amp;acy; &amp;icy;&amp;mcy;.&amp;Pcy;.&amp;Ncy;.&amp;SHcy;&amp;ucy;&amp;bcy;&amp;icy;&amp;ncy;&amp;acy; - &amp;Pcy;&amp;ocy;&amp;ecy;&amp;tcy;&amp;ycy; &amp;Scy;&amp;iecy;&amp;rcy;&amp;iecy;&amp;bcy;&amp;rcy;&amp;yacy;&amp;ncy;&amp;ocy;&amp;gcy;&amp;ocy; &amp;vcy;&amp;iecy;&amp;kcy;&amp;acy;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33" y="3772653"/>
            <a:ext cx="1309821" cy="17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Рисунок1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72" y="3794909"/>
            <a:ext cx="1322387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&amp;Acy;&amp;lcy;&amp;iecy;&amp;kcy;&amp;scy;&amp;acy;&amp;ncy;&amp;dcy;&amp;rcy; &amp;Tcy;&amp;vcy;&amp;acy;&amp;rcy;&amp;dcy;&amp;ocy;&amp;vcy;&amp;scy;&amp;kcy;&amp;icy;&amp;jcy; - &amp;Scy;&amp;bcy;&amp;ocy;&amp;rcy;&amp;ncy;&amp;icy;&amp;kcy; &amp;pcy;&amp;rcy;&amp;ocy;&amp;icy;&amp;zcy;&amp;vcy;&amp;iecy;&amp;dcy;&amp;iecy;&amp;ncy;&amp;icy;&amp;jcy; 1961-2012, &amp;Scy;&amp;ocy;&amp;vcy;&amp;iecy;&amp;tcy;&amp;scy;&amp;kcy;&amp;acy;&amp;yacy; &amp;pcy;&amp;rcy;&amp;ocy;&amp;zcy;&amp;acy;, &amp;pcy;&amp;ocy;&amp;ecy;&amp;zcy;&amp;icy;&amp;yacy;, FB2, DjVu, eBook (&amp;icy;&amp;zcy;&amp;ncy;&amp;acy;&amp;chcy;&amp;acy;&amp;lcy;&amp;softcy;&amp;ncy;&amp;ocy; &amp;kcy;&amp;ocy;&amp;mcy;&amp;pcy;&amp;softcy;&amp;yucy;&amp;tcy;&amp;iecy;&amp;rcy;&amp;ncy;&amp;ocy;&amp;iecy;) - &amp;Fcy;&amp;acy;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79" y="3787967"/>
            <a:ext cx="1431618" cy="17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Home\Desktop\Рисунок2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60835"/>
            <a:ext cx="1156883" cy="174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Ecy;&amp;tcy;&amp;ocy;&amp;tcy; &amp;dcy;&amp;iecy;&amp;ncy;&amp;softcy; &amp;vcy; &amp;icy;&amp;scy;&amp;tcy;&amp;ocy;&amp;rcy;&amp;icy;&amp;icy;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63" y="3829624"/>
            <a:ext cx="138015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&amp;IEcy;&amp;scy;&amp;iecy;&amp;ncy;&amp;icy;&amp;ncy; &amp;Scy;&amp;iecy;&amp;rcy;&amp;gcy;&amp;iecy;&amp;jcy; &amp;Acy;&amp;lcy;&amp;iecy;&amp;kcy;&amp;scy;&amp;acy;&amp;ncy;&amp;dcy;&amp;rcy;&amp;ocy;&amp;vcy;&amp;icy;&amp;chcy; - &amp;Lcy;&amp;icy;&amp;tcy;&amp;scy;&amp;acy;&amp;jcy;&amp;tcy;.&amp;rcy;&amp;ucy;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53" y="1659626"/>
            <a:ext cx="1347658" cy="168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&amp;Icy;&amp;vcy;&amp;acy;&amp;ncy; &amp;acy;&amp;lcy;&amp;iecy;&amp;kcy;&amp;scy;&amp;iecy;&amp;iecy;&amp;vcy;&amp;icy;&amp;chcy; &amp;bcy;&amp;ucy;&amp;ncy;&amp;icy;&amp;ncy; &amp;scy;&amp;ncy;&amp;ycy; &amp;chcy;&amp;acy;&amp;ncy;&amp;gcy;&amp;acy;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35" y="1633808"/>
            <a:ext cx="1287052" cy="170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&amp;Bcy;&amp;Lcy;&amp;Ocy;&amp;Kcy; &amp;Acy;&amp;lcy;&amp;iecy;&amp;kcy;&amp;scy;&amp;acy;&amp;ncy;&amp;dcy;&amp;rcy; &amp;Acy;&amp;lcy;&amp;iecy;&amp;kcy;&amp;scy;&amp;acy;&amp;ncy;&amp;dcy;&amp;rcy;&amp;ocy;&amp;vcy;&amp;icy;&amp;chcy; (1880, &amp;Scy;&amp;acy;&amp;ncy;&amp;kcy;&amp;tcy;-&amp;Pcy;&amp;iecy;&amp;tcy;&amp;iecy;&amp;rcy;&amp;bcy;&amp;ucy;&amp;rcy;&amp;gcy;- 1921, &amp;Pcy;&amp;iecy;&amp;tcy;&amp;rcy;&amp;ocy;&amp;gcy;&amp;rcy;&amp;acy;&amp;dcy;), &amp;rcy;&amp;ucy;&amp;scy;&amp;scy;&amp;kcy;&amp;icy;&amp;jcy; &amp;pcy;&amp;ocy;&amp;ecy;&amp;tcy;, &amp;dcy;&amp;rcy;&amp;acy;&amp;mcy;&amp;acy;&amp;tcy;&amp;ucy;&amp;rcy;&amp;gcy;. . &amp;Rcy;&amp;ocy;&amp;dcy;&amp;icy;&amp;lcy;&amp;scy;&amp;yacy; &amp;vcy; &amp;scy;&amp;iecy;&amp;mcy;&amp;softcy;&amp;iecy; &amp;pcy;&amp;rcy;&amp;ocy;&amp;fcy;&amp;iecy;&amp;scy;&amp;scy;&amp;ocy;&amp;rcy;&amp;acy;-&amp;yucy;&amp;rcy;&amp;icy;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77" y="1633808"/>
            <a:ext cx="1328277" cy="170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89321" y="3343032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Грибоедов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33516" y="3352831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А. П. Чехов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920121" y="3362630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А. А. Блок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437786" y="3364034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И.А. Бунин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844261" y="3352831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А.Есенин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89320" y="5481427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М.М.Зощенко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378545" y="5520522"/>
            <a:ext cx="1398395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А. Шолохов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05862" y="5551042"/>
            <a:ext cx="1531924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Б. Л. Пастернак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437786" y="5555734"/>
            <a:ext cx="1490371" cy="30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Твардовский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092280" y="5525214"/>
            <a:ext cx="1296144" cy="327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1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Л.А. Кассиль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6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критиков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44816" cy="2520280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Прочитав сказку Ершова, А.С. Пушкин написал автору: «Теперь этот род сочинений мне можно оставить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Другие критики обвиняли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Ершова в чрезмерной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натуралистичности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Г. Белинский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считал что сказка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Конек-Горбунок» 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никакого художественного достоинства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что это -«простонародная подделка, уводящая    читателя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серьезной литературы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47630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Годы забвения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724" y="1556793"/>
            <a:ext cx="7194551" cy="273630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1843 году после выхода 3-го издания «Конёк-горбунок» был полностью запрещён цензурой и 13 лет не переиздавался.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свидетельству Анненкова к середине 1850-х годов сказка была забыта.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1856 и 1861 годах Ершов подготовил новые издания сказки, восстановив цензурные купюры и существенно переработав текст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Успех сказки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4955612" cy="45437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dirty="0"/>
              <a:t> 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 иронически писал своему другу, объясняя успех сказки: «На «Коньке-Горбунке» воочию сбывается русская пословица — не родись ни умен, ни пригож, а родись счастлив. Вся моя заслуга в том, что мне удалось попасть в народную жилу». </a:t>
            </a: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распространенности сказки свидетельствует и то, что ее устный пересказ был включен А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Афанасьевым 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знаменитое собрание «Народные русские сказки».</a:t>
            </a:r>
          </a:p>
          <a:p>
            <a:pPr marL="0" indent="0">
              <a:buNone/>
            </a:pP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7200" dirty="0"/>
          </a:p>
        </p:txBody>
      </p:sp>
      <p:pic>
        <p:nvPicPr>
          <p:cNvPr id="5" name="Picture 2" descr="Grey Books - &amp;mcy;&amp;acy;&amp;gcy;&amp;acy;&amp;zcy;&amp;icy;&amp;ncy; &amp;lcy;&amp;icy;&amp;tcy;&amp;iecy;&amp;rcy;&amp;acy;&amp;tcy;&amp;ucy;&amp;rcy;&amp;ycy; &amp;pcy;&amp;ocy; &amp;ocy;&amp;khcy;&amp;rcy;&amp;acy;&amp;ncy;&amp;iecy; &amp;tcy;&amp;rcy;&amp;ucy;&amp;dcy;&amp;acy;, &amp;bcy;&amp;iecy;&amp;zcy;&amp;ocy;&amp;pcy;&amp;acy;&amp;scy;&amp;ncy;&amp;ocy;&amp;scy;&amp;tcy;&amp;icy;, &amp;gcy;&amp;ocy;, &amp;gcy;&amp;iecy;&amp;ncy;&amp;iecy;&amp;acy;&amp;lcy;&amp;ocy;&amp;gcy;&amp;i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96" y="1676418"/>
            <a:ext cx="2544670" cy="254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6665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Секрет популярности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47733"/>
            <a:ext cx="4677396" cy="43204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Ершов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соединил мотивы и образы русского фольклора со стилистикой лубочной повести.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Сказка связана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разнообразными приключениями героев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развлекательный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Лёгкость стиха, множество метких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сказке присутствует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элемент сатиры, поэтому ряд выводов Ершова, носящих откровенно оценочный характер, сразу же становился афоризмами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Удачные художественные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конный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рынок, земский суд у рыб,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городничий.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12294" name="Picture 6" descr="&amp;Pcy;&amp;iocy;&amp;tcy;&amp;rcy; &amp;IEcy;&amp;rcy;&amp;shcy;&amp;ocy;&amp;vcy;. . &amp;Kcy;&amp;ocy;&amp;ncy;&amp;iocy;&amp;kcy;-&amp;gcy;&amp;ocy;&amp;rcy;&amp;bcy;&amp;ucy;&amp;ncy;&amp;ocy;&amp;kcy;. . &amp;Vcy; &amp;icy;&amp;scy;&amp;pcy;&amp;ocy;&amp;lcy;&amp;ncy;&amp;iecy;&amp;ncy;&amp;icy;&amp;icy; &amp;Ocy;&amp;lcy;&amp;iecy;&amp;gcy;&amp;acy; &amp;Tcy;&amp;acy;&amp;bcy;&amp;acy;&amp;kcy;&amp;ocy;&amp;vcy;&amp;acy; (&amp;Acy;&amp;ucy;&amp;dcy;&amp;icy;&amp;ocy;&amp;kcy;&amp;ncy;&amp;icy;&amp;gcy;&amp;icy;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69" y="1988840"/>
            <a:ext cx="283812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205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Балет « Конек – Горбунок»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1864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на сцене Императорских театров был поставлен одноименный балет.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написана композитором Сен-Леоном.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остался не замеченным критикой.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поставленный много позже балет Стравинского «Жар-птица» поистине обессмертил героев Ершова, введя их в европейскую культуру.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528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964438"/>
            <a:ext cx="3813299" cy="520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3960441" cy="180020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фильм</a:t>
            </a:r>
          </a:p>
          <a:p>
            <a:pPr marL="0" indent="0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(СССР, 1941г.) </a:t>
            </a: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мультфильмы </a:t>
            </a:r>
          </a:p>
          <a:p>
            <a:pPr marL="0" indent="0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(СССР, 1947 г.,  1975г.)</a:t>
            </a:r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идеоигра ( в конце 1980-х)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3447181" cy="429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4695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 txBox="1">
            <a:spLocks/>
          </p:cNvSpPr>
          <p:nvPr/>
        </p:nvSpPr>
        <p:spPr>
          <a:xfrm>
            <a:off x="827584" y="5497661"/>
            <a:ext cx="7859216" cy="4124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32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П.П. Ершову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6093707" cy="44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415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6"/>
          <p:cNvSpPr txBox="1">
            <a:spLocks/>
          </p:cNvSpPr>
          <p:nvPr/>
        </p:nvSpPr>
        <p:spPr>
          <a:xfrm>
            <a:off x="4716016" y="5013176"/>
            <a:ext cx="3528392" cy="7005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32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П.П. Ершову. Иванушка и Конек – Горбунок .</a:t>
            </a:r>
          </a:p>
          <a:p>
            <a:pPr marL="0" indent="0" algn="ctr">
              <a:buFont typeface="Wingdings 2" pitchFamily="18" charset="2"/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16945"/>
            <a:ext cx="3168352" cy="474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43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517231"/>
            <a:ext cx="7053659" cy="3673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институт имени П.П. Ершова в Ишиме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592455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6020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827584" y="5497661"/>
            <a:ext cx="7859216" cy="4124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32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8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4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9933"/>
              </a:buClr>
              <a:buSzPct val="94000"/>
              <a:buFont typeface="Wingdings 2" pitchFamily="18" charset="2"/>
              <a:buChar char=""/>
              <a:defRPr sz="2000" kern="1200">
                <a:solidFill>
                  <a:srgbClr val="39471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Культурный центр  П.П. Ершова в г. Ишим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61213" cy="492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065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Пётр Павлович Ершов</a:t>
            </a:r>
            <a:endParaRPr lang="ru-RU" dirty="0"/>
          </a:p>
        </p:txBody>
      </p:sp>
      <p:pic>
        <p:nvPicPr>
          <p:cNvPr id="4" name="Содержимое 3" descr="Ershov_P.P._(1815-1869)_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2120" y="1575963"/>
            <a:ext cx="3479759" cy="4273144"/>
          </a:xfrm>
          <a:ln>
            <a:solidFill>
              <a:srgbClr val="39471D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44208" y="161133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1815-1869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Марки </a:t>
            </a:r>
            <a:endParaRPr lang="ru-RU" dirty="0"/>
          </a:p>
        </p:txBody>
      </p:sp>
      <p:pic>
        <p:nvPicPr>
          <p:cNvPr id="15362" name="Picture 2" descr="http://www.epwr.ru/quotauthor/202/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01" y="1772816"/>
            <a:ext cx="434879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8450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556792"/>
            <a:ext cx="7459192" cy="43924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http://letopis.kulichki.net/2013/nom2119.htm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biografiivsem.ru/ershov-petr-pavlovich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ershov.ouc.ru/biografiya.html</a:t>
            </a:r>
            <a:endParaRPr lang="ru-RU" sz="2400" dirty="0" smtClean="0"/>
          </a:p>
          <a:p>
            <a:r>
              <a:rPr lang="en-US" sz="2400" dirty="0"/>
              <a:t>http://www.epwr.ru/quotauthor/202/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752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 П.П. Ершова прошло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самом Березове, где провел свои последние годы Меншиков, а также жили другие ссыльные петровские вельможи В. Долгорукий и А. Остерман.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3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диалог культур\ершов\Дом Ершова в Ишиме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0" y="1052736"/>
            <a:ext cx="656471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488832" cy="592354"/>
          </a:xfrm>
          <a:noFill/>
        </p:spPr>
        <p:txBody>
          <a:bodyPr>
            <a:normAutofit/>
          </a:bodyPr>
          <a:lstStyle/>
          <a:p>
            <a:r>
              <a:rPr lang="ru-RU" sz="2000" b="0" dirty="0" smtClean="0">
                <a:ln>
                  <a:noFill/>
                </a:ln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 П. Ершова. Музей в г. Ишим </a:t>
            </a:r>
            <a:endParaRPr lang="ru-RU" sz="2000" b="0" dirty="0">
              <a:ln>
                <a:noFill/>
              </a:ln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0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3"/>
            <a:ext cx="7488832" cy="432775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Алексеевич Ершов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(1784—1834).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Таре.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1801 г. переведен в Тобольскую казенную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палату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1803 г. был назначен столоначальником,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1804 г. переведен в Тобольское уездное казначейство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казначеем.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1807 году П.А. Ершов венчался в Тобольске с происходившей из Тобольского купеческого рода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Ефимией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Васильевной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Пиленковой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 о чем свидетельствует запись в Метрической книге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Захарьевской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(Воскресенской) церкви.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 Ершов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разносторонне образованным человеком и с ранних лет стремился привить тягу к знаниям двум своим сыновьям — Петру и Николаю.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4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55" y="1556793"/>
            <a:ext cx="7128792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1824 году родители отправили Петра и его брата Николая в Тобольск учиться. 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22530" name="Picture 2" descr="http://tobolskfoto.narod.ru/tobolskancient_1/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09" y="2710408"/>
            <a:ext cx="4727464" cy="305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855" y="5118018"/>
            <a:ext cx="263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Тобольск. Нагорная часть. Открытка н.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94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Тобольске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Мальчики жили в купеческой семье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Пиленковых—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родственников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Тобольске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Ершов не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учился, но и собирал сибирские сказки, пословицы и поговорки. Поэтому после окончания гимназии он уже знал, кем станет в будущем.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1146</Words>
  <Application>Microsoft Office PowerPoint</Application>
  <PresentationFormat>Экран (4:3)</PresentationFormat>
  <Paragraphs>159</Paragraphs>
  <Slides>41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Творец бессмертной сказки </vt:lpstr>
      <vt:lpstr>Год литературы</vt:lpstr>
      <vt:lpstr>Писатели – юбиляры 2015 </vt:lpstr>
      <vt:lpstr>Пётр Павлович Ершов</vt:lpstr>
      <vt:lpstr> Детство</vt:lpstr>
      <vt:lpstr> Дом П. Ершова. Музей в г. Ишим </vt:lpstr>
      <vt:lpstr>Родители</vt:lpstr>
      <vt:lpstr>Гимназия</vt:lpstr>
      <vt:lpstr>В Тобольске </vt:lpstr>
      <vt:lpstr>Университет </vt:lpstr>
      <vt:lpstr>Конек - Горбунок</vt:lpstr>
      <vt:lpstr> Литературный успех</vt:lpstr>
      <vt:lpstr>  На перепутье</vt:lpstr>
      <vt:lpstr>Возвращение в Тобольск</vt:lpstr>
      <vt:lpstr>Слайд 15</vt:lpstr>
      <vt:lpstr> Дружба с декабристами</vt:lpstr>
      <vt:lpstr>Литературное творчество</vt:lpstr>
      <vt:lpstr>Кабинет П. Ершова в Тобольском историко – краеведческом музее </vt:lpstr>
      <vt:lpstr>Кабинет П. Ершова в Тобольском историко – краеведческом музее </vt:lpstr>
      <vt:lpstr>Ученик П. Ершова</vt:lpstr>
      <vt:lpstr>Любовь к театру</vt:lpstr>
      <vt:lpstr>Слайд 22</vt:lpstr>
      <vt:lpstr>Последние годы жизни</vt:lpstr>
      <vt:lpstr>Конёк-Горбунок</vt:lpstr>
      <vt:lpstr>Главные персонажи</vt:lpstr>
      <vt:lpstr>Слайд 26</vt:lpstr>
      <vt:lpstr>Слайд 27</vt:lpstr>
      <vt:lpstr> Публикация сказки</vt:lpstr>
      <vt:lpstr>История создания сказки </vt:lpstr>
      <vt:lpstr>Оценка критиков</vt:lpstr>
      <vt:lpstr>Годы забвения</vt:lpstr>
      <vt:lpstr>Успех сказки </vt:lpstr>
      <vt:lpstr> Секрет популярности</vt:lpstr>
      <vt:lpstr>Балет « Конек – Горбунок»</vt:lpstr>
      <vt:lpstr> По сказке</vt:lpstr>
      <vt:lpstr>Слайд 36</vt:lpstr>
      <vt:lpstr>Слайд 37</vt:lpstr>
      <vt:lpstr>Слайд 38</vt:lpstr>
      <vt:lpstr>Слайд 39</vt:lpstr>
      <vt:lpstr>Марки 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Павлович Ершов</dc:title>
  <dc:creator>андрей</dc:creator>
  <cp:lastModifiedBy>user</cp:lastModifiedBy>
  <cp:revision>67</cp:revision>
  <dcterms:created xsi:type="dcterms:W3CDTF">2015-04-09T17:10:55Z</dcterms:created>
  <dcterms:modified xsi:type="dcterms:W3CDTF">2015-04-17T06:20:04Z</dcterms:modified>
</cp:coreProperties>
</file>