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2" r:id="rId5"/>
    <p:sldId id="263" r:id="rId6"/>
    <p:sldId id="259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C631EED-4636-4417-8DB1-1A9891745712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A2A513F-1C2A-42B6-9996-B1C185A184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EED-4636-4417-8DB1-1A9891745712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513F-1C2A-42B6-9996-B1C185A184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EED-4636-4417-8DB1-1A9891745712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513F-1C2A-42B6-9996-B1C185A184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631EED-4636-4417-8DB1-1A9891745712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2A513F-1C2A-42B6-9996-B1C185A184A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631EED-4636-4417-8DB1-1A9891745712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A2A513F-1C2A-42B6-9996-B1C185A184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EED-4636-4417-8DB1-1A9891745712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513F-1C2A-42B6-9996-B1C185A184A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EED-4636-4417-8DB1-1A9891745712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513F-1C2A-42B6-9996-B1C185A184A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631EED-4636-4417-8DB1-1A9891745712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2A513F-1C2A-42B6-9996-B1C185A184A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EED-4636-4417-8DB1-1A9891745712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513F-1C2A-42B6-9996-B1C185A184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631EED-4636-4417-8DB1-1A9891745712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2A513F-1C2A-42B6-9996-B1C185A184A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631EED-4636-4417-8DB1-1A9891745712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2A513F-1C2A-42B6-9996-B1C185A184A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631EED-4636-4417-8DB1-1A9891745712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2A513F-1C2A-42B6-9996-B1C185A184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ngvotech.com/marshak" TargetMode="External"/><Relationship Id="rId3" Type="http://schemas.openxmlformats.org/officeDocument/2006/relationships/hyperlink" Target="http://lib.ru/POEZIQ/" TargetMode="External"/><Relationship Id="rId7" Type="http://schemas.openxmlformats.org/officeDocument/2006/relationships/hyperlink" Target="http://readik.ru/" TargetMode="External"/><Relationship Id="rId2" Type="http://schemas.openxmlformats.org/officeDocument/2006/relationships/hyperlink" Target="http://lib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adik.ru/books/str1_70_1_483.php" TargetMode="External"/><Relationship Id="rId5" Type="http://schemas.openxmlformats.org/officeDocument/2006/relationships/hyperlink" Target="http://lib.ru/POEZIQ/MARSHAK/perewody.txt" TargetMode="External"/><Relationship Id="rId4" Type="http://schemas.openxmlformats.org/officeDocument/2006/relationships/hyperlink" Target="http://lib.ru/POEZIQ/MARSHA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404664"/>
            <a:ext cx="6172200" cy="3456384"/>
          </a:xfrm>
        </p:spPr>
        <p:txBody>
          <a:bodyPr>
            <a:normAutofit fontScale="90000"/>
          </a:bodyPr>
          <a:lstStyle/>
          <a:p>
            <a:r>
              <a:rPr lang="ru-RU" dirty="0"/>
              <a:t>Календарь года литературы «Перекрестки культур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3 ноября – день рождения С.Я. Маршака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5003322"/>
            <a:ext cx="5256584" cy="1522022"/>
          </a:xfrm>
        </p:spPr>
        <p:txBody>
          <a:bodyPr/>
          <a:lstStyle/>
          <a:p>
            <a:r>
              <a:rPr lang="ru-RU" dirty="0" smtClean="0"/>
              <a:t>Команда «Иванищевские Умницы»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2015</a:t>
            </a:r>
            <a:endParaRPr lang="ru-RU" dirty="0"/>
          </a:p>
        </p:txBody>
      </p:sp>
      <p:pic>
        <p:nvPicPr>
          <p:cNvPr id="1026" name="Picture 2" descr="Marshak 19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03062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12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dirty="0" smtClean="0"/>
              <a:t>Краткая биография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6635080" cy="5493224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/>
              <a:t>Самуи́л</a:t>
            </a:r>
            <a:r>
              <a:rPr lang="ru-RU" b="1" dirty="0"/>
              <a:t> </a:t>
            </a:r>
            <a:r>
              <a:rPr lang="ru-RU" b="1" dirty="0" err="1"/>
              <a:t>Я́ковлевич</a:t>
            </a:r>
            <a:r>
              <a:rPr lang="ru-RU" b="1" dirty="0"/>
              <a:t> </a:t>
            </a:r>
            <a:r>
              <a:rPr lang="ru-RU" b="1" dirty="0" err="1"/>
              <a:t>Марша́к</a:t>
            </a:r>
            <a:r>
              <a:rPr lang="ru-RU" dirty="0"/>
              <a:t> (1887—1964) — русский советский поэт, драматург, переводчик, литературный критик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Самуил </a:t>
            </a:r>
            <a:r>
              <a:rPr lang="ru-RU" dirty="0"/>
              <a:t>Маршак родился 3 ноября 1887 года в </a:t>
            </a:r>
            <a:r>
              <a:rPr lang="ru-RU" dirty="0" smtClean="0"/>
              <a:t>Воронеже</a:t>
            </a:r>
            <a:r>
              <a:rPr lang="ru-RU" dirty="0"/>
              <a:t> в слободе </a:t>
            </a:r>
            <a:r>
              <a:rPr lang="ru-RU" dirty="0" err="1" smtClean="0"/>
              <a:t>Чижовка</a:t>
            </a:r>
            <a:r>
              <a:rPr lang="ru-RU" dirty="0" smtClean="0"/>
              <a:t>, </a:t>
            </a:r>
            <a:r>
              <a:rPr lang="ru-RU" dirty="0"/>
              <a:t> еврейской </a:t>
            </a:r>
            <a:r>
              <a:rPr lang="ru-RU" dirty="0" smtClean="0"/>
              <a:t>семье.</a:t>
            </a:r>
          </a:p>
          <a:p>
            <a:pPr marL="0" indent="0">
              <a:buNone/>
            </a:pPr>
            <a:r>
              <a:rPr lang="ru-RU" dirty="0"/>
              <a:t>Одна из поэтических тетрадей Маршака попала в руки В. В. Стасова, известного русского критика и искусствоведа, который принял горячее участие в судьбе юноши. С помощью Стасова Самуил переезжает в Петербург и учится в одной из лучших гимназий.</a:t>
            </a:r>
            <a:endParaRPr lang="ru-RU" dirty="0"/>
          </a:p>
        </p:txBody>
      </p:sp>
      <p:pic>
        <p:nvPicPr>
          <p:cNvPr id="2050" name="Picture 2" descr="А началось всё, когда Маршаку было всего 4 года, уже тогда он пытался - Фото 13613/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150334"/>
            <a:ext cx="1809748" cy="22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81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dirty="0" smtClean="0"/>
              <a:t>Краткая биография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95772"/>
            <a:ext cx="8324056" cy="467818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 Маршак — автор ставших классическими переводов сонетов Вильяма Шекспира, песен и баллад Роберта Бёрнса, стихов Уильяма Блейка, У. </a:t>
            </a:r>
            <a:r>
              <a:rPr lang="ru-RU" dirty="0" err="1"/>
              <a:t>Вордсворта,Дж</a:t>
            </a:r>
            <a:r>
              <a:rPr lang="ru-RU" dirty="0"/>
              <a:t>. Китса, Р. Киплинга, Э. Лира, А. А. </a:t>
            </a:r>
            <a:r>
              <a:rPr lang="ru-RU" dirty="0" err="1"/>
              <a:t>Милна</a:t>
            </a:r>
            <a:r>
              <a:rPr lang="ru-RU" dirty="0"/>
              <a:t>, Дж. </a:t>
            </a:r>
            <a:r>
              <a:rPr lang="ru-RU" dirty="0" err="1"/>
              <a:t>Остин</a:t>
            </a:r>
            <a:r>
              <a:rPr lang="ru-RU" dirty="0"/>
              <a:t>, </a:t>
            </a:r>
            <a:r>
              <a:rPr lang="ru-RU" dirty="0" err="1"/>
              <a:t>Ованеса</a:t>
            </a:r>
            <a:r>
              <a:rPr lang="ru-RU" dirty="0"/>
              <a:t> Туманяна, а также произведений украинских, белорусских, литовских, армянских и других поэтов. 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Книги </a:t>
            </a:r>
            <a:r>
              <a:rPr lang="ru-RU" dirty="0"/>
              <a:t>Маршака переведены на многие языки мира.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 </a:t>
            </a:r>
            <a:r>
              <a:rPr lang="ru-RU" dirty="0"/>
              <a:t>переводы из Роберта Бёрнса Маршак был удостоен звания почётного </a:t>
            </a:r>
            <a:r>
              <a:rPr lang="ru-RU" dirty="0" smtClean="0"/>
              <a:t>гражданина</a:t>
            </a:r>
            <a:r>
              <a:rPr lang="ru-RU" dirty="0"/>
              <a:t> </a:t>
            </a:r>
            <a:r>
              <a:rPr lang="ru-RU" dirty="0" smtClean="0"/>
              <a:t>Шотландии.</a:t>
            </a:r>
            <a:endParaRPr lang="ru-RU" dirty="0"/>
          </a:p>
        </p:txBody>
      </p:sp>
      <p:pic>
        <p:nvPicPr>
          <p:cNvPr id="3074" name="Picture 2" descr="https://upload.wikimedia.org/wikipedia/commons/thumb/4/49/1987_CPA_5886.jpg/200px-1987_CPA_58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60648"/>
            <a:ext cx="2193032" cy="153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06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dirty="0" smtClean="0"/>
              <a:t>Маршак - переводчик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Не раз обращался Маршак к сказкам и сказаниям других народов - грузинским, чешским, монгольским, латышским, литовским, финским, норвежским. Плутоватый кот-скорняк из остроумной сказки </a:t>
            </a:r>
            <a:r>
              <a:rPr lang="ru-RU" dirty="0" err="1"/>
              <a:t>Ованеса</a:t>
            </a:r>
            <a:r>
              <a:rPr lang="ru-RU" dirty="0"/>
              <a:t> Туманяна, знакомой в Армении чуть ли не каждому малышу, сродни лукавой тете Кошке из "Сказки о глупом мышонке". А детские английские песенки - народные, безымянные или написанные любимцами английских детей талантливыми писателями Л. </a:t>
            </a:r>
            <a:r>
              <a:rPr lang="ru-RU" dirty="0" err="1"/>
              <a:t>Кэроллом</a:t>
            </a:r>
            <a:r>
              <a:rPr lang="ru-RU" dirty="0"/>
              <a:t>, Э. </a:t>
            </a:r>
            <a:r>
              <a:rPr lang="ru-RU" dirty="0" err="1"/>
              <a:t>Лиром</a:t>
            </a:r>
            <a:r>
              <a:rPr lang="ru-RU" dirty="0"/>
              <a:t>, А. Мильном, своеобразные, прихотливые по ритму и рифме, полные чисто народных перевертышей, - разве не перекликаются они с веселыми и причудливыми песенками самого Маршака?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400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dirty="0"/>
              <a:t>Маршак - переводчик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034680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 Маршак-переводчик всегда в таких случаях стремится сохранить это своеобразие шекспировской поэтики, впитавшей в себя и активный, жизнеутверждающий дух Ренессанса, и возвышенное красноречие средневековых лириков.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139952" y="1600200"/>
            <a:ext cx="4536504" cy="4572000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/>
              <a:t>Текст сонета</a:t>
            </a:r>
          </a:p>
          <a:p>
            <a:pPr marL="0" indent="0">
              <a:buNone/>
            </a:pPr>
            <a:r>
              <a:rPr lang="ru-RU" dirty="0" smtClean="0"/>
              <a:t>Проснись</a:t>
            </a:r>
            <a:r>
              <a:rPr lang="ru-RU" dirty="0"/>
              <a:t>, любовь! Твое ли острие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Тупей, чем жало голода и жажды?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Как ни обильны яства и питье,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Нельзя навек насытиться однажды.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Так и любовь. Ее голодный взгляд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Сегодня утолен до утомленья,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 завтра снова ты огнем объят,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Рожденным для горенья, а не тленья.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356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ИЗ РОБЕРТА БЕРНСА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В ГОРАХ МОЕ СЕРДЦЕ</a:t>
            </a:r>
          </a:p>
          <a:p>
            <a:pPr marL="0" indent="0">
              <a:buNone/>
            </a:pPr>
            <a:r>
              <a:rPr lang="ru-RU" dirty="0"/>
              <a:t>В горах мое сердце... </a:t>
            </a:r>
            <a:r>
              <a:rPr lang="ru-RU" dirty="0" smtClean="0"/>
              <a:t>Доныне </a:t>
            </a:r>
            <a:r>
              <a:rPr lang="ru-RU" dirty="0"/>
              <a:t>я там.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 </a:t>
            </a:r>
            <a:r>
              <a:rPr lang="ru-RU" dirty="0"/>
              <a:t>следу оленя </a:t>
            </a:r>
            <a:r>
              <a:rPr lang="ru-RU" dirty="0" smtClean="0"/>
              <a:t>лечу </a:t>
            </a:r>
            <a:r>
              <a:rPr lang="ru-RU" dirty="0"/>
              <a:t>по скалам.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Гоню </a:t>
            </a:r>
            <a:r>
              <a:rPr lang="ru-RU" dirty="0"/>
              <a:t>я оленя, пугаю козу.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горах мое сердце, а сам я внизу.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Прощай</a:t>
            </a:r>
            <a:r>
              <a:rPr lang="ru-RU" dirty="0"/>
              <a:t>, моя родина! Север, прощай,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Отечество </a:t>
            </a:r>
            <a:r>
              <a:rPr lang="ru-RU" dirty="0"/>
              <a:t>славы и доблести край.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 </a:t>
            </a:r>
            <a:r>
              <a:rPr lang="ru-RU" dirty="0"/>
              <a:t>белому свету </a:t>
            </a:r>
            <a:r>
              <a:rPr lang="ru-RU" dirty="0" err="1"/>
              <a:t>судьбою</a:t>
            </a:r>
            <a:r>
              <a:rPr lang="ru-RU" dirty="0"/>
              <a:t> гоним,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Навеки </a:t>
            </a:r>
            <a:r>
              <a:rPr lang="ru-RU" dirty="0"/>
              <a:t>останусь я сыном твоим!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Прощайте</a:t>
            </a:r>
            <a:r>
              <a:rPr lang="ru-RU" dirty="0"/>
              <a:t>, вершины под кровлей снегов,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Прощайте</a:t>
            </a:r>
            <a:r>
              <a:rPr lang="ru-RU" dirty="0"/>
              <a:t>, долины и скаты лугов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Прощайте, поникшие в бездну леса,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Прощайте</a:t>
            </a:r>
            <a:r>
              <a:rPr lang="ru-RU" dirty="0"/>
              <a:t>, потоков лесных голоса. </a:t>
            </a: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горах мое сердце... Доныне я там.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 </a:t>
            </a:r>
            <a:r>
              <a:rPr lang="ru-RU" dirty="0"/>
              <a:t>следу оленя лечу по скалам.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Гоню </a:t>
            </a:r>
            <a:r>
              <a:rPr lang="ru-RU" dirty="0"/>
              <a:t>я оленя, пугаю козу.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горах мое сердце, а сам я внизу!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270248" y="1412776"/>
            <a:ext cx="3657600" cy="47594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1800" dirty="0"/>
              <a:t> </a:t>
            </a:r>
            <a:r>
              <a:rPr lang="ru-RU" sz="4400" dirty="0"/>
              <a:t>Передать на другом, далеком языке все особенности </a:t>
            </a:r>
            <a:r>
              <a:rPr lang="ru-RU" sz="4400" dirty="0" smtClean="0"/>
              <a:t>иностранной </a:t>
            </a:r>
            <a:r>
              <a:rPr lang="ru-RU" sz="4400" dirty="0"/>
              <a:t>речи, </a:t>
            </a:r>
            <a:r>
              <a:rPr lang="ru-RU" sz="4400" dirty="0" smtClean="0"/>
              <a:t>авторского </a:t>
            </a:r>
            <a:r>
              <a:rPr lang="ru-RU" sz="4400" dirty="0"/>
              <a:t>слога - задача сама по себе нелегкая. </a:t>
            </a:r>
            <a:r>
              <a:rPr lang="ru-RU" sz="4400" dirty="0" smtClean="0"/>
              <a:t>Тем ещё более велика заслуга </a:t>
            </a:r>
            <a:r>
              <a:rPr lang="ru-RU" sz="4400" dirty="0"/>
              <a:t>М</a:t>
            </a:r>
            <a:r>
              <a:rPr lang="ru-RU" sz="4400" dirty="0" smtClean="0"/>
              <a:t>аршака в этом деле.</a:t>
            </a:r>
            <a:endParaRPr lang="ru-RU" sz="7300" dirty="0"/>
          </a:p>
        </p:txBody>
      </p:sp>
    </p:spTree>
    <p:extLst>
      <p:ext uri="{BB962C8B-B14F-4D97-AF65-F5344CB8AC3E}">
        <p14:creationId xmlns:p14="http://schemas.microsoft.com/office/powerpoint/2010/main" val="3105252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Суеверным на заметку (ФОТО) - Социум - mediacom3000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8641"/>
            <a:ext cx="4413504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3708324" cy="4917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Таким образом, Самуил Маршак был проводником и связывал русских детей с другими культурами, странами и народами. 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482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u="sng" dirty="0" err="1" smtClean="0">
                <a:hlinkClick r:id="rId2"/>
              </a:rPr>
              <a:t>Викопедия</a:t>
            </a:r>
            <a:r>
              <a:rPr lang="ru-RU" u="sng" dirty="0" smtClean="0">
                <a:hlinkClick r:id="rId2"/>
              </a:rPr>
              <a:t>: </a:t>
            </a:r>
            <a:r>
              <a:rPr lang="en-US" u="sng" dirty="0">
                <a:hlinkClick r:id="rId2"/>
              </a:rPr>
              <a:t>www.lingvotech.com/marshak</a:t>
            </a:r>
            <a:endParaRPr lang="ru-RU" u="sng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lib.ru</a:t>
            </a:r>
            <a:r>
              <a:rPr lang="en-US" dirty="0" smtClean="0"/>
              <a:t>›</a:t>
            </a:r>
            <a:r>
              <a:rPr lang="ru-RU" dirty="0" err="1">
                <a:hlinkClick r:id="rId3"/>
              </a:rPr>
              <a:t>Поэзия</a:t>
            </a:r>
            <a:r>
              <a:rPr lang="ru-RU" dirty="0" err="1"/>
              <a:t>›</a:t>
            </a:r>
            <a:r>
              <a:rPr lang="ru-RU" b="1" dirty="0" err="1">
                <a:hlinkClick r:id="rId4"/>
              </a:rPr>
              <a:t>Маршак</a:t>
            </a:r>
            <a:r>
              <a:rPr lang="ru-RU" dirty="0">
                <a:hlinkClick r:id="rId4"/>
              </a:rPr>
              <a:t> </a:t>
            </a:r>
            <a:r>
              <a:rPr lang="ru-RU" b="1" dirty="0">
                <a:hlinkClick r:id="rId4"/>
              </a:rPr>
              <a:t>Самуил</a:t>
            </a:r>
            <a:r>
              <a:rPr lang="ru-RU" dirty="0"/>
              <a:t>›</a:t>
            </a:r>
            <a:r>
              <a:rPr lang="en-US" b="1" dirty="0" smtClean="0">
                <a:hlinkClick r:id="rId5"/>
              </a:rPr>
              <a:t>perewody</a:t>
            </a:r>
            <a:r>
              <a:rPr lang="en-US" dirty="0" smtClean="0">
                <a:hlinkClick r:id="rId5"/>
              </a:rPr>
              <a:t>.txt</a:t>
            </a:r>
            <a:endParaRPr lang="ru-RU" dirty="0" smtClean="0"/>
          </a:p>
          <a:p>
            <a:r>
              <a:rPr lang="ru-RU" dirty="0" smtClean="0">
                <a:hlinkClick r:id="rId6"/>
              </a:rPr>
              <a:t>Веселые</a:t>
            </a:r>
            <a:r>
              <a:rPr lang="ru-RU" dirty="0">
                <a:hlinkClick r:id="rId6"/>
              </a:rPr>
              <a:t> </a:t>
            </a:r>
            <a:r>
              <a:rPr lang="ru-RU" b="1" dirty="0">
                <a:hlinkClick r:id="rId6"/>
              </a:rPr>
              <a:t>стихи</a:t>
            </a:r>
            <a:r>
              <a:rPr lang="ru-RU" dirty="0">
                <a:hlinkClick r:id="rId6"/>
              </a:rPr>
              <a:t> и песенки, </a:t>
            </a:r>
            <a:r>
              <a:rPr lang="ru-RU" b="1" dirty="0">
                <a:hlinkClick r:id="rId6"/>
              </a:rPr>
              <a:t>Маршак</a:t>
            </a:r>
            <a:r>
              <a:rPr lang="ru-RU" dirty="0">
                <a:hlinkClick r:id="rId6"/>
              </a:rPr>
              <a:t> </a:t>
            </a:r>
            <a:r>
              <a:rPr lang="ru-RU" b="1" dirty="0">
                <a:hlinkClick r:id="rId6"/>
              </a:rPr>
              <a:t>Самуил</a:t>
            </a:r>
            <a:r>
              <a:rPr lang="ru-RU" dirty="0">
                <a:hlinkClick r:id="rId6"/>
              </a:rPr>
              <a:t> </a:t>
            </a:r>
            <a:r>
              <a:rPr lang="ru-RU" b="1" dirty="0">
                <a:hlinkClick r:id="rId6"/>
              </a:rPr>
              <a:t>Яковлевич</a:t>
            </a:r>
            <a:r>
              <a:rPr lang="ru-RU" dirty="0">
                <a:hlinkClick r:id="rId6"/>
              </a:rPr>
              <a:t>...</a:t>
            </a:r>
            <a:endParaRPr lang="ru-RU" dirty="0"/>
          </a:p>
          <a:p>
            <a:pPr marL="0" indent="0">
              <a:buNone/>
            </a:pPr>
            <a:r>
              <a:rPr lang="ru-RU" dirty="0" err="1" smtClean="0">
                <a:hlinkClick r:id="rId7"/>
              </a:rPr>
              <a:t>readik.ru</a:t>
            </a:r>
            <a:r>
              <a:rPr lang="ru-RU" dirty="0" err="1" smtClean="0"/>
              <a:t>›</a:t>
            </a:r>
            <a:r>
              <a:rPr lang="ru-RU" dirty="0" err="1" smtClean="0">
                <a:hlinkClick r:id="rId6"/>
              </a:rPr>
              <a:t>books</a:t>
            </a:r>
            <a:r>
              <a:rPr lang="ru-RU" dirty="0" smtClean="0">
                <a:hlinkClick r:id="rId6"/>
              </a:rPr>
              <a:t>/str1_70_1_483.php</a:t>
            </a:r>
            <a:endParaRPr lang="ru-RU" dirty="0" smtClean="0"/>
          </a:p>
          <a:p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www.lingvotech.com/marshak</a:t>
            </a:r>
            <a:endParaRPr lang="ru-RU" dirty="0" smtClean="0"/>
          </a:p>
          <a:p>
            <a:r>
              <a:rPr lang="en-US" dirty="0" smtClean="0">
                <a:hlinkClick r:id="rId8"/>
              </a:rPr>
              <a:t>www.lingvotech.com/marshak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486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</TotalTime>
  <Words>295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Календарь года литературы «Перекрестки культур»   3 ноября – день рождения С.Я. Маршака </vt:lpstr>
      <vt:lpstr>Краткая биография</vt:lpstr>
      <vt:lpstr>Краткая биография</vt:lpstr>
      <vt:lpstr>Маршак - переводчик</vt:lpstr>
      <vt:lpstr>Маршак - переводчик</vt:lpstr>
      <vt:lpstr>ИЗ РОБЕРТА БЕРНСА </vt:lpstr>
      <vt:lpstr>Презентация PowerPoint</vt:lpstr>
      <vt:lpstr>источники: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Календарь года литературы «Перекрестки культур»   3 ноября – день рождения С.Я. Маршака </dc:title>
  <dc:creator>Дубичев</dc:creator>
  <cp:lastModifiedBy>Дубичев</cp:lastModifiedBy>
  <cp:revision>2</cp:revision>
  <dcterms:created xsi:type="dcterms:W3CDTF">2015-04-16T17:26:56Z</dcterms:created>
  <dcterms:modified xsi:type="dcterms:W3CDTF">2015-04-16T19:41:05Z</dcterms:modified>
</cp:coreProperties>
</file>