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2" r:id="rId8"/>
    <p:sldId id="271" r:id="rId9"/>
    <p:sldId id="257" r:id="rId10"/>
    <p:sldId id="259" r:id="rId11"/>
    <p:sldId id="260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calend.ru/day/4-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643182"/>
            <a:ext cx="4357718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2 апреля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857868"/>
            <a:ext cx="6400800" cy="10001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Команда «</a:t>
            </a:r>
            <a:r>
              <a:rPr lang="ru-RU" b="1" dirty="0" err="1" smtClean="0">
                <a:solidFill>
                  <a:schemeClr val="tx1"/>
                </a:solidFill>
              </a:rPr>
              <a:t>Эко+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Сегодня День единения народов Белоруссии и России."/>
          <p:cNvPicPr>
            <a:picLocks noChangeAspect="1" noChangeArrowheads="1"/>
          </p:cNvPicPr>
          <p:nvPr/>
        </p:nvPicPr>
        <p:blipFill>
          <a:blip r:embed="rId2"/>
          <a:srcRect l="9741" r="10389"/>
          <a:stretch>
            <a:fillRect/>
          </a:stretch>
        </p:blipFill>
        <p:spPr bwMode="auto">
          <a:xfrm rot="20423414">
            <a:off x="551112" y="491682"/>
            <a:ext cx="2500330" cy="2439356"/>
          </a:xfrm>
          <a:prstGeom prst="rect">
            <a:avLst/>
          </a:prstGeom>
          <a:noFill/>
        </p:spPr>
      </p:pic>
      <p:pic>
        <p:nvPicPr>
          <p:cNvPr id="6" name="Picture 2" descr="Международный день детской книги. История и традиции празднования дня детской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84585">
            <a:off x="5689911" y="581165"/>
            <a:ext cx="2924175" cy="2266951"/>
          </a:xfrm>
          <a:prstGeom prst="rect">
            <a:avLst/>
          </a:prstGeom>
          <a:noFill/>
        </p:spPr>
      </p:pic>
      <p:pic>
        <p:nvPicPr>
          <p:cNvPr id="7" name="Picture 8" descr="Ханс Андерсен / Hans Kristian Ander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00438"/>
            <a:ext cx="1571636" cy="2064082"/>
          </a:xfrm>
          <a:prstGeom prst="rect">
            <a:avLst/>
          </a:prstGeom>
          <a:noFill/>
        </p:spPr>
      </p:pic>
      <p:pic>
        <p:nvPicPr>
          <p:cNvPr id="4102" name="Picture 6" descr="pg_1746 Stock Photos, pg_1746 Stock Photography, pg_1746 Stock Images SuperSto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000504"/>
            <a:ext cx="2643206" cy="1770948"/>
          </a:xfrm>
          <a:prstGeom prst="rect">
            <a:avLst/>
          </a:prstGeom>
          <a:noFill/>
        </p:spPr>
      </p:pic>
      <p:pic>
        <p:nvPicPr>
          <p:cNvPr id="9" name="Picture 4" descr="Джакомо Казанова / Giacomo Giovanni Kazanov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571876"/>
            <a:ext cx="1540372" cy="1971676"/>
          </a:xfrm>
          <a:prstGeom prst="rect">
            <a:avLst/>
          </a:prstGeom>
          <a:noFill/>
        </p:spPr>
      </p:pic>
      <p:pic>
        <p:nvPicPr>
          <p:cNvPr id="4104" name="Picture 8" descr="Книга Александр Сергеевич Пушкин - Евгений Онегин. Купить, скачать или читать онлайн, отзывы и рецензии. Эксмо - издание 2007 г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214290"/>
            <a:ext cx="1519933" cy="202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001156" cy="113191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Международный день детской книги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642918"/>
            <a:ext cx="5715008" cy="3714776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smtClean="0"/>
              <a:t>Праздник </a:t>
            </a:r>
            <a:r>
              <a:rPr lang="ru-RU" i="1" dirty="0" smtClean="0"/>
              <a:t>впервые отмечали в 1967 г. Эта инициатива принадлежала Международному совету по детской книге (</a:t>
            </a:r>
            <a:r>
              <a:rPr lang="ru-RU" i="1" dirty="0" err="1" smtClean="0"/>
              <a:t>IBBY-International</a:t>
            </a:r>
            <a:r>
              <a:rPr lang="ru-RU" i="1" dirty="0" smtClean="0"/>
              <a:t> </a:t>
            </a:r>
            <a:r>
              <a:rPr lang="ru-RU" i="1" dirty="0" err="1" smtClean="0"/>
              <a:t>Board</a:t>
            </a:r>
            <a:r>
              <a:rPr lang="ru-RU" i="1" dirty="0" smtClean="0"/>
              <a:t> </a:t>
            </a:r>
            <a:r>
              <a:rPr lang="ru-RU" i="1" dirty="0" err="1" smtClean="0"/>
              <a:t>on</a:t>
            </a:r>
            <a:r>
              <a:rPr lang="ru-RU" i="1" dirty="0" smtClean="0"/>
              <a:t> </a:t>
            </a:r>
            <a:r>
              <a:rPr lang="ru-RU" i="1" dirty="0" err="1" smtClean="0"/>
              <a:t>Books</a:t>
            </a:r>
            <a:r>
              <a:rPr lang="ru-RU" i="1" dirty="0" smtClean="0"/>
              <a:t> </a:t>
            </a:r>
            <a:r>
              <a:rPr lang="ru-RU" i="1" dirty="0" err="1" smtClean="0"/>
              <a:t>for</a:t>
            </a:r>
            <a:r>
              <a:rPr lang="ru-RU" i="1" dirty="0" smtClean="0"/>
              <a:t> </a:t>
            </a:r>
            <a:r>
              <a:rPr lang="ru-RU" i="1" dirty="0" err="1" smtClean="0"/>
              <a:t>Young</a:t>
            </a:r>
            <a:r>
              <a:rPr lang="ru-RU" i="1" dirty="0" smtClean="0"/>
              <a:t> </a:t>
            </a:r>
            <a:r>
              <a:rPr lang="ru-RU" i="1" dirty="0" err="1" smtClean="0"/>
              <a:t>People</a:t>
            </a:r>
            <a:r>
              <a:rPr lang="ru-RU" i="1" dirty="0" smtClean="0"/>
              <a:t>). Таким образом учредители праздника решили подчеркнуть важную роль детской книги в воспитании и интеллектуальном развитии юных читателей.</a:t>
            </a:r>
          </a:p>
          <a:p>
            <a:r>
              <a:rPr lang="ru-RU" i="1" dirty="0" smtClean="0"/>
              <a:t>Детская литература появилась сравнительно недавно. До середины XVII в. дети читали примерно то же, что и родители. Например, в XVII в. детей привлекали басни Эзопа. В 1658 г. чешский педагог Я.А. Коменский опубликовал первую книгу с картинками для детей «Мир чувственных вещей в картинках». Но в основном круг детского чтения сводился к Библии</a:t>
            </a:r>
            <a:r>
              <a:rPr lang="ru-RU" i="1" dirty="0" smtClean="0"/>
              <a:t>.</a:t>
            </a:r>
            <a:endParaRPr lang="ru-RU" i="1" dirty="0" smtClean="0"/>
          </a:p>
        </p:txBody>
      </p:sp>
      <p:pic>
        <p:nvPicPr>
          <p:cNvPr id="1028" name="Picture 4" descr="http://kuitto.3dn.ru/sluzh/OKyLD5LD41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2714644" cy="3228782"/>
          </a:xfrm>
          <a:prstGeom prst="rect">
            <a:avLst/>
          </a:prstGeom>
          <a:noFill/>
        </p:spPr>
      </p:pic>
      <p:pic>
        <p:nvPicPr>
          <p:cNvPr id="1034" name="Picture 10" descr="European Newspapers &amp; Europe Online News - Россия - РИА Новости - Культура"/>
          <p:cNvPicPr>
            <a:picLocks noChangeAspect="1" noChangeArrowheads="1"/>
          </p:cNvPicPr>
          <p:nvPr/>
        </p:nvPicPr>
        <p:blipFill>
          <a:blip r:embed="rId3"/>
          <a:srcRect l="7500" r="8124"/>
          <a:stretch>
            <a:fillRect/>
          </a:stretch>
        </p:blipFill>
        <p:spPr bwMode="auto">
          <a:xfrm>
            <a:off x="4214810" y="4572008"/>
            <a:ext cx="2620676" cy="2143116"/>
          </a:xfrm>
          <a:prstGeom prst="rect">
            <a:avLst/>
          </a:prstGeom>
          <a:noFill/>
        </p:spPr>
      </p:pic>
      <p:pic>
        <p:nvPicPr>
          <p:cNvPr id="1036" name="Picture 12" descr="Новости passion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286256"/>
            <a:ext cx="2428892" cy="202231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3786190"/>
            <a:ext cx="335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Книга про все нам расскажет,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Книга все нам покажет: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Почему садится солнце,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Где прибой о берег бьется,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Где тепло, а где мороз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Листья все смахнул с берез.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Если книгу прочитаешь,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Знаний множество получишь,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Лучше Родину узнаешь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 сильней ее полюбишь.</a:t>
            </a:r>
            <a:endParaRPr lang="ru-RU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1429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Международный день детской книги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9"/>
            <a:ext cx="8229600" cy="3857652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/>
              <a:t>Традиции </a:t>
            </a:r>
            <a:r>
              <a:rPr lang="ru-RU" sz="2900" b="1" dirty="0" smtClean="0"/>
              <a:t>празднования Международного дня детской книги</a:t>
            </a:r>
          </a:p>
          <a:p>
            <a:r>
              <a:rPr lang="ru-RU" sz="2900" dirty="0" smtClean="0"/>
              <a:t>Каждый год одна из национальных секций IBBY выступает спонсором этого замечательного праздника. Традиционно эта секция приглашает популярного писателя написать Послание детям мира и известного художника для создания к Международному дню детской книги оригинального плаката.</a:t>
            </a:r>
          </a:p>
          <a:p>
            <a:r>
              <a:rPr lang="ru-RU" sz="2900" dirty="0" smtClean="0"/>
              <a:t>В День детской книги раз в два года детским писателям и художникам присуждается главная награда - Международная премия имени великого сказочника с вручением золотой медали - самая престижная международная награда, которую часто называют «Малой Нобелевской премией». Золотую медаль с профилем великого сказочника вручают лауреатам на очередном конгрессе Международного совета по детской книге.</a:t>
            </a:r>
          </a:p>
          <a:p>
            <a:r>
              <a:rPr lang="ru-RU" sz="2900" dirty="0" smtClean="0"/>
              <a:t>У Международного совета по детской книге есть ещё одна награда - Почётный диплом за отдельные книги для детей, за их иллюстрирование и лучшие переводы на языки мира.</a:t>
            </a:r>
          </a:p>
          <a:p>
            <a:endParaRPr lang="ru-RU" dirty="0"/>
          </a:p>
        </p:txBody>
      </p:sp>
      <p:pic>
        <p:nvPicPr>
          <p:cNvPr id="4" name="Picture 6" descr="С днём детской книги открытки картинки, бесплатные открытки картинки С днём детской книги скачать бесплатно без регистраци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3786214" cy="2691654"/>
          </a:xfrm>
          <a:prstGeom prst="rect">
            <a:avLst/>
          </a:prstGeom>
          <a:noFill/>
        </p:spPr>
      </p:pic>
      <p:pic>
        <p:nvPicPr>
          <p:cNvPr id="5" name="Picture 14" descr="Презентация международного дня детской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00504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err="1" smtClean="0">
                <a:solidFill>
                  <a:srgbClr val="C00000"/>
                </a:solidFill>
              </a:rPr>
              <a:t>Ганс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Христиан </a:t>
            </a:r>
            <a:r>
              <a:rPr lang="ru-RU" sz="4000" b="1" i="1" dirty="0" smtClean="0">
                <a:solidFill>
                  <a:srgbClr val="C00000"/>
                </a:solidFill>
              </a:rPr>
              <a:t>Андерсен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4000504"/>
            <a:ext cx="5715040" cy="2500306"/>
          </a:xfrm>
        </p:spPr>
        <p:txBody>
          <a:bodyPr>
            <a:noAutofit/>
          </a:bodyPr>
          <a:lstStyle/>
          <a:p>
            <a:r>
              <a:rPr lang="ru-RU" sz="1800" b="1" i="1" dirty="0" err="1" smtClean="0"/>
              <a:t>Ганс</a:t>
            </a:r>
            <a:r>
              <a:rPr lang="ru-RU" sz="1800" b="1" i="1" dirty="0" smtClean="0"/>
              <a:t> Христиан Андерсен внёс свой вклад в создание детской книги. Биография Андерсена тоже напоминает сказку. Он родился в семье сапожника и сам в раннем детстве стал подмастерьем на фабрике. В четырнадцать лет Андерсен отправился в Копенгаген и определился учеником-танцовщиком в королевский балет, а затем стал сочинять для сцены и печатать стихи в журналах. Но прославился на весь мир он благодаря своим сказкам. В 1833 г. он получил Королевскую стипендию за свой вклад в литературу. В память о великом сказочнике на родине Андерсена на набережной Копенгагена установили статую героини его сказки Русалочки, ставшую символом города.</a:t>
            </a:r>
          </a:p>
          <a:p>
            <a:endParaRPr lang="ru-RU" sz="1800" b="1" i="1" dirty="0"/>
          </a:p>
        </p:txBody>
      </p:sp>
      <p:pic>
        <p:nvPicPr>
          <p:cNvPr id="17416" name="Picture 8" descr="Ханс Андерсен / Hans Kristian Ander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1958199" cy="2571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57422" y="1000108"/>
            <a:ext cx="6286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Ганс</a:t>
            </a:r>
            <a:r>
              <a:rPr lang="ru-RU" b="1" i="1" dirty="0" smtClean="0"/>
              <a:t> Христиан Андерсен (дат. </a:t>
            </a:r>
            <a:r>
              <a:rPr lang="ru-RU" b="1" i="1" dirty="0" err="1" smtClean="0"/>
              <a:t>Hans</a:t>
            </a:r>
            <a:r>
              <a:rPr lang="ru-RU" b="1" i="1" dirty="0" smtClean="0"/>
              <a:t> </a:t>
            </a:r>
            <a:r>
              <a:rPr lang="ru-RU" b="1" i="1" dirty="0" err="1" smtClean="0"/>
              <a:t>Christian</a:t>
            </a:r>
            <a:r>
              <a:rPr lang="ru-RU" b="1" i="1" dirty="0" smtClean="0"/>
              <a:t> </a:t>
            </a:r>
            <a:r>
              <a:rPr lang="ru-RU" b="1" i="1" dirty="0" err="1" smtClean="0"/>
              <a:t>Andersen</a:t>
            </a:r>
            <a:r>
              <a:rPr lang="ru-RU" b="1" i="1" dirty="0" smtClean="0"/>
              <a:t>) родился 2 апреля 1805 года в городе Оденсе на острове </a:t>
            </a:r>
            <a:r>
              <a:rPr lang="ru-RU" b="1" i="1" dirty="0" err="1" smtClean="0"/>
              <a:t>Фюн</a:t>
            </a:r>
            <a:r>
              <a:rPr lang="ru-RU" b="1" i="1" dirty="0" smtClean="0"/>
              <a:t>, Дания. </a:t>
            </a:r>
            <a:r>
              <a:rPr lang="ru-RU" b="1" i="1" dirty="0" smtClean="0"/>
              <a:t>Великий </a:t>
            </a:r>
            <a:r>
              <a:rPr lang="ru-RU" b="1" i="1" dirty="0" smtClean="0"/>
              <a:t>сказочник </a:t>
            </a:r>
            <a:r>
              <a:rPr lang="ru-RU" b="1" i="1" dirty="0" err="1" smtClean="0"/>
              <a:t>Ганс</a:t>
            </a:r>
            <a:r>
              <a:rPr lang="ru-RU" b="1" i="1" dirty="0" smtClean="0"/>
              <a:t> Христиан Андерсен - автор всемирно известных сказок для детей и взрослых: «Гадкий утёнок», «Новое платье короля», «Стойкий оловянный солдатик», «Принцесса на горошине», «Оле </a:t>
            </a:r>
            <a:r>
              <a:rPr lang="ru-RU" b="1" i="1" dirty="0" err="1" smtClean="0"/>
              <a:t>Лукойе</a:t>
            </a:r>
            <a:r>
              <a:rPr lang="ru-RU" b="1" i="1" dirty="0" smtClean="0"/>
              <a:t>», «Снежная королева» и многих других, на которых выросло не одно поколение детей во всем мире. </a:t>
            </a:r>
            <a:r>
              <a:rPr lang="ru-RU" b="1" i="1" dirty="0" smtClean="0"/>
              <a:t>С </a:t>
            </a:r>
            <a:r>
              <a:rPr lang="ru-RU" b="1" i="1" dirty="0" smtClean="0"/>
              <a:t>раннего детства </a:t>
            </a:r>
            <a:r>
              <a:rPr lang="ru-RU" b="1" i="1" dirty="0" err="1" smtClean="0"/>
              <a:t>Ганс</a:t>
            </a:r>
            <a:r>
              <a:rPr lang="ru-RU" b="1" i="1" dirty="0" smtClean="0"/>
              <a:t> часто мечтал и «</a:t>
            </a:r>
            <a:r>
              <a:rPr lang="ru-RU" b="1" i="1" dirty="0" err="1" smtClean="0"/>
              <a:t>сочинительствовал</a:t>
            </a:r>
            <a:r>
              <a:rPr lang="ru-RU" b="1" i="1" dirty="0" smtClean="0"/>
              <a:t>», ставил дома спектакли. Любимой его игрой был кукольный театр. </a:t>
            </a:r>
            <a:endParaRPr lang="ru-RU" b="1" i="1" dirty="0"/>
          </a:p>
        </p:txBody>
      </p:sp>
      <p:pic>
        <p:nvPicPr>
          <p:cNvPr id="9" name="Picture 4" descr="2 апреля - Международный день детской книги! поздравляем с Международным днем детской книги. - Новости литературы: анонсы книг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357694"/>
            <a:ext cx="33337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Ганс</a:t>
            </a:r>
            <a:r>
              <a:rPr lang="ru-RU" b="1" i="1" dirty="0" smtClean="0">
                <a:solidFill>
                  <a:srgbClr val="C00000"/>
                </a:solidFill>
              </a:rPr>
              <a:t> Христиан Андерсен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642918"/>
            <a:ext cx="6143668" cy="3500461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i="1" dirty="0" smtClean="0"/>
              <a:t>В </a:t>
            </a:r>
            <a:r>
              <a:rPr lang="ru-RU" sz="1900" b="1" i="1" dirty="0" smtClean="0"/>
              <a:t>1827 году </a:t>
            </a:r>
            <a:r>
              <a:rPr lang="ru-RU" sz="1900" b="1" i="1" dirty="0" err="1" smtClean="0"/>
              <a:t>Ганс</a:t>
            </a:r>
            <a:r>
              <a:rPr lang="ru-RU" sz="1900" b="1" i="1" dirty="0" smtClean="0"/>
              <a:t> окончил учебу. В 1829 году был опубликован его рассказ в фантастическом стиле «Пешее путешествие от канала </a:t>
            </a:r>
            <a:r>
              <a:rPr lang="ru-RU" sz="1900" b="1" i="1" dirty="0" err="1" smtClean="0"/>
              <a:t>Холмен</a:t>
            </a:r>
            <a:r>
              <a:rPr lang="ru-RU" sz="1900" b="1" i="1" dirty="0" smtClean="0"/>
              <a:t> к восточной оконечности </a:t>
            </a:r>
            <a:r>
              <a:rPr lang="ru-RU" sz="1900" b="1" i="1" dirty="0" err="1" smtClean="0"/>
              <a:t>Амагера</a:t>
            </a:r>
            <a:r>
              <a:rPr lang="ru-RU" sz="1900" b="1" i="1" dirty="0" smtClean="0"/>
              <a:t>». В 1835 году Андерсену приносят известность «Сказки». В 1839 и 1845 годах были написаны соответственно вторая и третья книги сказок</a:t>
            </a:r>
            <a:r>
              <a:rPr lang="ru-RU" sz="1900" b="1" i="1" dirty="0" smtClean="0"/>
              <a:t>. </a:t>
            </a:r>
            <a:r>
              <a:rPr lang="ru-RU" sz="1900" b="1" i="1" dirty="0" smtClean="0"/>
              <a:t>В 1840 году был выпущен сборник под названием «Книга с картинками без картинок». В 1847 году писатель уехал в Англию. Под рождество 1872 года была написана последняя сказка </a:t>
            </a:r>
            <a:r>
              <a:rPr lang="ru-RU" sz="1900" b="1" i="1" dirty="0" err="1" smtClean="0"/>
              <a:t>Ганса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Христиана</a:t>
            </a:r>
            <a:r>
              <a:rPr lang="ru-RU" sz="1900" b="1" i="1" dirty="0" smtClean="0"/>
              <a:t> </a:t>
            </a:r>
            <a:r>
              <a:rPr lang="ru-RU" sz="1900" b="1" i="1" dirty="0" smtClean="0"/>
              <a:t>Андерсена.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Памятник писателю в Копенгагене (Фото: StRa, Shutterstock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2000264" cy="3030703"/>
          </a:xfrm>
          <a:prstGeom prst="rect">
            <a:avLst/>
          </a:prstGeom>
          <a:noFill/>
        </p:spPr>
      </p:pic>
      <p:pic>
        <p:nvPicPr>
          <p:cNvPr id="5" name="Picture 2" descr="Новости общественной жиз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429000"/>
            <a:ext cx="3000396" cy="30361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3429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/>
              <a:t>Памятник писателю в </a:t>
            </a:r>
            <a:r>
              <a:rPr lang="ru-RU" sz="1200" b="1" dirty="0" smtClean="0"/>
              <a:t>Копенгагене</a:t>
            </a:r>
            <a:endParaRPr lang="ru-RU" sz="1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643314"/>
            <a:ext cx="57864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 1875 году, 4 августа, </a:t>
            </a:r>
            <a:r>
              <a:rPr lang="ru-RU" b="1" i="1" dirty="0" err="1" smtClean="0"/>
              <a:t>Ганс</a:t>
            </a:r>
            <a:r>
              <a:rPr lang="ru-RU" b="1" i="1" dirty="0" smtClean="0"/>
              <a:t> Христиан Андерсен скончался в Копенгагене, где и был похоронен на кладбище </a:t>
            </a:r>
            <a:r>
              <a:rPr lang="ru-RU" b="1" i="1" dirty="0" err="1" smtClean="0"/>
              <a:t>Ассистэнс</a:t>
            </a:r>
            <a:r>
              <a:rPr lang="ru-RU" b="1" i="1" dirty="0" smtClean="0"/>
              <a:t>. Всемирную известность обрели его сказки «Гадкий утёнок», «Принцесса на горошине», «Дикие лебеди», «</a:t>
            </a:r>
            <a:r>
              <a:rPr lang="ru-RU" b="1" i="1" dirty="0" err="1" smtClean="0"/>
              <a:t>Дюймовочка</a:t>
            </a:r>
            <a:r>
              <a:rPr lang="ru-RU" b="1" i="1" dirty="0" smtClean="0"/>
              <a:t>», «Русалочка», «Снежная королева» и многие другие, на которых выросло не одно поколение детей во всем мире. Еще при жизни писателя они были переведены на многие языки, в том числе и на русский. С 1967 года в день рождения великого сказочника весь мир отмечает </a:t>
            </a:r>
            <a:r>
              <a:rPr lang="ru-RU" b="1" i="1" dirty="0" smtClean="0">
                <a:solidFill>
                  <a:srgbClr val="FF0000"/>
                </a:solidFill>
              </a:rPr>
              <a:t>Международный день детской книги. 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Джакомо</a:t>
            </a:r>
            <a:r>
              <a:rPr lang="ru-RU" b="1" i="1" dirty="0" smtClean="0">
                <a:solidFill>
                  <a:srgbClr val="C00000"/>
                </a:solidFill>
              </a:rPr>
              <a:t> Казанова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785794"/>
            <a:ext cx="6472254" cy="6500858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b="1" i="1" dirty="0" err="1" smtClean="0"/>
              <a:t>Джакомо</a:t>
            </a:r>
            <a:r>
              <a:rPr lang="ru-RU" b="1" i="1" dirty="0" smtClean="0"/>
              <a:t> Казанова </a:t>
            </a:r>
            <a:r>
              <a:rPr lang="ru-RU" b="1" i="1" dirty="0" smtClean="0"/>
              <a:t>- итальянский </a:t>
            </a:r>
            <a:r>
              <a:rPr lang="ru-RU" b="1" i="1" dirty="0" smtClean="0"/>
              <a:t>авантюрист, путешественник и писатель 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 err="1" smtClean="0"/>
              <a:t>Джакомо</a:t>
            </a:r>
            <a:r>
              <a:rPr lang="ru-RU" b="1" i="1" dirty="0" smtClean="0"/>
              <a:t> Джироламо Казанова (</a:t>
            </a:r>
            <a:r>
              <a:rPr lang="ru-RU" b="1" i="1" dirty="0" err="1" smtClean="0"/>
              <a:t>итал</a:t>
            </a:r>
            <a:r>
              <a:rPr lang="ru-RU" b="1" i="1" dirty="0" smtClean="0"/>
              <a:t>. </a:t>
            </a:r>
            <a:r>
              <a:rPr lang="ru-RU" b="1" i="1" dirty="0" err="1" smtClean="0"/>
              <a:t>Giacomo</a:t>
            </a:r>
            <a:r>
              <a:rPr lang="ru-RU" b="1" i="1" dirty="0" smtClean="0"/>
              <a:t> </a:t>
            </a:r>
            <a:r>
              <a:rPr lang="ru-RU" b="1" i="1" dirty="0" err="1" smtClean="0"/>
              <a:t>Girolamo</a:t>
            </a:r>
            <a:r>
              <a:rPr lang="ru-RU" b="1" i="1" dirty="0" smtClean="0"/>
              <a:t> </a:t>
            </a:r>
            <a:r>
              <a:rPr lang="ru-RU" b="1" i="1" dirty="0" err="1" smtClean="0"/>
              <a:t>Casanova</a:t>
            </a:r>
            <a:r>
              <a:rPr lang="ru-RU" b="1" i="1" dirty="0" smtClean="0"/>
              <a:t>) родился 2 апреля 1725 года в Венеции, в семье актеров, якобы принадлежавших к дворянскому роду. 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      Имя </a:t>
            </a:r>
            <a:r>
              <a:rPr lang="ru-RU" b="1" i="1" dirty="0" smtClean="0"/>
              <a:t>Казановы стало нарицательным: сразу вспоминается обольститель и соблазнитель, перед которым не может устоять ни одно женское сердце. А между тем не только любовными приключениями и победами был отмечен его путь. С середины 18 века на международной арене появляется новый тип шпиона. Это интеллектуал, светский лев, нередко знающий несколько языков, отлично владеющий не только пером, но шпагой и пистолетом. Ко всему прочему, он умеет нравиться и находить путь к сердцам женщин. Таким и был </a:t>
            </a:r>
            <a:r>
              <a:rPr lang="ru-RU" b="1" i="1" dirty="0" err="1" smtClean="0"/>
              <a:t>Джакомо</a:t>
            </a:r>
            <a:r>
              <a:rPr lang="ru-RU" b="1" i="1" dirty="0" smtClean="0"/>
              <a:t> Казанова, шевалье де </a:t>
            </a:r>
            <a:r>
              <a:rPr lang="ru-RU" b="1" i="1" dirty="0" err="1" smtClean="0"/>
              <a:t>Сенгаль</a:t>
            </a:r>
            <a:r>
              <a:rPr lang="ru-RU" b="1" i="1" dirty="0" smtClean="0"/>
              <a:t>, философ, дипломат, сочинитель, любимец женщин, а также и тайный агент. </a:t>
            </a:r>
            <a:r>
              <a:rPr lang="ru-RU" b="1" i="1" dirty="0" smtClean="0"/>
              <a:t>С </a:t>
            </a:r>
            <a:r>
              <a:rPr lang="ru-RU" b="1" i="1" dirty="0" smtClean="0"/>
              <a:t>раннего возраста Казанова выказывал незаурядные способности к учебе, равно как и умение втереться в венецианский высший свет, где царили весьма вольные нравы. Получив духовное образование, Казанова некоторое время служил в венецианской армии, затем играл на скрипке в театре </a:t>
            </a:r>
            <a:r>
              <a:rPr lang="ru-RU" b="1" i="1" dirty="0" err="1" smtClean="0"/>
              <a:t>Сан-Самуэль</a:t>
            </a:r>
            <a:r>
              <a:rPr lang="ru-RU" b="1" i="1" dirty="0" smtClean="0"/>
              <a:t>, но свое подлинное призвание нашел в любовных интригах, карточной игре, мошенничестве и обмане простаков, веривших в его связь со сверхъестественными силами. В 1750 году он отправился во Францию, затем совершил путешествие по Центральной Европе и вернулся в Венецию, где продолжил прежний образ жизни. Он навлек на себя неприязнь инквизиции и 26 июля 1755 был заключен под стражу во Дворце дожей по обвинению в масонстве и прочих прегрешениях. Через 15 месяцев, 1 ноября 1756 года Казанова бежал, о чем впоследствии рассказал в «Истории моего бегства», опубликованной в Праге в 1788 году. Он уехал во Францию, где стал директором правительственной лотереи и присвоил титул шевалье де </a:t>
            </a:r>
            <a:r>
              <a:rPr lang="ru-RU" b="1" i="1" dirty="0" err="1" smtClean="0"/>
              <a:t>Сейнгаля</a:t>
            </a:r>
            <a:r>
              <a:rPr lang="ru-RU" b="1" i="1" dirty="0" smtClean="0"/>
              <a:t>. Исколесил всю Европу от Испании до Англии и от Польши до России. Понемногу его личное обаяние увяло. В конце концов ему пришлось вернуться в Венецию, где он нашел себе заработок в качестве полицейского осведомителя. В 1782 году очередной скандал вынудил его покинуть Венецию. Еще три года он кочевал по Европе, пока не устроился библиотекарем в замке графа </a:t>
            </a:r>
            <a:r>
              <a:rPr lang="ru-RU" b="1" i="1" dirty="0" err="1" smtClean="0"/>
              <a:t>Вальдштейна</a:t>
            </a:r>
            <a:r>
              <a:rPr lang="ru-RU" b="1" i="1" dirty="0" smtClean="0"/>
              <a:t> в Богемии. Здесь, в местечке </a:t>
            </a:r>
            <a:r>
              <a:rPr lang="ru-RU" b="1" i="1" dirty="0" err="1" smtClean="0"/>
              <a:t>Дукс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Джакомо</a:t>
            </a:r>
            <a:r>
              <a:rPr lang="ru-RU" b="1" i="1" dirty="0" smtClean="0"/>
              <a:t> Казанова и окончил свои дни 4 июня 1798 года. Последние годы жизни он занимался сочинением мемуаров. </a:t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21506" name="Picture 2" descr="Джакомо Казан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2286000" cy="2219326"/>
          </a:xfrm>
          <a:prstGeom prst="rect">
            <a:avLst/>
          </a:prstGeom>
          <a:noFill/>
        </p:spPr>
      </p:pic>
      <p:pic>
        <p:nvPicPr>
          <p:cNvPr id="21508" name="Picture 4" descr="Джакомо Казанова / Giacomo Giovanni Kazan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2071702" cy="2651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Вышло в свет полное издание романа Александра Пушкина «Евгений Онегин»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285860"/>
            <a:ext cx="5572164" cy="5857916"/>
          </a:xfrm>
        </p:spPr>
        <p:txBody>
          <a:bodyPr>
            <a:normAutofit fontScale="47500" lnSpcReduction="20000"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  <a:hlinkClick r:id="rId2"/>
              </a:rPr>
              <a:t>2 апреля</a:t>
            </a:r>
            <a:r>
              <a:rPr lang="ru-RU" b="1" i="1" dirty="0" smtClean="0">
                <a:solidFill>
                  <a:srgbClr val="7030A0"/>
                </a:solidFill>
              </a:rPr>
              <a:t> </a:t>
            </a:r>
            <a:r>
              <a:rPr lang="ru-RU" b="1" i="1" dirty="0" smtClean="0">
                <a:solidFill>
                  <a:srgbClr val="7030A0"/>
                </a:solidFill>
              </a:rPr>
              <a:t>1833 </a:t>
            </a:r>
            <a:r>
              <a:rPr lang="ru-RU" b="1" i="1" dirty="0" smtClean="0">
                <a:solidFill>
                  <a:srgbClr val="7030A0"/>
                </a:solidFill>
              </a:rPr>
              <a:t>г.182 года назад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Работать </a:t>
            </a:r>
            <a:r>
              <a:rPr lang="ru-RU" b="1" i="1" dirty="0" smtClean="0">
                <a:solidFill>
                  <a:srgbClr val="7030A0"/>
                </a:solidFill>
              </a:rPr>
              <a:t>над романом Пушкин начал 9 мая 1823 года. Последняя же точка была им поставлена в сентябре 1830 года в Болдино. Посчитав свой труд законченным, Пушкин сам произвел подсчет времени, потраченного на написание романа, – 7 лет 4 месяца и 17 дней. 2 апреля 1833 года вышло первое полное издание всего романа в одном томе. В одну неделю пятитысячный тираж первого издания разошелся целиком. Для того времени это было сенсацией. Первые главы, которые вышли несколько раньше полного издания, читатели встречали восторженно. Для многих роман, с легкой руки Белинского, стал «энциклопедией русской жизни», «самым любимым дитем» фантазии поэта, произведением, в котором воссоздана «верная картина русского общества в известную эпоху». В седьмом выпуске журнала «Сын Отечества» от 1828 года современник Пушкина так отзывался о романе: поэт «попеременно играет то умом, то чувством, то воображением, попеременно весел и задумчив, легкомыслен и глубок, насмешлив и чувствителен, едок и добродушен – он не дает дремать ни одной из душевных наших способностей, и, не занимая каждой из них надолго, ни одной не утомляет». А в «Библиотеке для чтения» напишут так: «Его читают во всех закоулках русской империи, во всех слоях русского общества. Всякий помнит наизусть несколько куплетов. Многие мысли поэта вошли в пословицу». 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0482" name="Picture 2" descr="Вышло в свет полное издание романа Александра Пушкина «Евгений Онегин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3143256" cy="2357442"/>
          </a:xfrm>
          <a:prstGeom prst="rect">
            <a:avLst/>
          </a:prstGeom>
          <a:noFill/>
        </p:spPr>
      </p:pic>
      <p:pic>
        <p:nvPicPr>
          <p:cNvPr id="20484" name="Picture 4" descr="П.И.Чайковский / P.I. Tchaikovsky - Евгений Онегин/Evgeny Onegin 1958 г., Фильм-опера, DVD9 скачать торрен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143248"/>
            <a:ext cx="2214578" cy="3001687"/>
          </a:xfrm>
          <a:prstGeom prst="rect">
            <a:avLst/>
          </a:prstGeom>
          <a:noFill/>
        </p:spPr>
      </p:pic>
      <p:pic>
        <p:nvPicPr>
          <p:cNvPr id="20486" name="Picture 6" descr="Ягодны годжи иллюстрации к евгению онегину Похудение - фору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5276962"/>
            <a:ext cx="2500330" cy="1581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/>
          <a:lstStyle/>
          <a:p>
            <a:r>
              <a:rPr lang="ru-RU" dirty="0" smtClean="0"/>
              <a:t>Знаменательные  события дня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78647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47 до н.э.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Юлий Цезарь разбил при Зеле понтийского царя </a:t>
            </a:r>
            <a:r>
              <a:rPr lang="ru-RU" sz="2000" dirty="0" err="1" smtClean="0"/>
              <a:t>Фарнака</a:t>
            </a:r>
            <a:r>
              <a:rPr lang="ru-RU" sz="2000" dirty="0" smtClean="0"/>
              <a:t>, прокомментировав победу так: «Пришёл, увидел, победил»</a:t>
            </a:r>
          </a:p>
          <a:p>
            <a:r>
              <a:rPr lang="ru-RU" sz="2000" b="1" dirty="0" smtClean="0"/>
              <a:t>1613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Костромской крестьянин Иван Сусанин, чтобы спасти жизнь новоизбранного 16-летнего царя Михаила Фёдоровича Романова, заводит отряд поляков в лес</a:t>
            </a:r>
          </a:p>
          <a:p>
            <a:r>
              <a:rPr lang="ru-RU" sz="2000" b="1" dirty="0" smtClean="0"/>
              <a:t>1698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Петр I побывал на заседании обеих палат английского парламента, где в присутствии короля обсуждался вопрос о поземельном налоге</a:t>
            </a:r>
          </a:p>
          <a:p>
            <a:r>
              <a:rPr lang="ru-RU" sz="2000" b="1" dirty="0" smtClean="0"/>
              <a:t>1718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Создание Петром I Тайной канцелярии для расследования особо важных государственных преступлений</a:t>
            </a:r>
          </a:p>
          <a:p>
            <a:r>
              <a:rPr lang="ru-RU" sz="2000" b="1" dirty="0" smtClean="0"/>
              <a:t>1769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Русские войска отбили у турок Таганрог</a:t>
            </a:r>
          </a:p>
          <a:p>
            <a:r>
              <a:rPr lang="ru-RU" sz="2000" b="1" dirty="0" smtClean="0"/>
              <a:t>1790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После 13 лет тюрьмы и 1 года в сумасшедшем доме маркиз де Сад выпущен на свободу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r>
              <a:rPr lang="ru-RU" dirty="0" smtClean="0"/>
              <a:t>Знаменательные  события дня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6500858"/>
          </a:xfrm>
        </p:spPr>
        <p:txBody>
          <a:bodyPr>
            <a:normAutofit fontScale="32500" lnSpcReduction="20000"/>
          </a:bodyPr>
          <a:lstStyle/>
          <a:p>
            <a:r>
              <a:rPr lang="ru-RU" sz="6200" b="1" dirty="0" smtClean="0"/>
              <a:t>1792</a:t>
            </a:r>
            <a:endParaRPr lang="ru-RU" sz="6200" dirty="0" smtClean="0"/>
          </a:p>
          <a:p>
            <a:pPr>
              <a:buNone/>
            </a:pPr>
            <a:r>
              <a:rPr lang="ru-RU" sz="6200" dirty="0" smtClean="0"/>
              <a:t>Установление монетных номиналов денежной системы США (10-, 5- и 2,5-долларовых золотых орлов, а также серебряного доллара, </a:t>
            </a:r>
            <a:r>
              <a:rPr lang="ru-RU" sz="6200" dirty="0" err="1" smtClean="0"/>
              <a:t>полудоллара</a:t>
            </a:r>
            <a:r>
              <a:rPr lang="ru-RU" sz="6200" dirty="0" smtClean="0"/>
              <a:t>, 25-, 10- и 5-центовых монет)</a:t>
            </a:r>
          </a:p>
          <a:p>
            <a:r>
              <a:rPr lang="ru-RU" sz="6200" b="1" dirty="0" smtClean="0"/>
              <a:t>1794</a:t>
            </a:r>
            <a:endParaRPr lang="ru-RU" sz="6200" dirty="0" smtClean="0"/>
          </a:p>
          <a:p>
            <a:pPr>
              <a:buNone/>
            </a:pPr>
            <a:r>
              <a:rPr lang="ru-RU" sz="6200" dirty="0" smtClean="0"/>
              <a:t>Создана первая в мире авиакомпания </a:t>
            </a:r>
            <a:r>
              <a:rPr lang="ru-RU" sz="6200" dirty="0" err="1" smtClean="0"/>
              <a:t>Aerostiers</a:t>
            </a:r>
            <a:r>
              <a:rPr lang="ru-RU" sz="6200" dirty="0" smtClean="0"/>
              <a:t>. Спустя два месяца воздушный шар с наблюдателем был впервые использован в разведывательных целях</a:t>
            </a:r>
          </a:p>
          <a:p>
            <a:r>
              <a:rPr lang="ru-RU" sz="6200" b="1" dirty="0" smtClean="0"/>
              <a:t>1801</a:t>
            </a:r>
            <a:endParaRPr lang="ru-RU" sz="6200" dirty="0" smtClean="0"/>
          </a:p>
          <a:p>
            <a:pPr>
              <a:buNone/>
            </a:pPr>
            <a:r>
              <a:rPr lang="ru-RU" sz="6200" dirty="0" smtClean="0"/>
              <a:t>На Петергофской перспективе пускается первый цех казённого чугунного завода (теперь Кировский завод).</a:t>
            </a:r>
            <a:br>
              <a:rPr lang="ru-RU" sz="6200" dirty="0" smtClean="0"/>
            </a:br>
            <a:r>
              <a:rPr lang="ru-RU" sz="6200" dirty="0" smtClean="0"/>
              <a:t>Разгром английским флотом под командованием адмирала Нельсона флота Союза северных морских держав в бухте Копенгагена</a:t>
            </a:r>
          </a:p>
          <a:p>
            <a:r>
              <a:rPr lang="ru-RU" sz="6200" b="1" dirty="0" smtClean="0"/>
              <a:t>1810</a:t>
            </a:r>
            <a:endParaRPr lang="ru-RU" sz="6200" dirty="0" smtClean="0"/>
          </a:p>
          <a:p>
            <a:pPr>
              <a:buNone/>
            </a:pPr>
            <a:r>
              <a:rPr lang="ru-RU" sz="6200" dirty="0" smtClean="0"/>
              <a:t>Бракосочетание Наполеона I с </a:t>
            </a:r>
            <a:r>
              <a:rPr lang="ru-RU" sz="6200" dirty="0" err="1" smtClean="0"/>
              <a:t>эрц-герцогиней</a:t>
            </a:r>
            <a:r>
              <a:rPr lang="ru-RU" sz="6200" dirty="0" smtClean="0"/>
              <a:t> Марией Луизой, дочерью австрийского императора Франца I.</a:t>
            </a:r>
          </a:p>
          <a:p>
            <a:r>
              <a:rPr lang="ru-RU" sz="6200" b="1" dirty="0" smtClean="0"/>
              <a:t>1834</a:t>
            </a:r>
            <a:endParaRPr lang="ru-RU" sz="6200" dirty="0" smtClean="0"/>
          </a:p>
          <a:p>
            <a:pPr>
              <a:buNone/>
            </a:pPr>
            <a:r>
              <a:rPr lang="ru-RU" sz="6200" dirty="0" smtClean="0"/>
              <a:t>В Петербурге на Обводном канале возле Александро-Невской лавры под руководством Павла Львовича Шиллинга осуществлён взрыв подводной электрической мины</a:t>
            </a:r>
          </a:p>
          <a:p>
            <a:r>
              <a:rPr lang="ru-RU" sz="6200" b="1" dirty="0" smtClean="0"/>
              <a:t>1836</a:t>
            </a:r>
            <a:endParaRPr lang="ru-RU" sz="6200" dirty="0" smtClean="0"/>
          </a:p>
          <a:p>
            <a:pPr>
              <a:buNone/>
            </a:pPr>
            <a:r>
              <a:rPr lang="ru-RU" sz="6200" dirty="0" smtClean="0"/>
              <a:t>Свадьба Чарльза Диккенса и Катрин Хогарт. У супругов родится 10 детей, но брак будет несчастливым и в 1858 распадётся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143000"/>
          </a:xfrm>
        </p:spPr>
        <p:txBody>
          <a:bodyPr/>
          <a:lstStyle/>
          <a:p>
            <a:r>
              <a:rPr lang="ru-RU" dirty="0" smtClean="0"/>
              <a:t>Знаменательные  события дня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572560" cy="6572296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 smtClean="0"/>
              <a:t>1860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Первый парламент объединённой Италии собрался в Турине</a:t>
            </a:r>
          </a:p>
          <a:p>
            <a:r>
              <a:rPr lang="ru-RU" sz="4200" b="1" dirty="0" smtClean="0"/>
              <a:t>1864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Последняя публичная казнь женщины-убийцы — Френсис </a:t>
            </a:r>
            <a:r>
              <a:rPr lang="ru-RU" sz="4200" dirty="0" err="1" smtClean="0"/>
              <a:t>Киддер</a:t>
            </a:r>
            <a:r>
              <a:rPr lang="ru-RU" sz="4200" dirty="0" smtClean="0"/>
              <a:t> (Англия)</a:t>
            </a:r>
          </a:p>
          <a:p>
            <a:r>
              <a:rPr lang="ru-RU" sz="4200" b="1" dirty="0" smtClean="0"/>
              <a:t>1868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Свадьба дочери Карла Маркса </a:t>
            </a:r>
            <a:r>
              <a:rPr lang="ru-RU" sz="4200" dirty="0" err="1" smtClean="0"/>
              <a:t>Лауры</a:t>
            </a:r>
            <a:r>
              <a:rPr lang="ru-RU" sz="4200" dirty="0" smtClean="0"/>
              <a:t> Маркс и видного деятеля международного рабочего движения Поля Лафарга, которые </a:t>
            </a:r>
            <a:r>
              <a:rPr lang="ru-RU" sz="4200" dirty="0" err="1" smtClean="0"/>
              <a:t>одноновременно</a:t>
            </a:r>
            <a:r>
              <a:rPr lang="ru-RU" sz="4200" dirty="0" smtClean="0"/>
              <a:t> покончат жизнь самоубийством в 1911</a:t>
            </a:r>
          </a:p>
          <a:p>
            <a:r>
              <a:rPr lang="ru-RU" sz="4200" b="1" dirty="0" smtClean="0"/>
              <a:t>1876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Состоялось заключительное заседание созданной по инициативе Дмитрия Менделеева Комиссии для изучения медиумических явлений</a:t>
            </a:r>
          </a:p>
          <a:p>
            <a:r>
              <a:rPr lang="ru-RU" sz="4200" b="1" dirty="0" smtClean="0"/>
              <a:t>1879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Покушение на императора Александра II. Террорист Александр Константинович Соловьёв 5 раз выстрелил в императора из револьвера, но промахнулся</a:t>
            </a:r>
          </a:p>
          <a:p>
            <a:r>
              <a:rPr lang="ru-RU" sz="4200" b="1" dirty="0" smtClean="0"/>
              <a:t>1905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Открыт туннель через Альпы, связавший Швейцарию и Италию</a:t>
            </a:r>
          </a:p>
          <a:p>
            <a:r>
              <a:rPr lang="ru-RU" sz="4200" b="1" dirty="0" smtClean="0"/>
              <a:t>1906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Выборы в I Государственную думу</a:t>
            </a:r>
          </a:p>
          <a:p>
            <a:r>
              <a:rPr lang="ru-RU" sz="4200" b="1" dirty="0" smtClean="0"/>
              <a:t>1912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Лайнер «Титаник» выходит в море для проведения ходовых испытаний. Они проходят успешно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ru-RU" dirty="0" smtClean="0"/>
              <a:t>Знаменательные  события дня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21508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1917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Отмена Временным правительством национальных и вероисповедных ограничений в России. Упразднение черты оседлости</a:t>
            </a:r>
          </a:p>
          <a:p>
            <a:r>
              <a:rPr lang="ru-RU" b="1" dirty="0" smtClean="0"/>
              <a:t>1918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Руководители казахского национального движения «</a:t>
            </a:r>
            <a:r>
              <a:rPr lang="ru-RU" dirty="0" err="1" smtClean="0"/>
              <a:t>Алаш</a:t>
            </a:r>
            <a:r>
              <a:rPr lang="ru-RU" dirty="0" smtClean="0"/>
              <a:t>» провели прямые телеграфные переговоры из Семипалатинска с Лениным и Сталиным о предоставлении автономии Казахстану</a:t>
            </a:r>
          </a:p>
          <a:p>
            <a:r>
              <a:rPr lang="ru-RU" b="1" dirty="0" smtClean="0"/>
              <a:t>1922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Израиле основан город </a:t>
            </a:r>
            <a:r>
              <a:rPr lang="ru-RU" dirty="0" err="1" smtClean="0"/>
              <a:t>Раанана</a:t>
            </a:r>
            <a:endParaRPr lang="ru-RU" dirty="0" smtClean="0"/>
          </a:p>
          <a:p>
            <a:r>
              <a:rPr lang="ru-RU" b="1" dirty="0" smtClean="0"/>
              <a:t>1946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Создана Государственная украинская капелла бандуристов</a:t>
            </a:r>
          </a:p>
          <a:p>
            <a:r>
              <a:rPr lang="ru-RU" b="1" dirty="0" smtClean="0"/>
              <a:t>1950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Основана научно-исследовательская станция «Северный полюс-2» под руководством Михаила Михайловича Сомова</a:t>
            </a:r>
          </a:p>
          <a:p>
            <a:r>
              <a:rPr lang="ru-RU" b="1" dirty="0" smtClean="0"/>
              <a:t>1958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Эйзенхауэр представил законопроект об учреждении NASA.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Уичита</a:t>
            </a:r>
            <a:r>
              <a:rPr lang="ru-RU" dirty="0" smtClean="0"/>
              <a:t> </a:t>
            </a:r>
            <a:r>
              <a:rPr lang="ru-RU" dirty="0" err="1" smtClean="0"/>
              <a:t>Фоллс</a:t>
            </a:r>
            <a:r>
              <a:rPr lang="ru-RU" dirty="0" smtClean="0"/>
              <a:t> (Техас) зарегистрирован торнадо, развивший скорость 450 км/ч</a:t>
            </a:r>
          </a:p>
          <a:p>
            <a:r>
              <a:rPr lang="ru-RU" b="1" dirty="0" smtClean="0"/>
              <a:t>1963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Для исследования и освоения Луны осуществлен запуск космической ракеты с автоматической межпланетной станцией «Луна-4»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r>
              <a:rPr lang="ru-RU" dirty="0" smtClean="0"/>
              <a:t>Знаменательные  события дня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6500858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/>
              <a:t>1976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У Джона Роя из </a:t>
            </a:r>
            <a:r>
              <a:rPr lang="ru-RU" sz="3600" dirty="0" err="1" smtClean="0"/>
              <a:t>Уила</a:t>
            </a:r>
            <a:r>
              <a:rPr lang="ru-RU" sz="3600" dirty="0" smtClean="0"/>
              <a:t>, гр. Эссекс, Великобритания, были самые длинные усы среди англичан. Он начал отращивать их в 1939 г., и к этому дню они приобрели наибольший размах - 1,89 м</a:t>
            </a:r>
          </a:p>
          <a:p>
            <a:r>
              <a:rPr lang="ru-RU" sz="3600" b="1" dirty="0" smtClean="0"/>
              <a:t>1978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На телеканале CBS начался показ сериала «Даллас». Первоначально авторы предполагали создать мини-сериал, но рейтинг истории семьи </a:t>
            </a:r>
            <a:r>
              <a:rPr lang="ru-RU" sz="3600" dirty="0" err="1" smtClean="0"/>
              <a:t>Юингов</a:t>
            </a:r>
            <a:r>
              <a:rPr lang="ru-RU" sz="3600" dirty="0" smtClean="0"/>
              <a:t> оказался необыкновенно высоким, и показ продолжался 13 лет</a:t>
            </a:r>
          </a:p>
          <a:p>
            <a:r>
              <a:rPr lang="ru-RU" sz="3600" b="1" dirty="0" smtClean="0"/>
              <a:t>1982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Начало англо-аргентинского вооружённого конфликта из-за Фолклендских (</a:t>
            </a:r>
            <a:r>
              <a:rPr lang="ru-RU" sz="3600" dirty="0" err="1" smtClean="0"/>
              <a:t>Мальвинских</a:t>
            </a:r>
            <a:r>
              <a:rPr lang="ru-RU" sz="3600" dirty="0" smtClean="0"/>
              <a:t>) островов (по 14 июня)</a:t>
            </a:r>
          </a:p>
          <a:p>
            <a:r>
              <a:rPr lang="ru-RU" sz="3600" b="1" dirty="0" smtClean="0"/>
              <a:t>1989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Центральный комитет Палестинского национального совета избрал Ясира Арафата президентом самопровозглашённого Государства Палестина.</a:t>
            </a:r>
            <a:br>
              <a:rPr lang="ru-RU" sz="3600" dirty="0" smtClean="0"/>
            </a:br>
            <a:r>
              <a:rPr lang="ru-RU" sz="3600" dirty="0" smtClean="0"/>
              <a:t>Рокеры открыли сезон в Москве. Бешеные мотоциклетные гонки по ночной Москве. Милиция стреляла по </a:t>
            </a:r>
            <a:r>
              <a:rPr lang="ru-RU" sz="3600" dirty="0" smtClean="0"/>
              <a:t>шинам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1996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Россия и Белоруссия подписали договор о создании Сообщества суверенных республик (ССР).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Бывший президент Польши Лех Валенса приступил к своей старой работе электрослесаря в Гданьском порту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3071834"/>
          </a:xfrm>
        </p:spPr>
        <p:txBody>
          <a:bodyPr>
            <a:normAutofit lnSpcReduction="10000"/>
          </a:bodyPr>
          <a:lstStyle/>
          <a:p>
            <a:r>
              <a:rPr lang="ru-RU" sz="2200" b="1" dirty="0" smtClean="0"/>
              <a:t>2002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На Первом канале появилась новая передача </a:t>
            </a:r>
            <a:r>
              <a:rPr lang="ru-RU" sz="2200" dirty="0" smtClean="0"/>
              <a:t>русская рулетка с </a:t>
            </a:r>
            <a:r>
              <a:rPr lang="ru-RU" sz="2200" dirty="0" smtClean="0"/>
              <a:t>Валдисом Пельшем</a:t>
            </a:r>
          </a:p>
          <a:p>
            <a:r>
              <a:rPr lang="ru-RU" sz="2200" b="1" dirty="0" smtClean="0"/>
              <a:t>2003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В Австрии найдена древнейшая «Песня о </a:t>
            </a:r>
            <a:r>
              <a:rPr lang="ru-RU" sz="2200" dirty="0" err="1" smtClean="0"/>
              <a:t>Нибелунгах</a:t>
            </a:r>
            <a:r>
              <a:rPr lang="ru-RU" sz="2200" dirty="0" smtClean="0"/>
              <a:t>»</a:t>
            </a:r>
          </a:p>
          <a:p>
            <a:r>
              <a:rPr lang="ru-RU" sz="2200" b="1" dirty="0" smtClean="0"/>
              <a:t>2005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В Санкт-Петербурге открылась новая станция метрополитена «Комендантский проспект»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-285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Знаменательные  события дня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472" y="32146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Юбилейные даты дня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688" y="4071942"/>
            <a:ext cx="88583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2  Апреля – Международный день детской книги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290  лет со дня рождения итальянского писателя Д.Д. Казановы (1725-1798)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210  лет со дня рождения датского писателя Х.К. Андерсена (1805-1875)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175  лет со дня рождения французского писателя Э. Золя (1840-1902)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День единения народов Беларуси и России.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285860"/>
            <a:ext cx="5400684" cy="26432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Мы с самых давних пор едины,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Сильнейший дух дарован нам!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Все вместе мы непобедимы,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Дадим отпор любым врагам.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Пройдем любые испытания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Друг с другом за руки держась.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 Белоруссии с Россией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По-братски родственная связь!</a:t>
            </a:r>
          </a:p>
          <a:p>
            <a:endParaRPr lang="ru-RU" dirty="0"/>
          </a:p>
        </p:txBody>
      </p:sp>
      <p:pic>
        <p:nvPicPr>
          <p:cNvPr id="4" name="Picture 2" descr="2 апреля - День единения народов Беларуси и России. . 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2371725" cy="2362200"/>
          </a:xfrm>
          <a:prstGeom prst="rect">
            <a:avLst/>
          </a:prstGeom>
          <a:noFill/>
        </p:spPr>
      </p:pic>
      <p:pic>
        <p:nvPicPr>
          <p:cNvPr id="5" name="Picture 8" descr="Новости ДЕНЬ ЕДИНЕНИЯ НАРОДОВ БЕЛАРУСИ И РОСС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027694"/>
            <a:ext cx="3714776" cy="283030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3714752"/>
            <a:ext cx="5000628" cy="2857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FF0000"/>
                </a:solidFill>
              </a:rPr>
              <a:t>2 апреля 1996 года Президенты </a:t>
            </a:r>
            <a:r>
              <a:rPr lang="ru-RU" sz="2000" b="1" i="1" dirty="0" smtClean="0">
                <a:solidFill>
                  <a:srgbClr val="FF0000"/>
                </a:solidFill>
              </a:rPr>
              <a:t>двух стран Александр Лукашенко и Борис Ельцин подписали в Москве Договор о Сообществе Беларуси и России. И уже спустя год был подписан Договор о Союзе двух государств. Именно Союз Беларуси и России стал хорошим фундаментом для других форм интеграции на постсоветском пространстве. 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День единения народов Беларуси </a:t>
            </a:r>
            <a:r>
              <a:rPr lang="ru-RU" b="1" i="1" dirty="0" smtClean="0">
                <a:solidFill>
                  <a:srgbClr val="C00000"/>
                </a:solidFill>
              </a:rPr>
              <a:t>и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России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786190"/>
            <a:ext cx="8186766" cy="307181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Григорий </a:t>
            </a:r>
            <a:r>
              <a:rPr lang="ru-RU" b="1" dirty="0" err="1" smtClean="0"/>
              <a:t>Рапота</a:t>
            </a:r>
            <a:r>
              <a:rPr lang="ru-RU" b="1" dirty="0" smtClean="0"/>
              <a:t>, государственный секретарь Союзного государства: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Реализуются программы. На подходе еще много программ у нас, поэтому есть уже продукты этих программ. Мы знаем, что у нас не решены программы союзной собственности, а надо решать. Сейчас мы уже подготовили необходимый пакет документов, он находится на рассмотрении. Это наши такие будние, которыми отмечено развитие Союзного государства.  </a:t>
            </a:r>
            <a:endParaRPr lang="ru-RU" dirty="0" smtClean="0"/>
          </a:p>
          <a:p>
            <a:r>
              <a:rPr lang="ru-RU" b="1" dirty="0" smtClean="0"/>
              <a:t>Александр </a:t>
            </a:r>
            <a:r>
              <a:rPr lang="ru-RU" b="1" dirty="0" err="1" smtClean="0"/>
              <a:t>Тиханович</a:t>
            </a:r>
            <a:r>
              <a:rPr lang="ru-RU" b="1" dirty="0" smtClean="0"/>
              <a:t>, народный артист Беларуси: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У нас одинаковые культуры, у нас очень много общего. И приятно, что приезжая сюда к нам российские гости ощущают такую же теплоту, как и белорусские артисты, когда приезжают в Россию.</a:t>
            </a:r>
            <a:endParaRPr lang="ru-RU" dirty="0" smtClean="0"/>
          </a:p>
          <a:p>
            <a:r>
              <a:rPr lang="ru-RU" b="1" dirty="0" smtClean="0"/>
              <a:t>Дмитрий Колдун, певец: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Все мы родились в одной большой стране с названием Советский союз, поэтому для меня все эти деления между странами условны. Мне очень приятно выступать на таких мероприятиях, как сегодня.</a:t>
            </a:r>
            <a:endParaRPr lang="ru-RU" dirty="0" smtClean="0"/>
          </a:p>
        </p:txBody>
      </p:sp>
      <p:pic>
        <p:nvPicPr>
          <p:cNvPr id="3076" name="Picture 4" descr="Россоны Новости Россон и Россонского района Россонские новости Районная газета Голос Россонщины - официальный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143404" cy="2252506"/>
          </a:xfrm>
          <a:prstGeom prst="rect">
            <a:avLst/>
          </a:prstGeom>
          <a:noFill/>
        </p:spPr>
      </p:pic>
      <p:pic>
        <p:nvPicPr>
          <p:cNvPr id="3078" name="Picture 6" descr="Новости: главные, российские, политики, последние, сегодня, скандальные, деловые, горячие, онлайн, в росс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85860"/>
            <a:ext cx="3286148" cy="2186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1346</Words>
  <PresentationFormat>Экран (4:3)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2 апреля</vt:lpstr>
      <vt:lpstr>Знаменательные  события дня </vt:lpstr>
      <vt:lpstr>Знаменательные  события дня </vt:lpstr>
      <vt:lpstr>Знаменательные  события дня </vt:lpstr>
      <vt:lpstr>Знаменательные  события дня </vt:lpstr>
      <vt:lpstr>Знаменательные  события дня </vt:lpstr>
      <vt:lpstr>Слайд 7</vt:lpstr>
      <vt:lpstr>День единения народов Беларуси и России.</vt:lpstr>
      <vt:lpstr>День единения народов Беларуси и России.</vt:lpstr>
      <vt:lpstr>Международный день детской книги</vt:lpstr>
      <vt:lpstr>Международный день детской книги</vt:lpstr>
      <vt:lpstr>Ганс Христиан Андерсен</vt:lpstr>
      <vt:lpstr>Ганс Христиан Андерсен</vt:lpstr>
      <vt:lpstr>Джакомо Казанова</vt:lpstr>
      <vt:lpstr>Вышло в свет полное издание романа Александра Пушкина «Евгений Онегин»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14</cp:revision>
  <dcterms:created xsi:type="dcterms:W3CDTF">2015-04-17T11:15:57Z</dcterms:created>
  <dcterms:modified xsi:type="dcterms:W3CDTF">2015-04-17T13:35:05Z</dcterms:modified>
</cp:coreProperties>
</file>