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257" r:id="rId4"/>
    <p:sldId id="259" r:id="rId5"/>
    <p:sldId id="263" r:id="rId6"/>
    <p:sldId id="264" r:id="rId7"/>
    <p:sldId id="265" r:id="rId8"/>
    <p:sldId id="266" r:id="rId9"/>
    <p:sldId id="260" r:id="rId10"/>
    <p:sldId id="279" r:id="rId11"/>
    <p:sldId id="278" r:id="rId12"/>
    <p:sldId id="270" r:id="rId13"/>
    <p:sldId id="269" r:id="rId14"/>
    <p:sldId id="271" r:id="rId15"/>
    <p:sldId id="272" r:id="rId16"/>
    <p:sldId id="273" r:id="rId17"/>
    <p:sldId id="274" r:id="rId18"/>
    <p:sldId id="26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46" autoAdjust="0"/>
  </p:normalViewPr>
  <p:slideViewPr>
    <p:cSldViewPr>
      <p:cViewPr varScale="1">
        <p:scale>
          <a:sx n="88" d="100"/>
          <a:sy n="88" d="100"/>
        </p:scale>
        <p:origin x="-9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848DF-0214-4994-B64B-1B1FA8B64A49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75A6A-22F1-497E-A390-299834469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75A6A-22F1-497E-A390-29983446905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48C0B-0886-4D51-A79E-29E1D01E17DE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C221-43E1-4329-A82F-644B2B6A1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48C0B-0886-4D51-A79E-29E1D01E17DE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C221-43E1-4329-A82F-644B2B6A1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48C0B-0886-4D51-A79E-29E1D01E17DE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C221-43E1-4329-A82F-644B2B6A1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48C0B-0886-4D51-A79E-29E1D01E17DE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C221-43E1-4329-A82F-644B2B6A1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48C0B-0886-4D51-A79E-29E1D01E17DE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C221-43E1-4329-A82F-644B2B6A1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48C0B-0886-4D51-A79E-29E1D01E17DE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C221-43E1-4329-A82F-644B2B6A1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48C0B-0886-4D51-A79E-29E1D01E17DE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C221-43E1-4329-A82F-644B2B6A1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48C0B-0886-4D51-A79E-29E1D01E17DE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C221-43E1-4329-A82F-644B2B6A1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48C0B-0886-4D51-A79E-29E1D01E17DE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C221-43E1-4329-A82F-644B2B6A1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48C0B-0886-4D51-A79E-29E1D01E17DE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C221-43E1-4329-A82F-644B2B6A1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48C0B-0886-4D51-A79E-29E1D01E17DE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C221-43E1-4329-A82F-644B2B6A1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48C0B-0886-4D51-A79E-29E1D01E17DE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4C221-43E1-4329-A82F-644B2B6A1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forchildren.ru/songs/lullaby.php" TargetMode="External"/><Relationship Id="rId2" Type="http://schemas.openxmlformats.org/officeDocument/2006/relationships/hyperlink" Target="http://lenagold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hyperlink" Target="http://viki.rdf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mail.ru/1A6E0A2E3EE54520B57E9D3107B84E25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\Рабочий стол\Колыбельная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48"/>
            <a:ext cx="9150607" cy="68530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Проект: «Колыбельная песня»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4797152"/>
            <a:ext cx="3128392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Составили:  ученики 1»а» класса МБОУ «СОШ №1» г.Горнозаводска</a:t>
            </a:r>
          </a:p>
          <a:p>
            <a:pPr algn="l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Руководитель: Газизова Любовь Владимировна, учитель начальных классов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6093296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2014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5" descr="jy tyjze yhj,gazhd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1\Рабочий стол\Кузнецов Серге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192" y="0"/>
            <a:ext cx="7272808" cy="53338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99792" y="5661248"/>
            <a:ext cx="6086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92D050"/>
                </a:solidFill>
              </a:rPr>
              <a:t>Странички из книжки-малышки</a:t>
            </a:r>
            <a:endParaRPr lang="ru-RU" sz="3200" b="1" i="1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5373216"/>
            <a:ext cx="3963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 рисунка: Кузнецов Сергей, 7 лет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3" name="Picture 35" descr="jy tyjze yhj,gazh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419475" y="1916113"/>
            <a:ext cx="5616575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>
            <a:spAutoFit/>
          </a:bodyPr>
          <a:lstStyle/>
          <a:p>
            <a:pPr algn="ctr"/>
            <a:r>
              <a:rPr lang="fr-FR" sz="4400" b="1">
                <a:solidFill>
                  <a:srgbClr val="4A9337"/>
                </a:solidFill>
                <a:latin typeface="Verdana" pitchFamily="34" charset="0"/>
              </a:rPr>
              <a:t>Name </a:t>
            </a:r>
          </a:p>
          <a:p>
            <a:pPr algn="ctr"/>
            <a:r>
              <a:rPr lang="fr-FR" sz="4400" b="1">
                <a:solidFill>
                  <a:srgbClr val="4A9337"/>
                </a:solidFill>
                <a:latin typeface="Verdana" pitchFamily="34" charset="0"/>
              </a:rPr>
              <a:t>Of </a:t>
            </a:r>
          </a:p>
          <a:p>
            <a:pPr algn="ctr"/>
            <a:r>
              <a:rPr lang="fr-FR" sz="4400" b="1">
                <a:solidFill>
                  <a:srgbClr val="4A9337"/>
                </a:solidFill>
                <a:latin typeface="Verdana" pitchFamily="34" charset="0"/>
              </a:rPr>
              <a:t>Presentation</a:t>
            </a:r>
          </a:p>
          <a:p>
            <a:pPr algn="ctr"/>
            <a:r>
              <a:rPr lang="fr-FR" sz="2800" b="1" i="1">
                <a:solidFill>
                  <a:srgbClr val="4A9337"/>
                </a:solidFill>
                <a:latin typeface="Verdana" pitchFamily="34" charset="0"/>
              </a:rPr>
              <a:t>by Mr X</a:t>
            </a:r>
            <a:endParaRPr lang="fr-FR" sz="2800" i="1">
              <a:solidFill>
                <a:srgbClr val="4A9337"/>
              </a:solidFill>
            </a:endParaRPr>
          </a:p>
        </p:txBody>
      </p:sp>
      <p:pic>
        <p:nvPicPr>
          <p:cNvPr id="5" name="Picture 2" descr="C:\Documents and Settings\1\Рабочий стол\Кузнецов Алексе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79" y="0"/>
            <a:ext cx="4989463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67744" y="6309320"/>
            <a:ext cx="4093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 рисунка: Кузнецов Алексей, 7 лет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5" descr="jy tyjze yhj,gazh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1\Рабочий стол\макарютин Егор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8407" y="0"/>
            <a:ext cx="7375594" cy="53012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03848" y="5661248"/>
            <a:ext cx="395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 рисунка: </a:t>
            </a:r>
            <a:r>
              <a:rPr lang="ru-RU" dirty="0" err="1" smtClean="0"/>
              <a:t>Макарютин</a:t>
            </a:r>
            <a:r>
              <a:rPr lang="ru-RU" dirty="0" smtClean="0"/>
              <a:t> Егор, 7 лет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5" descr="jy tyjze yhj,gazh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Мехоношина Даш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19872" y="0"/>
            <a:ext cx="5474994" cy="6858000"/>
          </a:xfrm>
        </p:spPr>
      </p:pic>
      <p:sp>
        <p:nvSpPr>
          <p:cNvPr id="8" name="TextBox 7"/>
          <p:cNvSpPr txBox="1"/>
          <p:nvPr/>
        </p:nvSpPr>
        <p:spPr>
          <a:xfrm>
            <a:off x="3779912" y="6309320"/>
            <a:ext cx="427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 рисунка: </a:t>
            </a:r>
            <a:r>
              <a:rPr lang="ru-RU" dirty="0" err="1" smtClean="0"/>
              <a:t>Мехоношина</a:t>
            </a:r>
            <a:r>
              <a:rPr lang="ru-RU" dirty="0" smtClean="0"/>
              <a:t> Дарья, 7 лет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5" descr="jy tyjze yhj,gazh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ылова Ольг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07904" y="0"/>
            <a:ext cx="5220072" cy="6735796"/>
          </a:xfrm>
        </p:spPr>
      </p:pic>
      <p:sp>
        <p:nvSpPr>
          <p:cNvPr id="6" name="TextBox 5"/>
          <p:cNvSpPr txBox="1"/>
          <p:nvPr/>
        </p:nvSpPr>
        <p:spPr>
          <a:xfrm>
            <a:off x="2123728" y="1700808"/>
            <a:ext cx="16614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 рисунка:</a:t>
            </a:r>
          </a:p>
          <a:p>
            <a:r>
              <a:rPr lang="ru-RU" dirty="0" smtClean="0"/>
              <a:t>Рылова Ольга, </a:t>
            </a:r>
          </a:p>
          <a:p>
            <a:r>
              <a:rPr lang="ru-RU" dirty="0" smtClean="0"/>
              <a:t>7 лет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5" descr="jy tyjze yhj,gazh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Субхангулова Регин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38307" y="116632"/>
            <a:ext cx="7126181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131840" y="5805264"/>
            <a:ext cx="441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 рисунка : </a:t>
            </a:r>
            <a:r>
              <a:rPr lang="ru-RU" dirty="0" err="1" smtClean="0"/>
              <a:t>Субхангулова</a:t>
            </a:r>
            <a:r>
              <a:rPr lang="ru-RU" dirty="0" smtClean="0"/>
              <a:t> Регина, 7 лет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5" descr="jy tyjze yhj,gazh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Ушакова Саш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55976" y="116632"/>
            <a:ext cx="4585322" cy="6698102"/>
          </a:xfrm>
        </p:spPr>
      </p:pic>
      <p:sp>
        <p:nvSpPr>
          <p:cNvPr id="6" name="TextBox 5"/>
          <p:cNvSpPr txBox="1"/>
          <p:nvPr/>
        </p:nvSpPr>
        <p:spPr>
          <a:xfrm>
            <a:off x="2411760" y="1772816"/>
            <a:ext cx="16614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 рисунка:</a:t>
            </a:r>
          </a:p>
          <a:p>
            <a:r>
              <a:rPr lang="ru-RU" dirty="0" smtClean="0"/>
              <a:t>Ушакова Саша,</a:t>
            </a:r>
          </a:p>
          <a:p>
            <a:r>
              <a:rPr lang="ru-RU" dirty="0" smtClean="0"/>
              <a:t>7 лет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5" descr="jy tyjze yhj,gazh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Чуев Саш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4299" y="0"/>
            <a:ext cx="7239701" cy="5373216"/>
          </a:xfrm>
        </p:spPr>
      </p:pic>
      <p:sp>
        <p:nvSpPr>
          <p:cNvPr id="6" name="TextBox 5"/>
          <p:cNvSpPr txBox="1"/>
          <p:nvPr/>
        </p:nvSpPr>
        <p:spPr>
          <a:xfrm>
            <a:off x="3059832" y="6093296"/>
            <a:ext cx="3877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 рисунка: Чуев Александр, 7 лет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hlinkClick r:id="rId2"/>
              </a:rPr>
              <a:t>http://lenagold.ru/</a:t>
            </a:r>
            <a:r>
              <a:rPr lang="en-US" b="1" dirty="0" smtClean="0"/>
              <a:t> </a:t>
            </a:r>
            <a:endParaRPr lang="ru-RU" b="1" dirty="0" smtClean="0"/>
          </a:p>
          <a:p>
            <a:r>
              <a:rPr lang="en-US" b="1" dirty="0" smtClean="0">
                <a:hlinkClick r:id="rId3"/>
              </a:rPr>
              <a:t>http://www.allforchildren.ru/songs/lullaby.php</a:t>
            </a:r>
            <a:r>
              <a:rPr lang="ru-RU" b="1" dirty="0" smtClean="0"/>
              <a:t> </a:t>
            </a:r>
          </a:p>
          <a:p>
            <a:r>
              <a:rPr lang="en-US" b="1" dirty="0">
                <a:hlinkClick r:id="rId4"/>
              </a:rPr>
              <a:t>h</a:t>
            </a:r>
            <a:r>
              <a:rPr lang="en-US" b="1" dirty="0" smtClean="0">
                <a:hlinkClick r:id="rId4"/>
              </a:rPr>
              <a:t>ttp://</a:t>
            </a:r>
            <a:r>
              <a:rPr lang="ru-RU" b="1" dirty="0" err="1" smtClean="0">
                <a:hlinkClick r:id="rId4"/>
              </a:rPr>
              <a:t>viki.rdf.ru</a:t>
            </a:r>
            <a:r>
              <a:rPr lang="en-US" b="1" dirty="0" smtClean="0"/>
              <a:t> </a:t>
            </a:r>
            <a:r>
              <a:rPr lang="ru-RU" b="1" dirty="0" smtClean="0"/>
              <a:t>  </a:t>
            </a:r>
            <a:r>
              <a:rPr lang="en-US" b="1" dirty="0" smtClean="0"/>
              <a:t> </a:t>
            </a:r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4" name="Picture 3" descr="000803_1064_6208_vnv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789040"/>
            <a:ext cx="2005013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Цель: определение появления колыбельных песен и значимости их для детей.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Задачи: </a:t>
            </a:r>
          </a:p>
          <a:p>
            <a:pPr marL="514350" indent="-514350">
              <a:buAutoNum type="arabicParenR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знать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з источников информации (словари, Интернет) , что такое колыбельная.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Сделать подборку колыбельных песен, которые пели бабушки и мамы.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Описать историю возникновения одной из колыбельных песен.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Создать книжку –малышку «Колыбельная для тебя»</a:t>
            </a:r>
          </a:p>
          <a:p>
            <a:pPr marL="514350" indent="-514350">
              <a:buAutoNum type="arabicParenR"/>
            </a:pPr>
            <a:endParaRPr lang="ru-RU" dirty="0" smtClean="0"/>
          </a:p>
          <a:p>
            <a:pPr marL="514350" indent="-514350">
              <a:buAutoNum type="arabicParenR"/>
            </a:pPr>
            <a:endParaRPr lang="ru-RU" dirty="0"/>
          </a:p>
        </p:txBody>
      </p:sp>
      <p:pic>
        <p:nvPicPr>
          <p:cNvPr id="1026" name="Picture 2" descr="C:\Documents and Settings\1\Рабочий стол\Колыбельная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563126"/>
            <a:ext cx="2720819" cy="2040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354162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solidFill>
                  <a:srgbClr val="CC0000"/>
                </a:solidFill>
                <a:latin typeface="Century Schoolbook" pitchFamily="18" charset="0"/>
              </a:rPr>
              <a:t>На </a:t>
            </a:r>
            <a:r>
              <a:rPr lang="ru-RU" sz="27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Востоке</a:t>
            </a:r>
            <a:r>
              <a:rPr lang="ru-RU" sz="2800" i="1" dirty="0" smtClean="0">
                <a:solidFill>
                  <a:srgbClr val="CC0000"/>
                </a:solidFill>
                <a:latin typeface="Century Schoolbook" pitchFamily="18" charset="0"/>
              </a:rPr>
              <a:t> о плохом человеке говорят: </a:t>
            </a:r>
            <a:br>
              <a:rPr lang="ru-RU" sz="2800" i="1" dirty="0" smtClean="0">
                <a:solidFill>
                  <a:srgbClr val="CC0000"/>
                </a:solidFill>
                <a:latin typeface="Century Schoolbook" pitchFamily="18" charset="0"/>
              </a:rPr>
            </a:br>
            <a:r>
              <a:rPr lang="ru-RU" sz="2800" i="1" dirty="0" smtClean="0">
                <a:solidFill>
                  <a:srgbClr val="CC0000"/>
                </a:solidFill>
                <a:latin typeface="Century Schoolbook" pitchFamily="18" charset="0"/>
              </a:rPr>
              <a:t>"Ему мать не пела колыбельных песен".</a:t>
            </a:r>
            <a:r>
              <a:rPr lang="ru-RU" sz="2800" b="1" i="1" dirty="0" smtClean="0">
                <a:solidFill>
                  <a:srgbClr val="009999"/>
                </a:solidFill>
              </a:rPr>
              <a:t> </a:t>
            </a:r>
            <a:br>
              <a:rPr lang="ru-RU" sz="2800" b="1" i="1" dirty="0" smtClean="0">
                <a:solidFill>
                  <a:srgbClr val="009999"/>
                </a:solidFill>
              </a:rPr>
            </a:br>
            <a:endParaRPr lang="ru-RU" sz="2800" dirty="0"/>
          </a:p>
        </p:txBody>
      </p:sp>
      <p:pic>
        <p:nvPicPr>
          <p:cNvPr id="6" name="Picture 9" descr="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1340768"/>
            <a:ext cx="2753072" cy="390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1700808"/>
            <a:ext cx="5688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Колыбельная песня - это особенный диалог между матерью и ребенком, слова и музыка которого подсказаны сердцем. Это песня материнской души, любви и нежности.</a:t>
            </a:r>
            <a:endParaRPr lang="ru-RU" sz="24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3645024"/>
            <a:ext cx="5688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Появились колыбельные песни в глубокой древности. Баюкала мать дитя и напевала простые ласковые слова. Понравившуюся песню повторяла дочь, добавляя свои слова, меняя мелодию. Так и тянулась народная песенная нить от семьи к семье, от  поколения к поколению</a:t>
            </a:r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CC0000"/>
                </a:solidFill>
              </a:rPr>
              <a:t/>
            </a:r>
            <a:br>
              <a:rPr lang="ru-RU" sz="3100" b="1" i="1" dirty="0" smtClean="0">
                <a:solidFill>
                  <a:srgbClr val="CC0000"/>
                </a:solidFill>
              </a:rPr>
            </a:br>
            <a:r>
              <a:rPr lang="ru-RU" sz="3100" b="1" i="1" dirty="0">
                <a:solidFill>
                  <a:srgbClr val="CC0000"/>
                </a:solidFill>
              </a:rPr>
              <a:t/>
            </a:r>
            <a:br>
              <a:rPr lang="ru-RU" sz="3100" b="1" i="1" dirty="0">
                <a:solidFill>
                  <a:srgbClr val="CC0000"/>
                </a:solidFill>
              </a:rPr>
            </a:br>
            <a:r>
              <a:rPr lang="ru-RU" sz="3100" dirty="0" smtClean="0">
                <a:solidFill>
                  <a:srgbClr val="CC0000"/>
                </a:solidFill>
              </a:rPr>
              <a:t>Колыбельная - это и лирический рассказ об окружающем ребёнка мире и начальные представления о жизни.</a:t>
            </a:r>
            <a:r>
              <a:rPr lang="ru-RU" sz="3100" dirty="0" smtClean="0"/>
              <a:t>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Тексты колыбельных очень разнообразны, их можно объединить в несколько групп:</a:t>
            </a:r>
          </a:p>
          <a:p>
            <a:pPr>
              <a:buFontTx/>
              <a:buChar char="-"/>
            </a:pPr>
            <a:r>
              <a:rPr lang="ru-RU" sz="2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колыбельные, в которых говорится о том, что ребенка очень ждали и описывается люлька которую для него приготовила мать;</a:t>
            </a:r>
          </a:p>
          <a:p>
            <a:pPr>
              <a:buFontTx/>
              <a:buChar char="-"/>
            </a:pPr>
            <a:r>
              <a:rPr lang="ru-RU" sz="2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колыбельные, в которых много пожеланий счастливой богатой жизни;</a:t>
            </a:r>
          </a:p>
          <a:p>
            <a:pPr>
              <a:buFontTx/>
              <a:buChar char="-"/>
            </a:pPr>
            <a:r>
              <a:rPr lang="ru-RU" sz="2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колыбельные, в которых описывается жизнь,  все занимаются своим делом – мужчины, женщины, старики и дети;</a:t>
            </a:r>
          </a:p>
          <a:p>
            <a:pPr>
              <a:buFontTx/>
              <a:buChar char="-"/>
            </a:pPr>
            <a:r>
              <a:rPr lang="ru-RU" sz="2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колыбельные , в которых впервые знакомят ребенка с понятием границ родного дома и опасностями, которые могут подстерегать его в окружающем мире;</a:t>
            </a:r>
          </a:p>
          <a:p>
            <a:pPr>
              <a:buFontTx/>
              <a:buChar char="-"/>
            </a:pPr>
            <a:r>
              <a:rPr lang="ru-RU" sz="2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колыбельные, из которых  малыш узнает и о православной вере своего народа. Он вырастет, и эта вера станет его, а пока он слышит от родной матери.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800" b="1" i="1" dirty="0" smtClean="0">
              <a:solidFill>
                <a:srgbClr val="008000"/>
              </a:solidFill>
            </a:endParaRPr>
          </a:p>
          <a:p>
            <a:pPr>
              <a:buFontTx/>
              <a:buChar char="-"/>
            </a:pPr>
            <a:endParaRPr lang="ru-RU" sz="2400" dirty="0" smtClean="0"/>
          </a:p>
          <a:p>
            <a:pPr>
              <a:buFontTx/>
              <a:buChar char="-"/>
            </a:pPr>
            <a:endParaRPr lang="ru-RU" sz="2400" b="1" i="1" dirty="0" smtClean="0">
              <a:solidFill>
                <a:srgbClr val="008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11" descr="Рисунок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731068" cy="158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окументы\Коллекция картинок (Microsoft)\Дети\j036163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548680"/>
            <a:ext cx="1265919" cy="121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колыбельной «Ночь пришла на мягких лапах»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62500" lnSpcReduction="20000"/>
          </a:bodyPr>
          <a:lstStyle/>
          <a:p>
            <a:r>
              <a:rPr lang="ru-RU" sz="2400" dirty="0" smtClean="0"/>
              <a:t>Слова колыбельной</a:t>
            </a:r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Ночь </a:t>
            </a:r>
            <a:r>
              <a:rPr lang="ru-RU" sz="2400" dirty="0"/>
              <a:t>пришла на мягких лапах,</a:t>
            </a:r>
            <a:br>
              <a:rPr lang="ru-RU" sz="2400" dirty="0"/>
            </a:br>
            <a:r>
              <a:rPr lang="ru-RU" sz="2400" dirty="0"/>
              <a:t>Как большой медведь.</a:t>
            </a:r>
            <a:br>
              <a:rPr lang="ru-RU" sz="2400" dirty="0"/>
            </a:br>
            <a:r>
              <a:rPr lang="ru-RU" sz="2400" dirty="0"/>
              <a:t>Мальчик создан, чтобы плакать,</a:t>
            </a:r>
            <a:br>
              <a:rPr lang="ru-RU" sz="2400" dirty="0"/>
            </a:br>
            <a:r>
              <a:rPr lang="ru-RU" sz="2400" dirty="0"/>
              <a:t>Мама – чтобы петь.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Припев: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А ты совсем еще ни разу</a:t>
            </a:r>
            <a:br>
              <a:rPr lang="ru-RU" sz="2400" dirty="0"/>
            </a:br>
            <a:r>
              <a:rPr lang="ru-RU" sz="2400" dirty="0"/>
              <a:t>Не ступал ногой.</a:t>
            </a:r>
            <a:br>
              <a:rPr lang="ru-RU" sz="2400" dirty="0"/>
            </a:br>
            <a:r>
              <a:rPr lang="ru-RU" sz="2400" dirty="0"/>
              <a:t>Спи, мой мальчик черноглазый,</a:t>
            </a:r>
            <a:br>
              <a:rPr lang="ru-RU" sz="2400" dirty="0"/>
            </a:br>
            <a:r>
              <a:rPr lang="ru-RU" sz="2400" dirty="0"/>
              <a:t>Мальчик дорогой.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Тучи черные закрыли</a:t>
            </a:r>
            <a:br>
              <a:rPr lang="ru-RU" sz="2400" dirty="0"/>
            </a:br>
            <a:r>
              <a:rPr lang="ru-RU" sz="2400" dirty="0"/>
              <a:t>Синий небосклон.</a:t>
            </a:r>
            <a:br>
              <a:rPr lang="ru-RU" sz="2400" dirty="0"/>
            </a:br>
            <a:r>
              <a:rPr lang="ru-RU" sz="2400" dirty="0"/>
              <a:t>Твой отец в далеком море</a:t>
            </a:r>
            <a:br>
              <a:rPr lang="ru-RU" sz="2400" dirty="0"/>
            </a:br>
            <a:r>
              <a:rPr lang="ru-RU" sz="2400" dirty="0"/>
              <a:t>Бережет твой сон.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Твой отец вернется скоро</a:t>
            </a:r>
            <a:br>
              <a:rPr lang="ru-RU" sz="2400" dirty="0"/>
            </a:br>
            <a:r>
              <a:rPr lang="ru-RU" sz="2400" dirty="0"/>
              <a:t>И уйдет опять.</a:t>
            </a:r>
            <a:br>
              <a:rPr lang="ru-RU" sz="2400" dirty="0"/>
            </a:br>
            <a:r>
              <a:rPr lang="ru-RU" sz="2400" dirty="0"/>
              <a:t>Папа создан, чтобы плавать,</a:t>
            </a:r>
            <a:br>
              <a:rPr lang="ru-RU" sz="2400" dirty="0"/>
            </a:br>
            <a:r>
              <a:rPr lang="ru-RU" sz="2400" dirty="0"/>
              <a:t>Мама – чтобы ждать.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098" name="Picture 2" descr="C:\Documents and Settings\1\Рабочий стол\Колыбельная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628800"/>
            <a:ext cx="5046192" cy="40324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372200" y="6309320"/>
            <a:ext cx="2574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Послушай колыбельную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5733256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За основу текста песни взято стихотворение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</a:rPr>
              <a:t>В.Инбер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«Ночь 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идет на мягких лапах». Слова и музыка – не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позднее 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1954 года.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580526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>
                <a:hlinkClick r:id="rId3"/>
              </a:rPr>
              <a:t>http://</a:t>
            </a:r>
            <a:r>
              <a:rPr lang="en-US" sz="1200" b="1" dirty="0" smtClean="0">
                <a:hlinkClick r:id="rId3"/>
              </a:rPr>
              <a:t>files.mail.ru/1A6E0A2E3EE54520B57E9D3107B84E25</a:t>
            </a:r>
            <a:r>
              <a:rPr lang="ru-RU" sz="1200" b="1" dirty="0" smtClean="0"/>
              <a:t> </a:t>
            </a:r>
            <a:endParaRPr lang="ru-RU" sz="1200" b="1" dirty="0"/>
          </a:p>
        </p:txBody>
      </p:sp>
      <p:sp>
        <p:nvSpPr>
          <p:cNvPr id="9" name="Стрелка вправо 8"/>
          <p:cNvSpPr/>
          <p:nvPr/>
        </p:nvSpPr>
        <p:spPr>
          <a:xfrm rot="19707883">
            <a:off x="6994361" y="6133386"/>
            <a:ext cx="220668" cy="2385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Вера Михайловна </a:t>
            </a:r>
            <a:r>
              <a:rPr lang="ru-RU" sz="2800" dirty="0" err="1" smtClean="0">
                <a:solidFill>
                  <a:srgbClr val="FF0000"/>
                </a:solidFill>
              </a:rPr>
              <a:t>Инбер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Вера Михайловна </a:t>
            </a:r>
            <a:r>
              <a:rPr lang="ru-RU" dirty="0" err="1">
                <a:solidFill>
                  <a:srgbClr val="0070C0"/>
                </a:solidFill>
              </a:rPr>
              <a:t>Инбер</a:t>
            </a:r>
            <a:r>
              <a:rPr lang="ru-RU" dirty="0">
                <a:solidFill>
                  <a:srgbClr val="0070C0"/>
                </a:solidFill>
              </a:rPr>
              <a:t> с детства писала стихи. Она родилась в 1890 году в Одессе. Ее мать </a:t>
            </a:r>
            <a:r>
              <a:rPr lang="ru-RU" dirty="0" err="1">
                <a:solidFill>
                  <a:srgbClr val="0070C0"/>
                </a:solidFill>
              </a:rPr>
              <a:t>Ирма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Шпенцер</a:t>
            </a:r>
            <a:r>
              <a:rPr lang="ru-RU" dirty="0">
                <a:solidFill>
                  <a:srgbClr val="0070C0"/>
                </a:solidFill>
              </a:rPr>
              <a:t> преподавала русскую словесность и была директором еврейской школы для девочек, а отец Моисей </a:t>
            </a:r>
            <a:r>
              <a:rPr lang="ru-RU" dirty="0" err="1">
                <a:solidFill>
                  <a:srgbClr val="0070C0"/>
                </a:solidFill>
              </a:rPr>
              <a:t>Шпенцер</a:t>
            </a:r>
            <a:r>
              <a:rPr lang="ru-RU" dirty="0">
                <a:solidFill>
                  <a:srgbClr val="0070C0"/>
                </a:solidFill>
              </a:rPr>
              <a:t> возглавлял научное </a:t>
            </a:r>
            <a:r>
              <a:rPr lang="ru-RU" dirty="0" smtClean="0">
                <a:solidFill>
                  <a:srgbClr val="0070C0"/>
                </a:solidFill>
              </a:rPr>
              <a:t>издательство"</a:t>
            </a:r>
            <a:r>
              <a:rPr lang="ru-RU" dirty="0" err="1" smtClean="0">
                <a:solidFill>
                  <a:srgbClr val="0070C0"/>
                </a:solidFill>
              </a:rPr>
              <a:t>Матезис</a:t>
            </a:r>
            <a:r>
              <a:rPr lang="ru-RU" dirty="0">
                <a:solidFill>
                  <a:srgbClr val="0070C0"/>
                </a:solidFill>
              </a:rPr>
              <a:t>". Свои первые стихи она опубликовала в одесских газетах после окончания гимназии. Затем уехала лечиться в Швейцарию и Францию, вышла замуж за журналиста Н. </a:t>
            </a:r>
            <a:r>
              <a:rPr lang="ru-RU" dirty="0" err="1">
                <a:solidFill>
                  <a:srgbClr val="0070C0"/>
                </a:solidFill>
              </a:rPr>
              <a:t>Инбера</a:t>
            </a:r>
            <a:r>
              <a:rPr lang="ru-RU" dirty="0">
                <a:solidFill>
                  <a:srgbClr val="0070C0"/>
                </a:solidFill>
              </a:rPr>
              <a:t>. У них родилась дочь, будущая писательница Жанна </a:t>
            </a:r>
            <a:r>
              <a:rPr lang="ru-RU" dirty="0" err="1">
                <a:solidFill>
                  <a:srgbClr val="0070C0"/>
                </a:solidFill>
              </a:rPr>
              <a:t>Гаузнер</a:t>
            </a:r>
            <a:r>
              <a:rPr lang="ru-RU" dirty="0">
                <a:solidFill>
                  <a:srgbClr val="0070C0"/>
                </a:solidFill>
              </a:rPr>
              <a:t>. Ей посвящено стихотворение "Моя девочка</a:t>
            </a:r>
            <a:r>
              <a:rPr lang="ru-RU" dirty="0" smtClean="0">
                <a:solidFill>
                  <a:srgbClr val="0070C0"/>
                </a:solidFill>
              </a:rPr>
              <a:t>" </a:t>
            </a:r>
            <a:r>
              <a:rPr lang="ru-RU" dirty="0">
                <a:solidFill>
                  <a:srgbClr val="0070C0"/>
                </a:solidFill>
              </a:rPr>
              <a:t>В двадцатые годы </a:t>
            </a:r>
            <a:r>
              <a:rPr lang="ru-RU" dirty="0" err="1">
                <a:solidFill>
                  <a:srgbClr val="0070C0"/>
                </a:solidFill>
              </a:rPr>
              <a:t>Инбер</a:t>
            </a:r>
            <a:r>
              <a:rPr lang="ru-RU" dirty="0">
                <a:solidFill>
                  <a:srgbClr val="0070C0"/>
                </a:solidFill>
              </a:rPr>
              <a:t> жила в Москве, печатала прозу, стихи и репортажи. Написанные в это время стихи для </a:t>
            </a:r>
            <a:r>
              <a:rPr lang="ru-RU" dirty="0" smtClean="0">
                <a:solidFill>
                  <a:srgbClr val="0070C0"/>
                </a:solidFill>
              </a:rPr>
              <a:t>детей </a:t>
            </a:r>
            <a:r>
              <a:rPr lang="ru-RU" dirty="0">
                <a:solidFill>
                  <a:srgbClr val="0070C0"/>
                </a:solidFill>
              </a:rPr>
              <a:t> многие помнят до сих пор: "Сеттер Джек", "Мальчик с веснушками", "Сороконожки", "Сыну, которого нет</a:t>
            </a:r>
            <a:r>
              <a:rPr lang="ru-RU" dirty="0" smtClean="0">
                <a:solidFill>
                  <a:srgbClr val="0070C0"/>
                </a:solidFill>
              </a:rPr>
              <a:t>". </a:t>
            </a:r>
          </a:p>
          <a:p>
            <a:pPr>
              <a:buNone/>
            </a:pPr>
            <a:r>
              <a:rPr lang="ru-RU" i="1" dirty="0"/>
              <a:t> </a:t>
            </a:r>
            <a:r>
              <a:rPr lang="ru-RU" i="1" dirty="0" smtClean="0"/>
              <a:t>     </a:t>
            </a:r>
            <a:r>
              <a:rPr lang="ru-RU" sz="3800" i="1" dirty="0" smtClean="0">
                <a:solidFill>
                  <a:srgbClr val="FF0000"/>
                </a:solidFill>
              </a:rPr>
              <a:t>Основой </a:t>
            </a:r>
            <a:r>
              <a:rPr lang="ru-RU" sz="3800" i="1" dirty="0">
                <a:solidFill>
                  <a:srgbClr val="FF0000"/>
                </a:solidFill>
              </a:rPr>
              <a:t>песни "Ночь сошла на мягких лапах" судя </a:t>
            </a:r>
            <a:r>
              <a:rPr lang="ru-RU" sz="3800" i="1" dirty="0" smtClean="0">
                <a:solidFill>
                  <a:srgbClr val="FF0000"/>
                </a:solidFill>
              </a:rPr>
              <a:t>по  </a:t>
            </a:r>
            <a:r>
              <a:rPr lang="ru-RU" sz="3800" i="1" dirty="0">
                <a:solidFill>
                  <a:srgbClr val="FF0000"/>
                </a:solidFill>
              </a:rPr>
              <a:t>всему послужила колыбельная песня Веры </a:t>
            </a:r>
            <a:r>
              <a:rPr lang="ru-RU" sz="3800" i="1" dirty="0" err="1">
                <a:solidFill>
                  <a:srgbClr val="FF0000"/>
                </a:solidFill>
              </a:rPr>
              <a:t>Инбер</a:t>
            </a:r>
            <a:r>
              <a:rPr lang="ru-RU" sz="3800" i="1" dirty="0">
                <a:solidFill>
                  <a:srgbClr val="FF0000"/>
                </a:solidFill>
              </a:rPr>
              <a:t>"Сыну, которого нет", </a:t>
            </a:r>
            <a:endParaRPr lang="ru-RU" sz="38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800" i="1" dirty="0" smtClean="0">
                <a:solidFill>
                  <a:srgbClr val="FF0000"/>
                </a:solidFill>
              </a:rPr>
              <a:t>      написанная </a:t>
            </a:r>
            <a:r>
              <a:rPr lang="ru-RU" sz="3800" i="1" dirty="0">
                <a:solidFill>
                  <a:srgbClr val="FF0000"/>
                </a:solidFill>
              </a:rPr>
              <a:t>в 1927 г.</a:t>
            </a:r>
            <a:br>
              <a:rPr lang="ru-RU" sz="3800" i="1" dirty="0">
                <a:solidFill>
                  <a:srgbClr val="FF0000"/>
                </a:solidFill>
              </a:rPr>
            </a:br>
            <a:endParaRPr lang="ru-RU" sz="38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Documents and Settings\1\Рабочий стол\Колыбельная\Vera_Inbe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149080"/>
            <a:ext cx="2939819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23528" y="1158240"/>
          <a:ext cx="8229600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Ночь идет на мягких лапах,</a:t>
                      </a:r>
                      <a:b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Дышит, как медведь.</a:t>
                      </a:r>
                      <a:b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Мальчик создан, чтобы плакать,</a:t>
                      </a:r>
                      <a:b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Мама - чтобы петь.</a:t>
                      </a:r>
                      <a:b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Отгоню я сны плохие,</a:t>
                      </a:r>
                      <a:b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Чтобы спать могли</a:t>
                      </a:r>
                      <a:b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Мальчики мои родные,</a:t>
                      </a:r>
                      <a:b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Пальчики мои.</a:t>
                      </a:r>
                      <a:b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 окошком ветер млечный,</a:t>
                      </a:r>
                      <a:b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Лунная руда,</a:t>
                      </a:r>
                      <a:b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 окном пятиконечная</a:t>
                      </a:r>
                      <a:b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Синяя звезда.</a:t>
                      </a:r>
                      <a:b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Сын окрепнет, осмелеет,</a:t>
                      </a:r>
                      <a:b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Скажет: "Ухожу".</a:t>
                      </a:r>
                      <a:b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Красный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галстучек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на шею</a:t>
                      </a:r>
                      <a:b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Сыну повяжу.</a:t>
                      </a:r>
                      <a:b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Шибче барабанной дроби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Побегут года;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Приминая пыль дороги,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Лягут холода.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 прилаженную долю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Вскинет, как </a:t>
                      </a:r>
                      <a:r>
                        <a:rPr lang="ru-RU" sz="1400" b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мешок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Сероглазый комсомолец,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 губе пушок.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 пока, ещё ни разу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 ступив ногой,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Спи, мой мальчик сероглазый,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Зайчик дорогой…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Налепив цветные марки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Письмам на бока,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Сын мне снимки и подарки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Шлёт издалека.</a:t>
                      </a:r>
                    </a:p>
                    <a:p>
                      <a:endParaRPr lang="ru-RU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Заглянул в родную гавань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 уплыл опять.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Мальчик создан, чтобы плавать,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Мама - чтобы ждать.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Вновь пройдет годов немало…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Голова в снегу;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Сердце скажет: "Я устало,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Больше не могу".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Успокоится навеки,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 уже тогда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Весть помчится через реки,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Через города.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И, бледнея, как </a:t>
                      </a:r>
                      <a:r>
                        <a:rPr lang="ru-RU" sz="1400" b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бумага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Смутный, как печать,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Мальчик будет горько плакать,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Мама - будет спать.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 пока на самом деле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Все наоборот: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Мальчик спит в своей постели.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Мама же - поёт.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 фланелевые </a:t>
                      </a:r>
                      <a:r>
                        <a:rPr lang="ru-RU" sz="1400" b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брючки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Первые свои,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Держат 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мальчикины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ручки,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Пальчики мои.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ОРИГИНАЛЬНОЕ </a:t>
            </a:r>
            <a:r>
              <a:rPr lang="ru-RU" sz="3100" b="1" dirty="0">
                <a:solidFill>
                  <a:srgbClr val="FF0000"/>
                </a:solidFill>
              </a:rPr>
              <a:t>СТИХОТВОРЕНИЕ</a:t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«Сыну</a:t>
            </a:r>
            <a:r>
              <a:rPr lang="ru-RU" sz="3100" b="1" dirty="0">
                <a:solidFill>
                  <a:srgbClr val="FF0000"/>
                </a:solidFill>
              </a:rPr>
              <a:t>, которого </a:t>
            </a:r>
            <a:r>
              <a:rPr lang="ru-RU" sz="3100" b="1" dirty="0" smtClean="0">
                <a:solidFill>
                  <a:srgbClr val="FF0000"/>
                </a:solidFill>
              </a:rPr>
              <a:t>нет» </a:t>
            </a:r>
            <a:r>
              <a:rPr lang="ru-RU" sz="3100" b="1" dirty="0">
                <a:solidFill>
                  <a:srgbClr val="FF0000"/>
                </a:solidFill>
              </a:rPr>
              <a:t> </a:t>
            </a:r>
            <a:r>
              <a:rPr lang="ru-RU" sz="3100" dirty="0" smtClean="0">
                <a:solidFill>
                  <a:srgbClr val="FF0000"/>
                </a:solidFill>
              </a:rPr>
              <a:t>Вера </a:t>
            </a:r>
            <a:r>
              <a:rPr lang="ru-RU" sz="3100" dirty="0" err="1">
                <a:solidFill>
                  <a:srgbClr val="FF0000"/>
                </a:solidFill>
              </a:rPr>
              <a:t>Инбер</a:t>
            </a: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endParaRPr lang="ru-RU" sz="3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/>
              <a:t/>
            </a:r>
            <a:br>
              <a:rPr lang="ru-RU" sz="2700" i="1" dirty="0"/>
            </a:br>
            <a:r>
              <a:rPr lang="ru-RU" sz="2700" i="1" dirty="0" smtClean="0"/>
              <a:t>Павлинов </a:t>
            </a:r>
            <a:r>
              <a:rPr lang="ru-RU" sz="2700" i="1" dirty="0"/>
              <a:t>А. Т., Орлова Т. П. </a:t>
            </a:r>
            <a:r>
              <a:rPr lang="ru-RU" sz="2700" i="1" dirty="0" smtClean="0"/>
              <a:t>«Ни </a:t>
            </a:r>
            <a:r>
              <a:rPr lang="ru-RU" sz="2700" i="1" dirty="0"/>
              <a:t>пуха ни </a:t>
            </a:r>
            <a:r>
              <a:rPr lang="ru-RU" sz="2700" i="1" dirty="0" smtClean="0"/>
              <a:t>пера». </a:t>
            </a:r>
            <a:br>
              <a:rPr lang="ru-RU" sz="2700" i="1" dirty="0" smtClean="0"/>
            </a:br>
            <a:r>
              <a:rPr lang="ru-RU" sz="2700" i="1" dirty="0" smtClean="0"/>
              <a:t>Студенческие </a:t>
            </a:r>
            <a:r>
              <a:rPr lang="ru-RU" sz="2700" i="1" dirty="0"/>
              <a:t>и туристские песни.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a-pesni.org/dvor/notchpr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57588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Documents and Settings\1\Рабочий стол\Сборник стих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276872"/>
            <a:ext cx="2605077" cy="37513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6237312"/>
            <a:ext cx="4504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 нотами появилась песня в этом сборнике.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20344038">
            <a:off x="5346366" y="589204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5" descr="jy tyjze yhj,gazh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Documents and Settings\1\Рабочий стол\Колыбельная\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88640"/>
            <a:ext cx="4486231" cy="331741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4509120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>
              <a:solidFill>
                <a:srgbClr val="0033C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3645024"/>
            <a:ext cx="716428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самого младенчества, человек запоминает, дорожит, держит в сознании голос мамы. Мелодия колыбельной надолго западает в подсознание. Колыбельные песни  пишут, используя нотки самой чистой любви, собирая их в гармонию нежности. Что-то магическое хранит в себе мелодия колыбельной. Она утешает, успокаивает, заставляет забыть о боли, помогает уснуть. И на всех языках она звучит одинаково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нежно.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539</Words>
  <Application>Microsoft Office PowerPoint</Application>
  <PresentationFormat>Экран (4:3)</PresentationFormat>
  <Paragraphs>64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Проект: «Колыбельная песня»</vt:lpstr>
      <vt:lpstr>Цель: определение появления колыбельных песен и значимости их для детей.</vt:lpstr>
      <vt:lpstr>На Востоке о плохом человеке говорят:  "Ему мать не пела колыбельных песен".  </vt:lpstr>
      <vt:lpstr>  Колыбельная - это и лирический рассказ об окружающем ребёнка мире и начальные представления о жизни.  </vt:lpstr>
      <vt:lpstr>История колыбельной «Ночь пришла на мягких лапах»</vt:lpstr>
      <vt:lpstr>Вера Михайловна Инбер</vt:lpstr>
      <vt:lpstr> ОРИГИНАЛЬНОЕ СТИХОТВОРЕНИЕ «Сыну, которого нет»  Вера Инбер </vt:lpstr>
      <vt:lpstr>  Павлинов А. Т., Орлова Т. П. «Ни пуха ни пера».  Студенческие и туристские песни.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Литература: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«Колыбельная песня»</dc:title>
  <dc:creator>1</dc:creator>
  <cp:lastModifiedBy>1</cp:lastModifiedBy>
  <cp:revision>16</cp:revision>
  <dcterms:created xsi:type="dcterms:W3CDTF">2014-03-16T10:30:50Z</dcterms:created>
  <dcterms:modified xsi:type="dcterms:W3CDTF">2014-03-19T15:00:55Z</dcterms:modified>
</cp:coreProperties>
</file>