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67" r:id="rId6"/>
    <p:sldId id="269" r:id="rId7"/>
    <p:sldId id="264" r:id="rId8"/>
    <p:sldId id="26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BFB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660"/>
  </p:normalViewPr>
  <p:slideViewPr>
    <p:cSldViewPr>
      <p:cViewPr varScale="1">
        <p:scale>
          <a:sx n="62" d="100"/>
          <a:sy n="62" d="100"/>
        </p:scale>
        <p:origin x="-7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5;&#1077;&#1089;&#1085;&#1103;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23850" y="357167"/>
            <a:ext cx="8534430" cy="642941"/>
          </a:xfrm>
        </p:spPr>
        <p:txBody>
          <a:bodyPr/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БОУ г. Омска «Средняя общеобразовательная школа № 112»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Команда «Исследователи»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1369" y="2071678"/>
            <a:ext cx="7373969" cy="2109790"/>
          </a:xfrm>
        </p:spPr>
        <p:txBody>
          <a:bodyPr/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Hijo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de la Luna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Испанская колыбельная песня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</a:b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dirty="0" smtClean="0"/>
          </a:p>
        </p:txBody>
      </p:sp>
      <p:pic>
        <p:nvPicPr>
          <p:cNvPr id="5" name="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67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000" numSld="8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Documents and Settings\Администратор\Рабочий стол\Колыбельная\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71414"/>
            <a:ext cx="2895600" cy="2228850"/>
          </a:xfrm>
          <a:prstGeom prst="rect">
            <a:avLst/>
          </a:prstGeom>
          <a:noFill/>
        </p:spPr>
      </p:pic>
      <p:pic>
        <p:nvPicPr>
          <p:cNvPr id="18" name="Picture 3" descr="C:\Documents and Settings\Администратор\Рабочий стол\Колыбельная\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6994" y="2214554"/>
            <a:ext cx="2895600" cy="2228850"/>
          </a:xfrm>
          <a:prstGeom prst="rect">
            <a:avLst/>
          </a:prstGeom>
          <a:noFill/>
        </p:spPr>
      </p:pic>
      <p:pic>
        <p:nvPicPr>
          <p:cNvPr id="17" name="Picture 3" descr="C:\Documents and Settings\Администратор\Рабочий стол\Колыбельная\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343158"/>
            <a:ext cx="2895600" cy="2228850"/>
          </a:xfrm>
          <a:prstGeom prst="rect">
            <a:avLst/>
          </a:prstGeom>
          <a:noFill/>
        </p:spPr>
      </p:pic>
      <p:pic>
        <p:nvPicPr>
          <p:cNvPr id="16" name="Picture 3" descr="C:\Documents and Settings\Администратор\Рабочий стол\Колыбельная\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85992"/>
            <a:ext cx="2895600" cy="2228850"/>
          </a:xfrm>
          <a:prstGeom prst="rect">
            <a:avLst/>
          </a:prstGeom>
          <a:noFill/>
        </p:spPr>
      </p:pic>
      <p:pic>
        <p:nvPicPr>
          <p:cNvPr id="11" name="Picture 3" descr="C:\Documents and Settings\Администратор\Рабочий стол\Колыбельная\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214554"/>
            <a:ext cx="2895600" cy="2228850"/>
          </a:xfrm>
          <a:prstGeom prst="rect">
            <a:avLst/>
          </a:prstGeom>
          <a:noFill/>
        </p:spPr>
      </p:pic>
      <p:pic>
        <p:nvPicPr>
          <p:cNvPr id="10" name="Picture 3" descr="C:\Documents and Settings\Администратор\Рабочий стол\Колыбельная\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71414"/>
            <a:ext cx="2895600" cy="2228850"/>
          </a:xfrm>
          <a:prstGeom prst="rect">
            <a:avLst/>
          </a:prstGeom>
          <a:noFill/>
        </p:spPr>
      </p:pic>
      <p:pic>
        <p:nvPicPr>
          <p:cNvPr id="9" name="Picture 3" descr="C:\Documents and Settings\Администратор\Рабочий стол\Колыбельная\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1414"/>
            <a:ext cx="2895600" cy="2228850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Колыбельная\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2895600" cy="2228850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072494" cy="257176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</a:t>
            </a:r>
            <a:r>
              <a:rPr lang="ru-RU" sz="2800" b="1" dirty="0" smtClean="0">
                <a:latin typeface="Garamond" pitchFamily="18" charset="0"/>
              </a:rPr>
              <a:t>Колыбельная </a:t>
            </a:r>
            <a:r>
              <a:rPr lang="ru-RU" sz="2800" b="1" dirty="0" smtClean="0">
                <a:latin typeface="Garamond" pitchFamily="18" charset="0"/>
              </a:rPr>
              <a:t>песня </a:t>
            </a:r>
            <a:r>
              <a:rPr lang="ru-RU" sz="2800" dirty="0" smtClean="0">
                <a:latin typeface="Garamond" pitchFamily="18" charset="0"/>
              </a:rPr>
              <a:t>— первая музыка, которую слышит ребенок в младенческом </a:t>
            </a:r>
            <a:r>
              <a:rPr lang="ru-RU" sz="2800" dirty="0" smtClean="0">
                <a:latin typeface="Garamond" pitchFamily="18" charset="0"/>
              </a:rPr>
              <a:t> возрасте</a:t>
            </a:r>
            <a:r>
              <a:rPr lang="ru-RU" sz="2800" dirty="0" smtClean="0">
                <a:latin typeface="Garamond" pitchFamily="18" charset="0"/>
              </a:rPr>
              <a:t>. </a:t>
            </a:r>
            <a:r>
              <a:rPr lang="ru-RU" sz="2800" dirty="0" smtClean="0">
                <a:latin typeface="Garamond" pitchFamily="18" charset="0"/>
              </a:rPr>
              <a:t> На </a:t>
            </a:r>
            <a:r>
              <a:rPr lang="ru-RU" sz="2800" dirty="0" smtClean="0">
                <a:latin typeface="Garamond" pitchFamily="18" charset="0"/>
              </a:rPr>
              <a:t>нее возложена важная миссия: </a:t>
            </a:r>
            <a:r>
              <a:rPr lang="ru-RU" sz="2800" dirty="0" smtClean="0">
                <a:latin typeface="Garamond" pitchFamily="18" charset="0"/>
              </a:rPr>
              <a:t>не </a:t>
            </a:r>
            <a:r>
              <a:rPr lang="ru-RU" sz="2800" dirty="0" smtClean="0">
                <a:latin typeface="Garamond" pitchFamily="18" charset="0"/>
              </a:rPr>
              <a:t>только убаюкать малыша, но и передать ему предания веков, которые </a:t>
            </a:r>
            <a:r>
              <a:rPr lang="ru-RU" sz="2800" dirty="0" smtClean="0">
                <a:latin typeface="Garamond" pitchFamily="18" charset="0"/>
              </a:rPr>
              <a:t>заложены в </a:t>
            </a:r>
            <a:r>
              <a:rPr lang="ru-RU" sz="2800" dirty="0" smtClean="0">
                <a:latin typeface="Garamond" pitchFamily="18" charset="0"/>
              </a:rPr>
              <a:t>колыбельных песнях каждого </a:t>
            </a:r>
            <a:r>
              <a:rPr lang="ru-RU" sz="2800" dirty="0" smtClean="0">
                <a:latin typeface="Garamond" pitchFamily="18" charset="0"/>
              </a:rPr>
              <a:t>народа</a:t>
            </a:r>
            <a:r>
              <a:rPr lang="ru-RU" sz="2800" dirty="0" smtClean="0">
                <a:latin typeface="Garamond" pitchFamily="18" charset="0"/>
              </a:rPr>
              <a:t>.  </a:t>
            </a:r>
            <a:endParaRPr lang="ru-RU" sz="2800" dirty="0" smtClean="0">
              <a:latin typeface="Garamond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Bookman Old Style" pitchFamily="18" charset="0"/>
            </a:endParaRPr>
          </a:p>
        </p:txBody>
      </p:sp>
      <p:pic>
        <p:nvPicPr>
          <p:cNvPr id="13" name="Picture 3" descr="C:\Documents and Settings\Администратор\Рабочий стол\Колыбельная\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429132"/>
            <a:ext cx="2895600" cy="2371726"/>
          </a:xfrm>
          <a:prstGeom prst="rect">
            <a:avLst/>
          </a:prstGeom>
          <a:noFill/>
        </p:spPr>
      </p:pic>
      <p:pic>
        <p:nvPicPr>
          <p:cNvPr id="14" name="Picture 3" descr="C:\Documents and Settings\Администратор\Рабочий стол\Колыбельная\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414860"/>
            <a:ext cx="2895600" cy="2371726"/>
          </a:xfrm>
          <a:prstGeom prst="rect">
            <a:avLst/>
          </a:prstGeom>
          <a:noFill/>
        </p:spPr>
      </p:pic>
      <p:pic>
        <p:nvPicPr>
          <p:cNvPr id="15" name="Picture 3" descr="C:\Documents and Settings\Администратор\Рабочий стол\Колыбельная\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414860"/>
            <a:ext cx="2895600" cy="2371726"/>
          </a:xfrm>
          <a:prstGeom prst="rect">
            <a:avLst/>
          </a:prstGeom>
          <a:noFill/>
        </p:spPr>
      </p:pic>
      <p:pic>
        <p:nvPicPr>
          <p:cNvPr id="19" name="Picture 3" descr="C:\Documents and Settings\Администратор\Рабочий стол\Колыбельная\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6994" y="4429132"/>
            <a:ext cx="2895600" cy="2357454"/>
          </a:xfrm>
          <a:prstGeom prst="rect">
            <a:avLst/>
          </a:prstGeom>
          <a:noFill/>
        </p:spPr>
      </p:pic>
      <p:pic>
        <p:nvPicPr>
          <p:cNvPr id="21" name="Picture 2" descr="C:\Documents and Settings\Администратор\Рабочий стол\Колыбельная\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102" y="357166"/>
            <a:ext cx="228263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339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20002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Garamond" pitchFamily="18" charset="0"/>
              </a:rPr>
              <a:t>	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«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Испания выбирает мелодии самой глубокой печали, слова самой унылой выразительности, чтобы окрасить ими первый сон своих  детей», – писал 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Федерико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Гарсия Лорка.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Garamond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 descr="C:\Documents and Settings\Администратор\Рабочий стол\Колыбельная\Колыбельная\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01695"/>
            <a:ext cx="2690644" cy="3656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3571868" y="2643182"/>
            <a:ext cx="500066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Любят испанки не просто петь колыбельные, а рассказывать малышам давние легенды и сказки.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Одну из таких древних сказок-песен до сегодняшнего дня с восхищением слушает весь мир.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440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428992" y="2285992"/>
            <a:ext cx="5072098" cy="407196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28 декабря 1998 года до 11 января 1999 года 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кавер-версия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певицы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Loona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была лидером немецких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чартов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в течение того же самого времени, достигла второго номера в швейцарском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чарте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«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Hijo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de la Luna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»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– это старинная легенда, положенная на музыку.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26" name="Picture 2" descr="C:\Documents and Settings\Администратор\Рабочий стол\Колыбельная\Колыбельная\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2514711" cy="37492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142976" y="571480"/>
            <a:ext cx="735811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	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Впервые, в современной обработке, песню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«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Hijo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de la Luna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»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(«Сын Луны») исполнила испанская группа «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Mecano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» в 1986 году.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176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Администратор\Рабочий стол\08.jpg"/>
          <p:cNvPicPr>
            <a:picLocks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06" y="78816"/>
            <a:ext cx="9000000" cy="6707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2500306"/>
            <a:ext cx="7786742" cy="30003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Одна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цыганка в плаче заклинала луну на рассвете, чтобы настал тот день, когда она выйдет замуж за цыгана. Полная луна с неба отвечала ей: «Ты получишь своего смуглого жениха, но за это ты отдашь мне первого сына, которого родишь от него». Цыганка согласилась… </a:t>
            </a:r>
          </a:p>
          <a:p>
            <a:pPr marL="0" indent="0" algn="just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571472" y="571480"/>
            <a:ext cx="2928926" cy="785818"/>
          </a:xfrm>
        </p:spPr>
        <p:txBody>
          <a:bodyPr/>
          <a:lstStyle/>
          <a:p>
            <a:r>
              <a:rPr lang="ru-RU" dirty="0" smtClean="0">
                <a:latin typeface="Garamond" pitchFamily="18" charset="0"/>
              </a:rPr>
              <a:t>Легенда</a:t>
            </a:r>
            <a:endParaRPr lang="ru-RU" dirty="0">
              <a:latin typeface="Garamond" pitchFamily="18" charset="0"/>
            </a:endParaRPr>
          </a:p>
        </p:txBody>
      </p:sp>
    </p:spTree>
  </p:cSld>
  <p:clrMapOvr>
    <a:masterClrMapping/>
  </p:clrMapOvr>
  <p:transition spd="slow" advTm="1431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5"/>
          <p:cNvSpPr>
            <a:spLocks noGrp="1"/>
          </p:cNvSpPr>
          <p:nvPr>
            <p:ph idx="1"/>
          </p:nvPr>
        </p:nvSpPr>
        <p:spPr>
          <a:xfrm>
            <a:off x="500034" y="1428736"/>
            <a:ext cx="8186766" cy="414340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Garamond" pitchFamily="18" charset="0"/>
              </a:rPr>
              <a:t>	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Серебряная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луна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сделала,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что обещала.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от отца цвета корицы родился ребенок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белый,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как спинка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горностая,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серыми,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как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оливки,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глазами – сын луны.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Цыган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считая себя обманутым, пришел к жене с кинжалом в руке: «Ты меня обманула!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таким проклятым видом это скорее деревенский ребенок, чем мой отпрыск…». Он нанес ей смертельную рану и отправился с ребенком на руках 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горы,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и там его оставил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Так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ребенок достался луне. </a:t>
            </a:r>
          </a:p>
          <a:p>
            <a:pPr marL="0" indent="0">
              <a:buNone/>
            </a:pPr>
            <a:r>
              <a:rPr lang="ru-RU" sz="2800" dirty="0" smtClean="0">
                <a:latin typeface="Bookman Old Style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 advTm="1817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85992"/>
            <a:ext cx="4429156" cy="292895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Garamond" pitchFamily="18" charset="0"/>
              </a:rPr>
              <a:t>И ночами, когда ребенок спокоен, </a:t>
            </a:r>
            <a:r>
              <a:rPr lang="ru-RU" sz="2800" dirty="0" smtClean="0">
                <a:latin typeface="Garamond" pitchFamily="18" charset="0"/>
              </a:rPr>
              <a:t>луна </a:t>
            </a:r>
            <a:r>
              <a:rPr lang="ru-RU" sz="2800" dirty="0" smtClean="0">
                <a:latin typeface="Garamond" pitchFamily="18" charset="0"/>
              </a:rPr>
              <a:t>полная. </a:t>
            </a:r>
            <a:endParaRPr lang="ru-RU" sz="2800" dirty="0" smtClean="0"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Garamond" pitchFamily="18" charset="0"/>
              </a:rPr>
              <a:t>А </a:t>
            </a:r>
            <a:r>
              <a:rPr lang="ru-RU" sz="2800" dirty="0" smtClean="0">
                <a:latin typeface="Garamond" pitchFamily="18" charset="0"/>
              </a:rPr>
              <a:t>когда ребенок плачет, луна убывает, </a:t>
            </a:r>
            <a:r>
              <a:rPr lang="ru-RU" sz="2800" dirty="0" smtClean="0">
                <a:latin typeface="Garamond" pitchFamily="18" charset="0"/>
              </a:rPr>
              <a:t>чтобы </a:t>
            </a:r>
          </a:p>
          <a:p>
            <a:pPr marL="0" indent="0" algn="ctr">
              <a:buNone/>
            </a:pPr>
            <a:r>
              <a:rPr lang="ru-RU" sz="2800" dirty="0" smtClean="0">
                <a:latin typeface="Garamond" pitchFamily="18" charset="0"/>
              </a:rPr>
              <a:t>сделать </a:t>
            </a:r>
            <a:r>
              <a:rPr lang="ru-RU" sz="2800" dirty="0" smtClean="0">
                <a:latin typeface="Garamond" pitchFamily="18" charset="0"/>
              </a:rPr>
              <a:t>ему колыбель… </a:t>
            </a:r>
            <a:endParaRPr lang="ru-RU" sz="2800" dirty="0" smtClean="0">
              <a:latin typeface="Garamond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Garamond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Garamond" pitchFamily="18" charset="0"/>
            </a:endParaRPr>
          </a:p>
          <a:p>
            <a:pPr marL="0" indent="0">
              <a:buNone/>
            </a:pP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Documents and Settings\Администратор\Рабочий стол\Колыбельная\!!!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3759924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714480" y="285728"/>
            <a:ext cx="600079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4400" dirty="0" smtClean="0">
                <a:solidFill>
                  <a:srgbClr val="FBF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Tonto el </a:t>
            </a:r>
            <a:r>
              <a:rPr lang="en-US" sz="4400" dirty="0" err="1" smtClean="0">
                <a:solidFill>
                  <a:srgbClr val="FBF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que</a:t>
            </a:r>
            <a:r>
              <a:rPr lang="en-US" sz="4400" dirty="0" smtClean="0">
                <a:solidFill>
                  <a:srgbClr val="FBF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4400" dirty="0" smtClean="0">
                <a:solidFill>
                  <a:srgbClr val="FBF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no </a:t>
            </a:r>
            <a:r>
              <a:rPr lang="en-US" sz="4400" dirty="0" err="1" smtClean="0">
                <a:solidFill>
                  <a:srgbClr val="FBF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entienda</a:t>
            </a:r>
            <a:r>
              <a:rPr lang="ru-RU" sz="4000" dirty="0" smtClean="0">
                <a:solidFill>
                  <a:srgbClr val="FBF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…</a:t>
            </a:r>
            <a:endParaRPr lang="ru-RU" sz="4000" dirty="0" smtClean="0">
              <a:solidFill>
                <a:srgbClr val="FBFB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40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54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4000" dirty="0" smtClean="0">
                <a:latin typeface="Garamond" pitchFamily="18" charset="0"/>
              </a:rPr>
              <a:t>Источники информации</a:t>
            </a:r>
            <a:endParaRPr lang="ru-RU" sz="4000" dirty="0">
              <a:latin typeface="Garamond" pitchFamily="18" charset="0"/>
            </a:endParaRPr>
          </a:p>
        </p:txBody>
      </p:sp>
      <p:pic>
        <p:nvPicPr>
          <p:cNvPr id="6147" name="Picture 3" descr="C:\Documents and Settings\Администратор\Рабочий стол\Колыбельная\Колыбельная\0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214422"/>
            <a:ext cx="4674860" cy="5427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85918" y="2571744"/>
            <a:ext cx="5643602" cy="178595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atin typeface="High Tower Text" pitchFamily="18" charset="0"/>
              </a:rPr>
              <a:t>http://ru.wikipedia.org</a:t>
            </a:r>
          </a:p>
          <a:p>
            <a:pPr algn="ctr">
              <a:buNone/>
            </a:pPr>
            <a:r>
              <a:rPr lang="ru-RU" sz="3600" dirty="0" smtClean="0">
                <a:latin typeface="High Tower Text" pitchFamily="18" charset="0"/>
              </a:rPr>
              <a:t>http://hispablog.ru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 advTm="692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Испанская пес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Испанская песня</Template>
  <TotalTime>206</TotalTime>
  <Words>131</Words>
  <Application>Microsoft Office PowerPoint</Application>
  <PresentationFormat>Экран (4:3)</PresentationFormat>
  <Paragraphs>24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Испанская песня</vt:lpstr>
      <vt:lpstr>БОУ г. Омска «Средняя общеобразовательная школа № 112» Команда «Исследователи»</vt:lpstr>
      <vt:lpstr>Слайд 2</vt:lpstr>
      <vt:lpstr>Слайд 3</vt:lpstr>
      <vt:lpstr>Слайд 4</vt:lpstr>
      <vt:lpstr>Легенда</vt:lpstr>
      <vt:lpstr>Слайд 6</vt:lpstr>
      <vt:lpstr>Слайд 7</vt:lpstr>
      <vt:lpstr>Источники информации</vt:lpstr>
    </vt:vector>
  </TitlesOfParts>
  <Company>СОШ112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УЧИТЕЛЬСКАЯ</dc:creator>
  <cp:lastModifiedBy>УЧИТЕЛЬСКАЯ</cp:lastModifiedBy>
  <cp:revision>31</cp:revision>
  <dcterms:created xsi:type="dcterms:W3CDTF">2014-04-16T01:32:34Z</dcterms:created>
  <dcterms:modified xsi:type="dcterms:W3CDTF">2014-04-16T04:59:19Z</dcterms:modified>
</cp:coreProperties>
</file>