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256" r:id="rId2"/>
    <p:sldId id="320" r:id="rId3"/>
    <p:sldId id="326" r:id="rId4"/>
    <p:sldId id="327" r:id="rId5"/>
    <p:sldId id="328" r:id="rId6"/>
    <p:sldId id="325" r:id="rId7"/>
    <p:sldId id="330" r:id="rId8"/>
    <p:sldId id="329" r:id="rId9"/>
    <p:sldId id="331" r:id="rId10"/>
    <p:sldId id="335" r:id="rId11"/>
    <p:sldId id="332" r:id="rId12"/>
    <p:sldId id="333" r:id="rId13"/>
    <p:sldId id="334" r:id="rId14"/>
    <p:sldId id="336" r:id="rId15"/>
    <p:sldId id="337" r:id="rId16"/>
    <p:sldId id="338" r:id="rId17"/>
    <p:sldId id="324" r:id="rId18"/>
    <p:sldId id="29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srgbClr val="FF0000"/>
    </p:penClr>
  </p:showPr>
  <p:clrMru>
    <a:srgbClr val="0000FF"/>
    <a:srgbClr val="FFFF00"/>
    <a:srgbClr val="00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A98B47-C55A-48FA-904E-A22E3B0EBB71}" type="datetimeFigureOut">
              <a:rPr lang="ru-RU"/>
              <a:pPr>
                <a:defRPr/>
              </a:pPr>
              <a:t>13.04.2014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72C046F-AFE1-4909-8097-EA05AE7C4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1BECBA-6A3A-4248-9806-3E8D4F54AFB7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52FC-5CC8-4751-8170-3C09852FDA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20DE2-E68D-4BF0-8C57-1E31EBE3C4F5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112C-5A09-4B12-9A92-5CB0BE9324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06090A-BBCA-413C-A63D-A2EAE7838182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0E804-0DCA-49A8-A4E4-D7CE8891F4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409F86-5C19-4EA9-84EA-F3FC8BA64E3F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FC97A-CE50-4740-9D30-83FFD5C1E1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5E0542-7E0B-4D22-9A49-BCF8C3D93F1A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7827-511A-4910-8427-42632FD310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4EDDC4-4C96-434A-BF20-5B374BFECB5D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36CB-CCDD-4AD8-B939-4D327654CB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F8C58-0642-4328-856A-6CEE9131427F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B5336-D175-4FF1-B757-BC678F5690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B99CB6-54CD-4785-85F1-1BC140BCE5C4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11367-C194-4811-9EED-EB1C793A74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97129-FE71-4E9E-BA02-1555D8678FDD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A367-955E-444F-B058-46C2757402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1FB9FF-9BC0-43C3-BF0B-29085BEF44E3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C6CD-CDB3-466F-8B89-B338134808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A619F-66CF-4EA3-9D5B-76EF2A2CA710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AFB24-2854-4CAD-8EFF-34C61EBCDF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2CF0169-BE95-4D2C-B68A-4624E6DAC89A}" type="datetimeFigureOut">
              <a:rPr lang="ru-RU"/>
              <a:pPr/>
              <a:t>13.04.2014</a:t>
            </a:fld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A68B9D-4BD1-48AA-8CA3-54D333B10B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2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\Desktop\&#1082;&#1098;&#1091;&#1096;&#1101;.wmv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file:///C:\Users\&#1058;&#1080;&#1084;&#1091;&#1088;\Desktop\&#1096;&#1086;&#1072;&#1076;&#1086;&#1075;&#1088;&#1072;&#1072;&#1076;&#1097;&#1075;&#1088;&#1087;&#1083;&#1087;&#1086;.mp3" TargetMode="External"/><Relationship Id="rId7" Type="http://schemas.openxmlformats.org/officeDocument/2006/relationships/image" Target="../media/image6.jpeg"/><Relationship Id="rId2" Type="http://schemas.openxmlformats.org/officeDocument/2006/relationships/audio" Target="file:///C:\Users\&#1058;&#1080;&#1084;&#1091;&#1088;\Desktop\&#1084;&#1091;&#1083;&#1100;&#1090;&#1080;&#1084;&#1077;&#1076;&#1080;&#1103;\&#1075;&#1089;&#1074;&#1095;&#1097;&#1078;&#1083;&#1086;&#1072;&#1074;&#1072;&#1074;&#1072;&#1076;&#1083;&#1091;&#1099;&#1088;&#1072;&#1074;&#1083;&#1088;&#1072;.mp3" TargetMode="External"/><Relationship Id="rId1" Type="http://schemas.openxmlformats.org/officeDocument/2006/relationships/audio" Target="file:///Z:\&#1086;&#1084;&#1087;&#1080;&#1084;&#1087;&#1072;&#1075;&#1096;&#1088;&#1087;&#1086;&#1083;&#1072;&#1076;&#1083;&#1086;&#1088;&#1076;&#1099;&#1074;&#1096;&#1075;&#1087;&#1072;&#1096;&#1075;&#1074;&#1080;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file:///K:\&#1040;&#1076;&#1099;&#1075;&#1101;%20&#1086;&#1088;&#1101;&#1076;&#1093;&#1101;&#1088;\&#1040;&#1076;&#1099;&#1075;&#1077;&#1081;&#1089;&#1082;&#1080;&#1077;%20&#1087;&#1077;&#1089;&#1085;&#1080;%20-%20&#1044;&#1086;&#1088;&#1086;&#1078;&#1082;&#1072;%2002.mp3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Documents and Settings\Администратор\Рабочий стол\анимация 2\58772003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684213" y="404813"/>
            <a:ext cx="78581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>
                <a:solidFill>
                  <a:srgbClr val="000099"/>
                </a:solidFill>
                <a:latin typeface="Monotype Corsiva" pitchFamily="66" charset="0"/>
              </a:rPr>
              <a:t>      </a:t>
            </a:r>
            <a:endParaRPr lang="ru-RU" sz="7200">
              <a:latin typeface="Calibri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836613"/>
            <a:ext cx="58039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258888" y="0"/>
            <a:ext cx="70580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>
                <a:solidFill>
                  <a:schemeClr val="hlink"/>
                </a:solidFill>
                <a:latin typeface="Monotype Corsiva" pitchFamily="66" charset="0"/>
              </a:rPr>
              <a:t>        Международный интернет– проект:</a:t>
            </a:r>
            <a:r>
              <a:rPr lang="ru-RU">
                <a:solidFill>
                  <a:schemeClr val="hlink"/>
                </a:solidFill>
              </a:rPr>
              <a:t> </a:t>
            </a:r>
            <a:r>
              <a:rPr lang="ru-RU" sz="2400">
                <a:solidFill>
                  <a:schemeClr val="hlink"/>
                </a:solidFill>
                <a:latin typeface="Monotype Corsiva" pitchFamily="66" charset="0"/>
              </a:rPr>
              <a:t>                                       </a:t>
            </a:r>
          </a:p>
          <a:p>
            <a:r>
              <a:rPr lang="ru-RU" sz="2400">
                <a:solidFill>
                  <a:schemeClr val="hlink"/>
                </a:solidFill>
                <a:latin typeface="Monotype Corsiva" pitchFamily="66" charset="0"/>
              </a:rPr>
              <a:t>                          </a:t>
            </a:r>
            <a:r>
              <a:rPr lang="ru-RU" sz="2800">
                <a:solidFill>
                  <a:schemeClr val="hlink"/>
                </a:solidFill>
                <a:latin typeface="Monotype Corsiva" pitchFamily="66" charset="0"/>
              </a:rPr>
              <a:t>«Диалог культур», </a:t>
            </a:r>
          </a:p>
          <a:p>
            <a:r>
              <a:rPr lang="ru-RU" sz="2800">
                <a:solidFill>
                  <a:schemeClr val="hlink"/>
                </a:solidFill>
                <a:latin typeface="Monotype Corsiva" pitchFamily="66" charset="0"/>
              </a:rPr>
              <a:t>        посвящённый Году культуры в России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455738" y="5084763"/>
            <a:ext cx="70786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Monotype Corsiva" pitchFamily="66" charset="0"/>
              </a:rPr>
              <a:t>Работа:  читателей Нешукайской сельской библиотеки №7.</a:t>
            </a:r>
          </a:p>
          <a:p>
            <a:r>
              <a:rPr lang="ru-RU" sz="2000">
                <a:solidFill>
                  <a:srgbClr val="FF0000"/>
                </a:solidFill>
                <a:latin typeface="Monotype Corsiva" pitchFamily="66" charset="0"/>
              </a:rPr>
              <a:t>Республики Адыгея, Теучежского района, а.Нешукая</a:t>
            </a:r>
          </a:p>
          <a:p>
            <a:r>
              <a:rPr lang="ru-RU" sz="2000">
                <a:solidFill>
                  <a:srgbClr val="FF0000"/>
                </a:solidFill>
                <a:latin typeface="Monotype Corsiva" pitchFamily="66" charset="0"/>
              </a:rPr>
              <a:t>Гучетль Рустама, Блягоз Динары, Чича Адама.</a:t>
            </a:r>
          </a:p>
          <a:p>
            <a:r>
              <a:rPr lang="ru-RU" sz="2000">
                <a:solidFill>
                  <a:srgbClr val="FF0000"/>
                </a:solidFill>
                <a:latin typeface="Monotype Corsiva" pitchFamily="66" charset="0"/>
              </a:rPr>
              <a:t>Библиотекарь: Зарема Заурбиевна Чич.  </a:t>
            </a:r>
          </a:p>
          <a:p>
            <a:r>
              <a:rPr lang="ru-RU" sz="2000">
                <a:solidFill>
                  <a:srgbClr val="FF0000"/>
                </a:solidFill>
                <a:latin typeface="Monotype Corsiva" pitchFamily="66" charset="0"/>
              </a:rPr>
              <a:t>тел. / 89181465022 / </a:t>
            </a:r>
          </a:p>
        </p:txBody>
      </p:sp>
      <p:pic>
        <p:nvPicPr>
          <p:cNvPr id="7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800" i="1">
                <a:solidFill>
                  <a:schemeClr val="hlink"/>
                </a:solidFill>
              </a:rPr>
              <a:t>Такая конструкция связана с жизненным бытом кавказских матерей. Такие кроватки давали возможность ребенку как можно дольше оставаться сухим и чистым. А это в свою очередь давало матери возможность заниматься домом и хозяйством.</a:t>
            </a: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628775"/>
            <a:ext cx="7704137" cy="4321175"/>
          </a:xfrm>
          <a:noFill/>
          <a:ln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22288"/>
            <a:ext cx="8424863" cy="5859462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i="1">
                <a:solidFill>
                  <a:schemeClr val="bg1"/>
                </a:solidFill>
                <a:latin typeface="Monotype Corsiva" pitchFamily="66" charset="0"/>
              </a:rPr>
              <a:t>    Сама кроватка сделана из дерева. Она была со спинками и стояла на дугообразных полозьях. На дно кроватки клали матрац, который был сделан из соломы или с овечьей шерсти. На дно кроватки встраивалась специальная трубка, по которой скатывалась моча ребенка в специальный сосуд. Ребенка, лежащего в люльке, привязывали широкими поясами и лентами. Малыш лежал практически неподвижно. Так кавказцы обеспечивали его гигиену, иными словами – сухость и чистоту. У изголовья обязательно должна быть подушка. Две маленькие дополнительные подушки клали под ноги малыша, тем обеспечивали защиту от продувания.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341438"/>
            <a:ext cx="7345363" cy="4465637"/>
          </a:xfrm>
          <a:noFill/>
          <a:ln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i="1">
                <a:solidFill>
                  <a:schemeClr val="bg1"/>
                </a:solidFill>
                <a:latin typeface="Monotype Corsiva" pitchFamily="66" charset="0"/>
              </a:rPr>
              <a:t>Малыша все лелеяли. Но, к сожалению, так уж устроен быт на Кавказе, мать мало уделяла времени своему ребенку. Она больше была занята домашними хлопотами, приготовлением пищи и хозяйством.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0"/>
            <a:ext cx="8496300" cy="8397875"/>
          </a:xfrm>
          <a:noFill/>
          <a:ln/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39750" y="4583113"/>
            <a:ext cx="8280400" cy="1552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sz="2400" i="1">
                <a:solidFill>
                  <a:srgbClr val="0000FF"/>
                </a:solidFill>
                <a:latin typeface="Monotype Corsiva" pitchFamily="66" charset="0"/>
              </a:rPr>
              <a:t>Первым домом ребенка на Кавказе является люлька. С этим предметом детской мебели в горном регионе связано много поверий, обычаев и ритуалов. Во всех этих обрядах можно проследить языческие корни.</a:t>
            </a:r>
            <a:r>
              <a:rPr lang="ru-RU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50825" y="377825"/>
            <a:ext cx="8713788" cy="337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sz="2400" i="1">
                <a:solidFill>
                  <a:srgbClr val="0000FF"/>
                </a:solidFill>
                <a:latin typeface="Monotype Corsiva" pitchFamily="66" charset="0"/>
              </a:rPr>
              <a:t>Укладывания ребенка в его люльку было связано с магическими ритуалами и обрядами. Все эти обряды и ритуалы, по мнению кавказцев, обеспечивали ребенку здоровое и счастливое детство. Что касалось детской кроватки, то тут огромное значение имело все – и порода дерева, из которого она была сделана, и сроки укладывания малыша, и место расположения кроватки. Обычно, кавказцы делали люльку из дуба, боярышника, груши, ореха. Доски, из которых изготавливалось детское ложе, ни в коем случае нельзя было переносить через дорогу или через реку.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429000"/>
            <a:ext cx="55975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2808287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i="1">
                <a:solidFill>
                  <a:schemeClr val="bg1"/>
                </a:solidFill>
                <a:latin typeface="Monotype Corsiva" pitchFamily="66" charset="0"/>
              </a:rPr>
              <a:t>     Адыги укладывали под матрас в детскую кроватку кинжал. Они считали, что это холодное оружие сможет защитить малыша от злого духа. Часто матери, когда укладывали малыша спать, зажигали над ним спичку, и пока та горела, произносили заклинания. После этого сгоревшую спичку клали малышу под подушку. Такой ритуал проводился для того, чтобы ребенок спокойно спал всю ночь.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852738"/>
            <a:ext cx="60309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5364163" y="5589588"/>
            <a:ext cx="2520950" cy="576262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/>
          <a:lstStyle/>
          <a:p>
            <a:r>
              <a:rPr lang="ru-RU" sz="1100" b="1" i="1">
                <a:solidFill>
                  <a:srgbClr val="FF0000"/>
                </a:solidFill>
                <a:latin typeface="Calibri" pitchFamily="34" charset="0"/>
              </a:rPr>
              <a:t>Баю-бай  засыпай, Баю – бай,          </a:t>
            </a:r>
          </a:p>
          <a:p>
            <a:r>
              <a:rPr lang="ru-RU" sz="1100" b="1" i="1">
                <a:solidFill>
                  <a:srgbClr val="FF0000"/>
                </a:solidFill>
                <a:latin typeface="Calibri" pitchFamily="34" charset="0"/>
              </a:rPr>
              <a:t>                 Баю - бай</a:t>
            </a:r>
          </a:p>
          <a:p>
            <a:endParaRPr lang="ru-RU" sz="1100">
              <a:latin typeface="Times New Roman" pitchFamily="18" charset="0"/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User\Мои документы\Мои рисунки\мама\0d876a0156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къушэ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365625"/>
            <a:ext cx="3816350" cy="229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206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571500" y="5876925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648826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136963" y="5643216"/>
            <a:ext cx="5459210" cy="80667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Колыбель, качая.</a:t>
            </a:r>
          </a:p>
          <a:p>
            <a:pPr algn="ctr">
              <a:defRPr/>
            </a:pPr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мне пела, дорогая,</a:t>
            </a:r>
          </a:p>
          <a:p>
            <a:pPr algn="ctr">
              <a:defRPr/>
            </a:pPr>
            <a:endParaRPr lang="ru-RU" sz="2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5280" y="6207864"/>
            <a:ext cx="5721066" cy="44741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Спой теперь, чтоб слышал я </a:t>
            </a:r>
          </a:p>
          <a:p>
            <a:pPr algn="ctr">
              <a:defRPr/>
            </a:pPr>
            <a:r>
              <a:rPr lang="ru-RU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благодарностью тебя.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166813" y="188913"/>
            <a:ext cx="7005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Monotype Corsiva" pitchFamily="66" charset="0"/>
              </a:rPr>
              <a:t>НОМИНАЦИЯ - КОЛЫБЕЛЬНЫЕ МИРА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мпимпагшрполадлордывшгпашгв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205040-m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32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WordArt 11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755650" y="2852738"/>
            <a:ext cx="8388350" cy="23050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2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6000" kern="10" spc="1201">
                <a:ln w="9525"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МОЯ АДЫГЕЯ</a:t>
            </a:r>
          </a:p>
        </p:txBody>
      </p:sp>
      <p:pic>
        <p:nvPicPr>
          <p:cNvPr id="6" name="гсвчщжлоававадлуыравлр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шоадограадщгрплпо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Адыгейские песни - Дорожка 02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2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713" y="476250"/>
            <a:ext cx="55006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FF00"/>
                </a:solidFill>
                <a:cs typeface="Arial" charset="0"/>
              </a:rPr>
              <a:t>   </a:t>
            </a:r>
            <a:endParaRPr lang="ru-RU" sz="2800">
              <a:cs typeface="Arial" charset="0"/>
            </a:endParaRPr>
          </a:p>
          <a:p>
            <a:endParaRPr lang="ru-RU" sz="2800">
              <a:cs typeface="Arial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0"/>
            <a:ext cx="8964612" cy="6858000"/>
          </a:xfrm>
          <a:noFill/>
          <a:ln/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71550" y="922338"/>
            <a:ext cx="7416800" cy="2014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i="1">
                <a:solidFill>
                  <a:schemeClr val="hlink"/>
                </a:solidFill>
              </a:rPr>
              <a:t>Тугое пеленание ребенка для современных родителей – это уже давно забытое прошлое. Но, на Кавказе туго пеленают ребенка до сих пор. Причем, тугое пеленание здесь присуще даже после того, как ребенку исполнится полгода. В этом горном регионе необычно все. Даже детская люлька, вернее ее конструкция, полностью отличается от той люльки, которую мы привыкли видеть в обычной жизни.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529</Words>
  <Application>Microsoft Office PowerPoint</Application>
  <PresentationFormat>Экран (4:3)</PresentationFormat>
  <Paragraphs>25</Paragraphs>
  <Slides>18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Такая конструкция связана с жизненным бытом кавказских матерей. Такие кроватки давали возможность ребенку как можно дольше оставаться сухим и чистым. А это в свою очередь давало матери возможность заниматься домом и хозяйством.</vt:lpstr>
      <vt:lpstr>Слайд 11</vt:lpstr>
      <vt:lpstr>Малыша все лелеяли. Но, к сожалению, так уж устроен быт на Кавказе, мать мало уделяла времени своему ребенку. Она больше была занята домашними хлопотами, приготовлением пищи и хозяйством.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1</cp:lastModifiedBy>
  <cp:revision>148</cp:revision>
  <dcterms:created xsi:type="dcterms:W3CDTF">2010-11-25T14:03:35Z</dcterms:created>
  <dcterms:modified xsi:type="dcterms:W3CDTF">2014-04-13T15:05:53Z</dcterms:modified>
</cp:coreProperties>
</file>