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2" r:id="rId3"/>
    <p:sldId id="258" r:id="rId4"/>
    <p:sldId id="264" r:id="rId5"/>
    <p:sldId id="259" r:id="rId6"/>
    <p:sldId id="260" r:id="rId7"/>
    <p:sldId id="261" r:id="rId8"/>
    <p:sldId id="273" r:id="rId9"/>
    <p:sldId id="263" r:id="rId10"/>
    <p:sldId id="266" r:id="rId11"/>
    <p:sldId id="267" r:id="rId12"/>
    <p:sldId id="268" r:id="rId13"/>
    <p:sldId id="269" r:id="rId14"/>
    <p:sldId id="270" r:id="rId15"/>
    <p:sldId id="275" r:id="rId16"/>
    <p:sldId id="274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D77ED-AD91-424A-83FA-0E94C704B21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AB0E3-0AEE-4504-A4BC-0835B749F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156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AB0E3-0AEE-4504-A4BC-0835B749F50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70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BCF7FEC-B8A4-498B-990D-ACF27B996D59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D4C1-AD90-419A-80E2-2F70DD6B8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7FEC-B8A4-498B-990D-ACF27B996D59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D4C1-AD90-419A-80E2-2F70DD6B8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7FEC-B8A4-498B-990D-ACF27B996D59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D4C1-AD90-419A-80E2-2F70DD6B8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7FEC-B8A4-498B-990D-ACF27B996D59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D4C1-AD90-419A-80E2-2F70DD6B8A9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7FEC-B8A4-498B-990D-ACF27B996D59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D4C1-AD90-419A-80E2-2F70DD6B8A9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7FEC-B8A4-498B-990D-ACF27B996D59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D4C1-AD90-419A-80E2-2F70DD6B8A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7FEC-B8A4-498B-990D-ACF27B996D59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D4C1-AD90-419A-80E2-2F70DD6B8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7FEC-B8A4-498B-990D-ACF27B996D59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D4C1-AD90-419A-80E2-2F70DD6B8A9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7FEC-B8A4-498B-990D-ACF27B996D59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D4C1-AD90-419A-80E2-2F70DD6B8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7FEC-B8A4-498B-990D-ACF27B996D59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D4C1-AD90-419A-80E2-2F70DD6B8A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7FEC-B8A4-498B-990D-ACF27B996D59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D4C1-AD90-419A-80E2-2F70DD6B8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BCF7FEC-B8A4-498B-990D-ACF27B996D59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99D4C1-AD90-419A-80E2-2F70DD6B8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_images?q=%D0%B1%D0%B8%D0%B1%D0%BB%D0%B8%D0%BE%D1%82%D0%BA%D0%B8&amp;=#urlhash=684522430306990880" TargetMode="External"/><Relationship Id="rId2" Type="http://schemas.openxmlformats.org/officeDocument/2006/relationships/hyperlink" Target="http://shgpi.edu.ru/biblioteka/forum/viewtopic.php?f=12&amp;t=52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o.mail.ru/search_images?q=%D0%B1%D0%B8%D0%B1%D0%BB%D0%B8%D0%BE%D1%82%D0%BA%D0%B8&amp;=#urlhash=901206673787518691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миьмьиии.jpg"/>
          <p:cNvPicPr>
            <a:picLocks noChangeAspect="1" noChangeArrowheads="1"/>
          </p:cNvPicPr>
          <p:nvPr/>
        </p:nvPicPr>
        <p:blipFill rotWithShape="1">
          <a:blip r:embed="rId3" cstate="print">
            <a:lum brigh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22"/>
          <a:stretch/>
        </p:blipFill>
        <p:spPr bwMode="auto">
          <a:xfrm>
            <a:off x="4338" y="0"/>
            <a:ext cx="9146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576" y="1484784"/>
            <a:ext cx="7416824" cy="23762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/>
              <a:t>Каким должен быть современный библиотекарь?</a:t>
            </a:r>
          </a:p>
          <a:p>
            <a:pPr algn="ctr"/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729092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1196752"/>
            <a:ext cx="7416824" cy="1319808"/>
          </a:xfrm>
        </p:spPr>
        <p:txBody>
          <a:bodyPr>
            <a:normAutofit lnSpcReduction="100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000" b="1" dirty="0" smtClean="0"/>
              <a:t>Наверное, наш библиотекарь мечтал бы работать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ru-RU" sz="2000" b="1" dirty="0" smtClean="0"/>
              <a:t> в одной из прекраснейших и современных библиотек мира. В  День библиотекаря она  рассказывала о чудесных библиотеках.</a:t>
            </a:r>
            <a:endParaRPr lang="ru-RU" sz="2000" b="1" dirty="0"/>
          </a:p>
        </p:txBody>
      </p:sp>
      <p:pic>
        <p:nvPicPr>
          <p:cNvPr id="2050" name="Picture 2" descr="C:\Users\1\Desktop\тьри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5328592" cy="354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124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5292080" y="1268760"/>
            <a:ext cx="3096344" cy="3048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/>
              <a:t>Например, Национальная </a:t>
            </a:r>
            <a:r>
              <a:rPr lang="ru-RU" sz="2000" b="1" dirty="0"/>
              <a:t>библиотека Казахстана, строящаяся сейчас в столице этого государства - Астане, больше похожа на летающую тарелку или раковину какого-нибудь морского </a:t>
            </a:r>
            <a:r>
              <a:rPr lang="ru-RU" sz="2000" b="1" dirty="0" smtClean="0"/>
              <a:t>моллюска чем на просветительское учреждение.</a:t>
            </a:r>
            <a:endParaRPr lang="ru-RU" sz="2000" b="1" dirty="0"/>
          </a:p>
        </p:txBody>
      </p:sp>
      <p:pic>
        <p:nvPicPr>
          <p:cNvPr id="8195" name="Picture 3" descr="C:\Users\1\Desktop\казапхстан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400" r="26921"/>
          <a:stretch>
            <a:fillRect/>
          </a:stretch>
        </p:blipFill>
        <p:spPr bwMode="auto">
          <a:xfrm>
            <a:off x="755576" y="1772816"/>
            <a:ext cx="4392488" cy="322289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652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1412776"/>
            <a:ext cx="3672408" cy="3641725"/>
          </a:xfrm>
        </p:spPr>
        <p:txBody>
          <a:bodyPr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400" b="1" dirty="0" smtClean="0"/>
              <a:t> Или  Публичная библиотека Канзаса .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ru-RU" sz="2400" b="1" dirty="0" smtClean="0"/>
              <a:t>Фасад</a:t>
            </a:r>
            <a:r>
              <a:rPr lang="ru-RU" sz="2400" b="1" dirty="0"/>
              <a:t>, известный под названием Книжная Полка, представляет собой 8-метровые корешки. Они покрывают одну из стен библиотеки. Всего “книг” – 22 </a:t>
            </a:r>
            <a:r>
              <a:rPr lang="ru-RU" sz="2400" b="1" dirty="0" smtClean="0"/>
              <a:t>штуки</a:t>
            </a:r>
            <a:endParaRPr lang="ru-RU" sz="2400" b="1" dirty="0"/>
          </a:p>
        </p:txBody>
      </p:sp>
      <p:pic>
        <p:nvPicPr>
          <p:cNvPr id="9218" name="Picture 2" descr="C:\Users\1\Desktop\смтст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640254" cy="31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878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юлю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344816" cy="400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584" y="4581128"/>
            <a:ext cx="7704856" cy="133714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/>
              <a:t>А вот Новая </a:t>
            </a:r>
            <a:r>
              <a:rPr lang="ru-RU" b="1" dirty="0"/>
              <a:t>Национальная библиотека </a:t>
            </a:r>
            <a:r>
              <a:rPr lang="ru-RU" b="1" dirty="0" smtClean="0"/>
              <a:t>Чехии.</a:t>
            </a:r>
            <a:endParaRPr lang="ru-RU" b="1" dirty="0"/>
          </a:p>
          <a:p>
            <a:pPr indent="0" algn="ctr">
              <a:lnSpc>
                <a:spcPct val="100000"/>
              </a:lnSpc>
              <a:buNone/>
            </a:pPr>
            <a:r>
              <a:rPr lang="ru-RU" b="1" dirty="0" smtClean="0"/>
              <a:t>Она  из </a:t>
            </a:r>
            <a:r>
              <a:rPr lang="ru-RU" b="1" dirty="0"/>
              <a:t>трех объектов такой формы, которая позволяет минимизировать объем и увеличить обзор окружающих здание деревьев. </a:t>
            </a:r>
          </a:p>
        </p:txBody>
      </p:sp>
    </p:spTree>
    <p:extLst>
      <p:ext uri="{BB962C8B-B14F-4D97-AF65-F5344CB8AC3E}">
        <p14:creationId xmlns:p14="http://schemas.microsoft.com/office/powerpoint/2010/main" xmlns="" val="57318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1124744"/>
            <a:ext cx="3240088" cy="40020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/>
              <a:t>Интересна современная </a:t>
            </a:r>
            <a:r>
              <a:rPr lang="ru-RU" sz="2000" b="1" dirty="0"/>
              <a:t>Александрийская библиотека в </a:t>
            </a:r>
            <a:r>
              <a:rPr lang="ru-RU" sz="2000" b="1" dirty="0" smtClean="0"/>
              <a:t>Египте.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ru-RU" sz="2000" b="1" dirty="0" smtClean="0"/>
              <a:t> </a:t>
            </a:r>
            <a:r>
              <a:rPr lang="ru-RU" sz="2000" b="1" dirty="0"/>
              <a:t>Из бассейна пресной воды “поднимается” 7-этажное здание в виде солнечного диска (3 этажа сверху и 4 под землёй). Здание расположено так, что находится прямо напротив восходящего из-за Средиземного моря солнца. </a:t>
            </a:r>
          </a:p>
        </p:txBody>
      </p:sp>
      <p:pic>
        <p:nvPicPr>
          <p:cNvPr id="11266" name="Picture 2" descr="C:\Users\1\Desktop\ьттиь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294240" cy="30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478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24744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Даже такие необычные библиотеки не всегда привлекают современную молодёжь. Современные пользователи, считающие, что библиотеку может заменить Интернет, просто забыли, что знакомство с Его Величеством Знанием они получили в  школьной библиотеке. Так подросток, нахватавшись верхушек образования, считает родителей устаревшими и отсталыми. Придет время - и подросток будет ценить не только знания, но и мудрость, и доброту, искреннее желание помочь и понять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052736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C31"/>
                </a:solidFill>
              </a:rPr>
              <a:t>В  нашей школьной библиотеке мы проводим викторины, выставки, пишем сценарии праздников, рефераты, доклады и многое другое. Нам помогает всегда Елена Павловна – наш любимый библиотекарь.</a:t>
            </a:r>
            <a:endParaRPr lang="ru-RU" sz="2000" b="1" dirty="0">
              <a:solidFill>
                <a:srgbClr val="006C3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27687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Библиотекарь — это слово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Магическое, как кристалл!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Всегда помочь тебе готовый,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Твоим он лучшим другом стал!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Он среди книг — магистр великий!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литературе он — король!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Он поэтических реликвий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Хранит незыблемый покой!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Он в книжном море — навигатор!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Как путеводная звезда,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Хранитель, спутник и новатор,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Сияй, сияй для нас всегда!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438400"/>
            <a:ext cx="6400800" cy="3048000"/>
          </a:xfrm>
        </p:spPr>
        <p:txBody>
          <a:bodyPr/>
          <a:lstStyle/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295400"/>
            <a:ext cx="6400800" cy="685800"/>
          </a:xfrm>
        </p:spPr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348880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hlinkClick r:id="rId2"/>
              </a:rPr>
              <a:t>http://shgpi.edu.ru/biblioteka/forum/viewtopic.php?f=12&amp;t=524</a:t>
            </a:r>
            <a:endParaRPr lang="ru-RU" sz="1600" dirty="0" smtClean="0">
              <a:ln>
                <a:solidFill>
                  <a:srgbClr val="7030A0"/>
                </a:solidFill>
              </a:ln>
              <a:solidFill>
                <a:schemeClr val="accent1"/>
              </a:solidFill>
            </a:endParaRPr>
          </a:p>
          <a:p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hlinkClick r:id="rId3"/>
              </a:rPr>
              <a:t>http://go.mail.ru/search_images?q=%D0%B1%D0%B8%D0%B1%D0%BB%D0%B8%D0%BE%D1%82%D0%BA%D0%B8&amp;=#urlhash=684522430306990880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</a:rPr>
              <a:t> </a:t>
            </a:r>
          </a:p>
          <a:p>
            <a:endParaRPr lang="ru-RU" sz="1400" dirty="0" smtClean="0">
              <a:ln>
                <a:solidFill>
                  <a:srgbClr val="7030A0"/>
                </a:solidFill>
              </a:ln>
              <a:solidFill>
                <a:schemeClr val="accent1"/>
              </a:solidFill>
            </a:endParaRPr>
          </a:p>
          <a:p>
            <a:r>
              <a:rPr lang="en-US" sz="1400" dirty="0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hlinkClick r:id="rId4"/>
              </a:rPr>
              <a:t>http://go.mail.ru/search_images?q=%D0%B1%D0%B8%D0%B1%D0%BB%D0%B8%D0%BE%D1%82%D0%BA%D0%B8&amp;=#urlhash=9012066737875186918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</a:rPr>
              <a:t> </a:t>
            </a:r>
            <a:endParaRPr lang="ru-RU" sz="1400" dirty="0">
              <a:ln>
                <a:solidFill>
                  <a:srgbClr val="7030A0"/>
                </a:solidFill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36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628800"/>
            <a:ext cx="6912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Современный библиотекарь  должен быть таким, как  библиотекарь нашей школы.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Нашего библиотекаря зовут  Елена Павловна. Мы не представляем нашу библиотеку и нашу школу без неё.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24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980728"/>
            <a:ext cx="6408712" cy="4806534"/>
          </a:xfrm>
          <a:prstGeom prst="round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5949280"/>
            <a:ext cx="7704856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Внимательна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83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27784" y="6211669"/>
            <a:ext cx="4299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Доброжелательна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druzhba.schools39.ru/images/phocagallery/AllImages/Oseniny_oseni_imeniny/thumbs/phoca_thumb_l_20131029_125403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r="8009"/>
          <a:stretch>
            <a:fillRect/>
          </a:stretch>
        </p:blipFill>
        <p:spPr bwMode="auto">
          <a:xfrm>
            <a:off x="2123728" y="980728"/>
            <a:ext cx="4968552" cy="4968552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934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63888" y="6237312"/>
            <a:ext cx="2153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smtClean="0">
                <a:solidFill>
                  <a:schemeClr val="bg1"/>
                </a:solidFill>
              </a:rPr>
              <a:t>Тактична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Рисунок1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7810" t="29724" r="11765" b="17665"/>
          <a:stretch>
            <a:fillRect/>
          </a:stretch>
        </p:blipFill>
        <p:spPr bwMode="auto">
          <a:xfrm>
            <a:off x="1763688" y="1052736"/>
            <a:ext cx="5399290" cy="4824536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151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ruzhba.schools39.ru/images/phocagallery/AllImages/1_sentybry14/thumbs/phoca_thumb_l_image_20.jpg"/>
          <p:cNvPicPr>
            <a:picLocks noChangeAspect="1" noChangeArrowheads="1"/>
          </p:cNvPicPr>
          <p:nvPr/>
        </p:nvPicPr>
        <p:blipFill>
          <a:blip r:embed="rId2" cstate="print"/>
          <a:srcRect l="9661" t="23625" r="3388"/>
          <a:stretch>
            <a:fillRect/>
          </a:stretch>
        </p:blipFill>
        <p:spPr bwMode="auto">
          <a:xfrm>
            <a:off x="1115616" y="1052736"/>
            <a:ext cx="6945476" cy="4677869"/>
          </a:xfrm>
          <a:prstGeom prst="round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43808" y="6021288"/>
            <a:ext cx="3224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Компетентна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38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ruzhba.schools39.ru/images/phocagallery/AllImages/Maslenica/thumbs/phoca_thumb_l_img_2952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1000"/>
          <a:stretch>
            <a:fillRect/>
          </a:stretch>
        </p:blipFill>
        <p:spPr bwMode="auto">
          <a:xfrm>
            <a:off x="899592" y="1124744"/>
            <a:ext cx="7272808" cy="4536504"/>
          </a:xfrm>
          <a:prstGeom prst="round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19872" y="6211669"/>
            <a:ext cx="2406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err="1" smtClean="0">
                <a:solidFill>
                  <a:schemeClr val="bg1"/>
                </a:solidFill>
              </a:rPr>
              <a:t>Креативна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62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ruzhba.schools39.ru/images/stories/FotoNews/6345234_copy_copy_copy_copy.jpg"/>
          <p:cNvPicPr>
            <a:picLocks noChangeAspect="1" noChangeArrowheads="1"/>
          </p:cNvPicPr>
          <p:nvPr/>
        </p:nvPicPr>
        <p:blipFill>
          <a:blip r:embed="rId2" cstate="print"/>
          <a:srcRect t="11552" r="3579" b="7587"/>
          <a:stretch>
            <a:fillRect/>
          </a:stretch>
        </p:blipFill>
        <p:spPr bwMode="auto">
          <a:xfrm>
            <a:off x="755576" y="1412776"/>
            <a:ext cx="7608942" cy="3960440"/>
          </a:xfrm>
          <a:prstGeom prst="round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6211669"/>
            <a:ext cx="3013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smtClean="0">
                <a:solidFill>
                  <a:schemeClr val="bg1"/>
                </a:solidFill>
              </a:rPr>
              <a:t>Патриотична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1880" y="6211669"/>
            <a:ext cx="23767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smtClean="0">
                <a:solidFill>
                  <a:schemeClr val="bg1"/>
                </a:solidFill>
              </a:rPr>
              <a:t>Терпелива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user\Desktop\Рисунок2.png"/>
          <p:cNvPicPr>
            <a:picLocks noChangeAspect="1" noChangeArrowheads="1"/>
          </p:cNvPicPr>
          <p:nvPr/>
        </p:nvPicPr>
        <p:blipFill>
          <a:blip r:embed="rId2" cstate="print"/>
          <a:srcRect l="5966" t="14685" r="4447" b="7850"/>
          <a:stretch>
            <a:fillRect/>
          </a:stretch>
        </p:blipFill>
        <p:spPr bwMode="auto">
          <a:xfrm>
            <a:off x="2051720" y="548680"/>
            <a:ext cx="4752528" cy="5477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281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</TotalTime>
  <Words>326</Words>
  <Application>Microsoft Office PowerPoint</Application>
  <PresentationFormat>Экран (4:3)</PresentationFormat>
  <Paragraphs>29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Кутюр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Источники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24</cp:revision>
  <dcterms:created xsi:type="dcterms:W3CDTF">2015-04-11T21:05:31Z</dcterms:created>
  <dcterms:modified xsi:type="dcterms:W3CDTF">2015-04-16T20:24:30Z</dcterms:modified>
</cp:coreProperties>
</file>