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9" r:id="rId4"/>
    <p:sldId id="270" r:id="rId5"/>
    <p:sldId id="274" r:id="rId6"/>
    <p:sldId id="275" r:id="rId7"/>
    <p:sldId id="272" r:id="rId8"/>
    <p:sldId id="273" r:id="rId9"/>
    <p:sldId id="276" r:id="rId10"/>
    <p:sldId id="277" r:id="rId11"/>
    <p:sldId id="278" r:id="rId12"/>
    <p:sldId id="279" r:id="rId13"/>
    <p:sldId id="280" r:id="rId14"/>
    <p:sldId id="282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6" r:id="rId23"/>
    <p:sldId id="281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C241C"/>
    <a:srgbClr val="953735"/>
    <a:srgbClr val="000000"/>
    <a:srgbClr val="77933C"/>
    <a:srgbClr val="4F6228"/>
    <a:srgbClr val="984807"/>
    <a:srgbClr val="00B0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14B-3BE1-4B55-967E-57EB15CBBCB4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D1BA65-19A2-41C8-8D7D-1EE2443F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14B-3BE1-4B55-967E-57EB15CBBCB4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BA65-19A2-41C8-8D7D-1EE2443F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14B-3BE1-4B55-967E-57EB15CBBCB4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BA65-19A2-41C8-8D7D-1EE2443F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14B-3BE1-4B55-967E-57EB15CBBCB4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D1BA65-19A2-41C8-8D7D-1EE2443F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14B-3BE1-4B55-967E-57EB15CBBCB4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BA65-19A2-41C8-8D7D-1EE2443FF5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14B-3BE1-4B55-967E-57EB15CBBCB4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BA65-19A2-41C8-8D7D-1EE2443F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14B-3BE1-4B55-967E-57EB15CBBCB4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D1BA65-19A2-41C8-8D7D-1EE2443FF5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14B-3BE1-4B55-967E-57EB15CBBCB4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BA65-19A2-41C8-8D7D-1EE2443F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14B-3BE1-4B55-967E-57EB15CBBCB4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BA65-19A2-41C8-8D7D-1EE2443F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14B-3BE1-4B55-967E-57EB15CBBCB4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BA65-19A2-41C8-8D7D-1EE2443FF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14B-3BE1-4B55-967E-57EB15CBBCB4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BA65-19A2-41C8-8D7D-1EE2443FF5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FFF14B-3BE1-4B55-967E-57EB15CBBCB4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D1BA65-19A2-41C8-8D7D-1EE2443FF5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prochit.blogspot.ru/2013/12/blog-post_4283.html" TargetMode="External"/><Relationship Id="rId3" Type="http://schemas.openxmlformats.org/officeDocument/2006/relationships/hyperlink" Target="http://shgpi.edu.ru/biblioteka/blog/wp-content/uploads/2013/03/Library.jpg" TargetMode="External"/><Relationship Id="rId7" Type="http://schemas.openxmlformats.org/officeDocument/2006/relationships/hyperlink" Target="https://encryptedtbn1.gstatic.com/images?q=tbn:ANd9GcSz2ccMN3V5BspTzThdXagM4Ur2KALvvDMBnhdA5smXCNe6QBkh" TargetMode="External"/><Relationship Id="rId2" Type="http://schemas.openxmlformats.org/officeDocument/2006/relationships/hyperlink" Target="http://library.hneu.edu.ua/news.php?id=9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ibliokompas.blogspot.ru/2012/06/blog-post_14.html" TargetMode="External"/><Relationship Id="rId5" Type="http://schemas.openxmlformats.org/officeDocument/2006/relationships/hyperlink" Target="http://zaprudnya-lib.ru/?q=node/2692" TargetMode="External"/><Relationship Id="rId4" Type="http://schemas.openxmlformats.org/officeDocument/2006/relationships/hyperlink" Target="http://news.tut.by/culture/406741.html" TargetMode="External"/><Relationship Id="rId9" Type="http://schemas.openxmlformats.org/officeDocument/2006/relationships/hyperlink" Target="http://www.telegraf-spb.ru/auxpage_podarki-na-den-filologa-kupit-den-filologa-25-maja-den-filologa-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hgpi.edu.ru/biblioteka/blog/wp-content/uploads/2013/03/Library.jpg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</a:blip>
          <a:srcRect/>
          <a:stretch>
            <a:fillRect/>
          </a:stretch>
        </p:blipFill>
        <p:spPr bwMode="auto">
          <a:xfrm>
            <a:off x="5804" y="0"/>
            <a:ext cx="913819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836712"/>
            <a:ext cx="750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БИБЛИОТЕКИ  И БИБЛИОТЕКАРИ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44824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  <a:latin typeface="+mj-lt"/>
              </a:rPr>
              <a:t>Вхожу я в храм, в котором не иконы</a:t>
            </a:r>
            <a:br>
              <a:rPr lang="ru-RU" sz="3200" b="1" i="1" dirty="0" smtClean="0">
                <a:solidFill>
                  <a:srgbClr val="0000FF"/>
                </a:solidFill>
                <a:latin typeface="+mj-lt"/>
              </a:rPr>
            </a:br>
            <a:r>
              <a:rPr lang="ru-RU" sz="3200" b="1" i="1" dirty="0" smtClean="0">
                <a:solidFill>
                  <a:srgbClr val="0000FF"/>
                </a:solidFill>
                <a:latin typeface="+mj-lt"/>
              </a:rPr>
              <a:t>Со мной богоподобно говорят,</a:t>
            </a:r>
            <a:br>
              <a:rPr lang="ru-RU" sz="3200" b="1" i="1" dirty="0" smtClean="0">
                <a:solidFill>
                  <a:srgbClr val="0000FF"/>
                </a:solidFill>
                <a:latin typeface="+mj-lt"/>
              </a:rPr>
            </a:br>
            <a:r>
              <a:rPr lang="ru-RU" sz="3200" b="1" i="1" dirty="0" smtClean="0">
                <a:solidFill>
                  <a:srgbClr val="0000FF"/>
                </a:solidFill>
                <a:latin typeface="+mj-lt"/>
              </a:rPr>
              <a:t>А книжные тома с времён исконных</a:t>
            </a:r>
            <a:br>
              <a:rPr lang="ru-RU" sz="3200" b="1" i="1" dirty="0" smtClean="0">
                <a:solidFill>
                  <a:srgbClr val="0000FF"/>
                </a:solidFill>
                <a:latin typeface="+mj-lt"/>
              </a:rPr>
            </a:br>
            <a:r>
              <a:rPr lang="ru-RU" sz="3200" b="1" i="1" dirty="0" smtClean="0">
                <a:solidFill>
                  <a:srgbClr val="0000FF"/>
                </a:solidFill>
                <a:latin typeface="+mj-lt"/>
              </a:rPr>
              <a:t>Передо мною выстроились в ряд.</a:t>
            </a:r>
            <a:endParaRPr lang="ru-RU" sz="3200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aprudnya-lib.ru/?q=system/files/grim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2"/>
            <a:ext cx="3350121" cy="43204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1196752"/>
            <a:ext cx="522007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Гримм  Вильгельм (1786-1859) и Гримм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Якоб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(1785-1863)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немецкие лингвисты и исследователи немецкой народной культуры, а их сборник «Детские и семейные сказки» вошел в сокровищницу мировой литературы.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Братьев Гримм можно смело назвать профессиональными библиотекарями.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Якоб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Гримм проработал в библиотеках более 30 лет, совмещая эту работу с исследовательской и преподавательской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60648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latin typeface="Calibri" pitchFamily="34" charset="0"/>
              </a:rPr>
              <a:t>Книга так захватила его, что он захватил книгу. </a:t>
            </a:r>
            <a:endParaRPr lang="ru-RU" sz="2000" i="1" dirty="0" smtClean="0">
              <a:latin typeface="Calibri" pitchFamily="34" charset="0"/>
            </a:endParaRPr>
          </a:p>
          <a:p>
            <a:pPr algn="r"/>
            <a:r>
              <a:rPr lang="ru-RU" sz="2000" i="1" dirty="0" smtClean="0">
                <a:latin typeface="Calibri" pitchFamily="34" charset="0"/>
              </a:rPr>
              <a:t>Эмиль </a:t>
            </a:r>
            <a:r>
              <a:rPr lang="ru-RU" sz="2000" i="1" dirty="0" smtClean="0">
                <a:latin typeface="Calibri" pitchFamily="34" charset="0"/>
              </a:rPr>
              <a:t>Кроткий</a:t>
            </a:r>
            <a:br>
              <a:rPr lang="ru-RU" sz="2000" i="1" dirty="0" smtClean="0">
                <a:latin typeface="Calibri" pitchFamily="34" charset="0"/>
              </a:rPr>
            </a:br>
            <a:endParaRPr lang="ru-RU" sz="20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aprudnya-lib.ru/?q=system/files/Ka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1484784"/>
            <a:ext cx="314468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03848" y="692696"/>
            <a:ext cx="59401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Кант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Иммануил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(1724-1804)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– выдающийся немецкий философ, родоначальник классической немецкой философии, преподаватель Кенигсбергского университета.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Будучи уже приват-доцентом, Канту пришлось ходатайствовать о должности помощника библиотекаря, поскольку, согласно университетскому уставу, приват-доценты не получали жалованья, их труд оплачивали сами студенты. Должность помощника библиотекаря была ему предоставлена в 1765 году, и в течение 15 лет Кант служил в Кенигсбергской дворцовой библиотеке.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aprudnya-lib.ru/?q=system/files/krylov.jpg"/>
          <p:cNvPicPr/>
          <p:nvPr/>
        </p:nvPicPr>
        <p:blipFill>
          <a:blip r:embed="rId2" cstate="print"/>
          <a:srcRect l="7476" r="13776"/>
          <a:stretch>
            <a:fillRect/>
          </a:stretch>
        </p:blipFill>
        <p:spPr bwMode="auto">
          <a:xfrm>
            <a:off x="4932040" y="1268760"/>
            <a:ext cx="4211960" cy="450912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609056"/>
            <a:ext cx="43204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Крылов Иван Андреевич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(1769-1844)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– русский публицист, поэт, баснописец, издатель сатирико-просветительских журналов.</a:t>
            </a:r>
            <a:r>
              <a:rPr lang="ru-RU" sz="2000" dirty="0" smtClean="0">
                <a:solidFill>
                  <a:srgbClr val="7030A0"/>
                </a:solidFill>
                <a:latin typeface="+mj-lt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1812 г. Крылов поступает работать в Императорскую Публичную библиотеку. Он прослужил в библиотеке 29 лет – сначала помощником библиотекаря, потом библиотекарем и, наконец, заведующим Русским отделением. В этот период основной задачей библиотеки было именно создание фонда книг на русском языке.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60648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latin typeface="Calibri" pitchFamily="34" charset="0"/>
              </a:rPr>
              <a:t>Моя родина там, где моя библиотека. </a:t>
            </a:r>
            <a:endParaRPr lang="ru-RU" sz="2000" i="1" dirty="0" smtClean="0">
              <a:latin typeface="Calibri" pitchFamily="34" charset="0"/>
            </a:endParaRPr>
          </a:p>
          <a:p>
            <a:pPr algn="r"/>
            <a:r>
              <a:rPr lang="ru-RU" sz="2000" i="1" dirty="0" smtClean="0">
                <a:latin typeface="Calibri" pitchFamily="34" charset="0"/>
              </a:rPr>
              <a:t>Эразм </a:t>
            </a:r>
            <a:r>
              <a:rPr lang="ru-RU" sz="2000" i="1" dirty="0" err="1" smtClean="0">
                <a:latin typeface="Calibri" pitchFamily="34" charset="0"/>
              </a:rPr>
              <a:t>Роттердамский</a:t>
            </a:r>
            <a:r>
              <a:rPr lang="ru-RU" sz="2000" i="1" dirty="0" smtClean="0">
                <a:latin typeface="Calibri" pitchFamily="34" charset="0"/>
              </a:rPr>
              <a:t/>
            </a:r>
            <a:br>
              <a:rPr lang="ru-RU" sz="2000" i="1" dirty="0" smtClean="0">
                <a:latin typeface="Calibri" pitchFamily="34" charset="0"/>
              </a:rPr>
            </a:br>
            <a:endParaRPr lang="ru-RU" sz="20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Современный  библиотекарь, помимо специальных библиотечно-библиографических знаний и умений должен быть: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- высоко образованным человеком с широким кругозором, чтобы легко отвечать на самые разные вопросы, например:</a:t>
            </a:r>
          </a:p>
          <a:p>
            <a:pPr algn="ctr"/>
            <a:r>
              <a:rPr lang="ru-RU" b="1" dirty="0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 Что такое </a:t>
            </a:r>
            <a:r>
              <a:rPr lang="ru-RU" b="1" dirty="0" err="1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акмеология</a:t>
            </a:r>
            <a:r>
              <a:rPr lang="ru-RU" b="1" dirty="0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? Или как развивалась экономика Венгрии в ХYIII в.?</a:t>
            </a:r>
            <a:br>
              <a:rPr lang="ru-RU" b="1" dirty="0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доброжелательным и коммуникабельным, чтобы найти общий язык с любым: мальчиком, девочкой, молодым человеком или старым, слесарем, менеджером, преподавателем, безработным, предпринимателем, представителем любой партии и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конфессии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обладать солидным запасом терпения, ибо читатели бывают разные: придирчивые, дотошные, вредные, неопрятные, пьяные…;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уверенным пользователем ПК, хотя бы в пределах офисных программ, так как современная библиотека - это не только формуляры и карточки, это и еще солидный набор электронных ресурсов;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всегда хорошо выглядеть, потому что читатели хотят видеть за кафедрой библиотеки приветливого и симпатичного человека.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782" y="188641"/>
            <a:ext cx="836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КАКИЕ БЫВАЮТ БИБЛИОТЕКИ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6470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Крупнейшей библиотекой в античном мире была Александрийская библиотека в Египте. Она содержала в себе около 750 000 свитков.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Самой большой библиотекой на данный момент является Библиотека Конгресса в Вашингтоне. Она насчитывает более 75 млн.  наименований, включая книги, фотографии, аудио и видеозаписи. Для перевоза компьютерного парка Библиотеки Конгресса понадобится 75 грузовиков. На беглый  просмотр каждого из экземпляров хранения Библиотеки Конгресса вам придется затратить 137 лет жизни без сна и отдыха.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В Российской государственной библиотеке находится около 42 млн. единиц. Для хранения используются помещения по площади равные 9-ти футбольным полям. На каждого библиотечного работника приходится 29830 экземпляров хранения. Одновременно в читальных залах Библиотеки могут работать пассажиры 4 поездов. Ежеминутно двери Библиотеки открывают 5 посетителей. Библиотека выдает 400 библиографических справок в сутки.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Самая загадочная библиотека в истории – это легендарная библиотека Ивана Грозного. По одной из версий, она была спрятана Грозным. Поиски библиотеки ведутся уже несколько столетий, однако она до сих пор не найдена.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Bcy;&amp;icy;&amp;bcy;&amp;lcy;&amp;icy;&amp;ocy;&amp;tcy;&amp;iecy;&amp;kcy;&amp;acy; &amp;gcy;&amp;ocy;&amp;rcy;&amp;ocy;&amp;dcy;&amp;acy; &amp;Kcy;&amp;acy;&amp;ncy;&amp;zcy;&amp;acy;&amp;scy;-&amp;Scy;&amp;i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1" y="0"/>
            <a:ext cx="917251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094250" cy="584775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Библиотека города Канзас-Сити в США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229200"/>
            <a:ext cx="9144000" cy="1569660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Зданию –  100 лет.  Мраморные колонны, бронзовые двери, богато украшено лепниной. Южный фасад, прозванный «Общественной книжной полкой», это ряд корешков  огромных книг размером 8 на 3 м каждый.</a:t>
            </a:r>
            <a:endParaRPr lang="ru-RU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library.hneu.edu.ua/files/imgnews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60"/>
            <a:ext cx="9146797" cy="68687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733256"/>
            <a:ext cx="9144000" cy="830997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Здание  конца эпохи футуризма в архитектуре. Оно получилось в форме, напоминающей фонарь или раскидистое дерево.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Библиотека им. Т. </a:t>
            </a:r>
            <a:r>
              <a:rPr lang="ru-RU" sz="2800" b="1" dirty="0" err="1" smtClean="0">
                <a:solidFill>
                  <a:schemeClr val="bg1"/>
                </a:solidFill>
              </a:rPr>
              <a:t>Гейзеля</a:t>
            </a:r>
            <a:r>
              <a:rPr lang="ru-RU" sz="2800" b="1" dirty="0" smtClean="0">
                <a:solidFill>
                  <a:schemeClr val="bg1"/>
                </a:solidFill>
              </a:rPr>
              <a:t> Калифорнийского университета Сан Диего    в   США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library.hneu.edu.ua/files/imgnews/22.jpg"/>
          <p:cNvPicPr>
            <a:picLocks noChangeAspect="1" noChangeArrowheads="1"/>
          </p:cNvPicPr>
          <p:nvPr/>
        </p:nvPicPr>
        <p:blipFill>
          <a:blip r:embed="rId2" cstate="print"/>
          <a:srcRect t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Библиотека   </a:t>
            </a:r>
            <a:r>
              <a:rPr lang="en-US" sz="3200" b="1" dirty="0" smtClean="0">
                <a:solidFill>
                  <a:schemeClr val="bg1"/>
                </a:solidFill>
              </a:rPr>
              <a:t>La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Teteau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Carre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в Ницце   во Франции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33256"/>
            <a:ext cx="9144000" cy="830997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Здание  высотой 26 м, а  внутри </a:t>
            </a:r>
            <a:r>
              <a:rPr lang="ru-RU" sz="2400" b="1" dirty="0" smtClean="0"/>
              <a:t>кубика(в голове)   </a:t>
            </a:r>
            <a:r>
              <a:rPr lang="ru-RU" sz="2400" b="1" dirty="0" smtClean="0"/>
              <a:t>3 этажа библиотеки. </a:t>
            </a:r>
            <a:endParaRPr lang="ru-RU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&amp;Fcy;&amp;ocy;&amp;tcy;&amp;ocy; &amp;scy; &amp;scy;&amp;acy;&amp;jcy;&amp;tcy;&amp;acy; urbantimes.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021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Национальная библиотека Республики Беларусь в Минске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661248"/>
            <a:ext cx="9144000" cy="1200329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</a:rPr>
              <a:t>начится как </a:t>
            </a:r>
            <a:r>
              <a:rPr lang="ru-RU" sz="2400" b="1" dirty="0" err="1" smtClean="0">
                <a:solidFill>
                  <a:schemeClr val="bg1"/>
                </a:solidFill>
              </a:rPr>
              <a:t>ромбокубооктаэдр</a:t>
            </a:r>
            <a:r>
              <a:rPr lang="ru-RU" sz="2400" b="1" dirty="0" smtClean="0">
                <a:solidFill>
                  <a:schemeClr val="bg1"/>
                </a:solidFill>
              </a:rPr>
              <a:t>, состоящий из 8 треугольников и 18 квадратов. Форма здания символизирует собой ценность знаний и бесконечность познавательного мира.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tyt.by/n/fotofact/0c/b/_28_krasiveyshikh_bibliotek_mira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41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1077218"/>
          </a:xfrm>
          <a:prstGeom prst="rect">
            <a:avLst/>
          </a:prstGeom>
          <a:solidFill>
            <a:srgbClr val="953735">
              <a:alpha val="4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Библиотека бывшего монастыря </a:t>
            </a: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Виблинген</a:t>
            </a:r>
            <a:r>
              <a:rPr lang="ru-RU" sz="3200" b="1" dirty="0" smtClean="0">
                <a:solidFill>
                  <a:schemeClr val="bg1"/>
                </a:solidFill>
              </a:rPr>
              <a:t>   в  Германия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630932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Самая  красивая   библиотека  мира. 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339" y="188640"/>
            <a:ext cx="7702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Д. ЛИХАЧЕВ О БИБЛИОТЕКЕ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844824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+mj-lt"/>
              </a:rPr>
              <a:t>«…библиотеки важнее всего в культуре… пока жива библиотека - жив народ, умрет она - умрет прошлое и будущее".</a:t>
            </a:r>
            <a:br>
              <a:rPr lang="ru-RU" sz="4400" b="1" dirty="0" smtClean="0">
                <a:solidFill>
                  <a:srgbClr val="0000FF"/>
                </a:solidFill>
                <a:latin typeface="+mj-lt"/>
              </a:rPr>
            </a:br>
            <a:r>
              <a:rPr lang="ru-RU" sz="4400" b="1" dirty="0" smtClean="0">
                <a:solidFill>
                  <a:srgbClr val="0000FF"/>
                </a:solidFill>
                <a:latin typeface="+mj-lt"/>
              </a:rPr>
              <a:t/>
            </a:r>
            <a:br>
              <a:rPr lang="ru-RU" sz="4400" b="1" dirty="0" smtClean="0">
                <a:solidFill>
                  <a:srgbClr val="0000FF"/>
                </a:solidFill>
                <a:latin typeface="+mj-lt"/>
              </a:rPr>
            </a:br>
            <a:endParaRPr lang="ru-RU" sz="4400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ightsup.ru/wp-content/uploads/2012/10/biblioteka-texnicheskogo-universiteta-kotbus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Библиотека технического университета в </a:t>
            </a:r>
            <a:r>
              <a:rPr lang="ru-RU" sz="2400" b="1" dirty="0" err="1" smtClean="0">
                <a:solidFill>
                  <a:schemeClr val="bg1"/>
                </a:solidFill>
              </a:rPr>
              <a:t>Котбусе</a:t>
            </a:r>
            <a:r>
              <a:rPr lang="ru-RU" sz="2400" b="1" dirty="0" smtClean="0">
                <a:solidFill>
                  <a:schemeClr val="bg1"/>
                </a:solidFill>
              </a:rPr>
              <a:t> ,  Германия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301209"/>
            <a:ext cx="9144000" cy="1200329"/>
          </a:xfrm>
          <a:prstGeom prst="rect">
            <a:avLst/>
          </a:prstGeom>
          <a:solidFill>
            <a:srgbClr val="4F6228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Фасад здания выполнен из стекла и покрыт тысячами букв молочного цвета из различных алфавитов. Цвет их изменяется в зависимости от точки наблюдения и погодных условий. </a:t>
            </a:r>
            <a:endParaRPr lang="ru-RU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Fcy;&amp;ocy;&amp;tcy;&amp;ocy; &amp;scy; &amp;scy;&amp;acy;&amp;jcy;&amp;tcy;&amp;acy; urbantimes.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63722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2843808" cy="69865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Архитектура </a:t>
            </a:r>
            <a:r>
              <a:rPr lang="ru-RU" sz="2800" b="1" dirty="0"/>
              <a:t>здания библиотеки, основанной в 1790-х годах, напоминает читальный зал Британского музея. Коллекция библиотеки насчитывает около 600 000 экземпляров.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88640"/>
            <a:ext cx="54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Библиотека Парламента, Канада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lh4.googleusercontent.com/X3t61w1XzV7k423vMDTXlmc9PHMhNXYh0av71d0eaNzY-rKWnucPvD3Pcsp3mJEWoTjE4a0Ata7nZ_n6mP4873BVP6a9tOSB7kXYWx1qhaNActp-nb1yHZG14L6CE4TaAQ"/>
          <p:cNvPicPr>
            <a:picLocks noChangeAspect="1" noChangeArrowheads="1"/>
          </p:cNvPicPr>
          <p:nvPr/>
        </p:nvPicPr>
        <p:blipFill>
          <a:blip r:embed="rId2" cstate="print"/>
          <a:srcRect l="40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7753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Библиотека имени </a:t>
            </a:r>
            <a:r>
              <a:rPr lang="ru-RU" sz="3200" b="1" dirty="0" err="1" smtClean="0">
                <a:solidFill>
                  <a:schemeClr val="bg1"/>
                </a:solidFill>
              </a:rPr>
              <a:t>Сандро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Пенны</a:t>
            </a:r>
            <a:r>
              <a:rPr lang="ru-RU" sz="3200" b="1" dirty="0" smtClean="0">
                <a:solidFill>
                  <a:schemeClr val="bg1"/>
                </a:solidFill>
              </a:rPr>
              <a:t>, Италия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33256"/>
            <a:ext cx="9144000" cy="830997"/>
          </a:xfrm>
          <a:prstGeom prst="rect">
            <a:avLst/>
          </a:prstGeom>
          <a:solidFill>
            <a:srgbClr val="77933C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</a:t>
            </a:r>
            <a:r>
              <a:rPr lang="ru-RU" sz="2400" b="1" dirty="0" smtClean="0"/>
              <a:t>озовый  </a:t>
            </a:r>
            <a:r>
              <a:rPr lang="ru-RU" sz="2400" b="1" dirty="0" err="1" smtClean="0"/>
              <a:t>шаттл</a:t>
            </a:r>
            <a:r>
              <a:rPr lang="ru-RU" sz="2400" b="1" dirty="0" smtClean="0"/>
              <a:t>   приглашает  совершить полёт в </a:t>
            </a:r>
          </a:p>
          <a:p>
            <a:pPr algn="ctr"/>
            <a:r>
              <a:rPr lang="ru-RU" sz="2400" b="1" dirty="0" smtClean="0"/>
              <a:t>удивительный мир книг круглосуточно.</a:t>
            </a:r>
            <a:endParaRPr lang="ru-RU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55576" y="692115"/>
            <a:ext cx="76328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Мы поддерживаем 5 новых законов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библиотековедения Майкла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Гормана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Библиотеки служат человечеству;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Уважай все формы доступа к знанию;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Для улучшения обслуживания используй технологию разумно;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Охраняй свободный доступ к знанию;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Чти прошлое и создавай будущее.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941168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Величайшее сокровище - хорошая библиотека.</a:t>
            </a:r>
          </a:p>
          <a:p>
            <a:pPr algn="ctr"/>
            <a:r>
              <a:rPr lang="ru-RU" sz="3200" b="1" dirty="0" smtClean="0"/>
              <a:t>(В.Г.Белинский)</a:t>
            </a:r>
            <a:endParaRPr lang="ru-RU" sz="32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55576" y="692696"/>
            <a:ext cx="788436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Ссылки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http://library.hneu.edu.ua/news.php?id=94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http://shgpi.edu.ru/biblioteka/blog/wp-content/uploads/2013/03/Library.jpg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http://news.tut.by/culture/406741.html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http://zaprudnya-lib.ru/?q=node/2692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http://bibliokompas.blogspot.ru/2012/06/blog-post_14.html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https://encryptedtbn1.gstatic.com/images?q=tbn:ANd9GcSz2ccMN3V5BspTzThdXagM4Ur2KALvvDMBnhdA5smXCNe6QBkh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http://prochit.blogspot.ru/2013/12/blog-post_4283.html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http://www.telegraf-spb.ru/auxpage_podarki-na-den-filologa-kupit-den-filologa-25-maja-den-filologa-/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telegraf-spb.ru/published/publicdata/B622311/attachments/SC/images/den_filologa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052736"/>
            <a:ext cx="7560840" cy="5078313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Статистика показывает, что Россия занимает сейчас  </a:t>
            </a:r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7 место </a:t>
            </a: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среди читающих стран, утратив свои лидерские позиции. Но сейчас многие люди читают  </a:t>
            </a:r>
            <a:r>
              <a:rPr lang="ru-RU" sz="3600" b="1" dirty="0" err="1" smtClean="0">
                <a:solidFill>
                  <a:srgbClr val="0000FF"/>
                </a:solidFill>
                <a:latin typeface="+mj-lt"/>
              </a:rPr>
              <a:t>онлайн</a:t>
            </a: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 - книги   или электронные книги – </a:t>
            </a:r>
            <a:r>
              <a:rPr lang="ru-RU" sz="3600" b="1" dirty="0" err="1" smtClean="0">
                <a:solidFill>
                  <a:srgbClr val="0000FF"/>
                </a:solidFill>
                <a:latin typeface="+mj-lt"/>
              </a:rPr>
              <a:t>ридеры</a:t>
            </a: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. Так что чтение – одно из интересных и любимых занятий среди грамотной молодёжи.</a:t>
            </a:r>
            <a:endParaRPr lang="ru-RU" sz="36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60648"/>
            <a:ext cx="4984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    ЧТЕНИИ  КНИГ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509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ЗАЧЕМ ХОДИТЬ В БИБЛИОТЕКУ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700808"/>
            <a:ext cx="7776864" cy="4401205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Настоящий любитель книг предпочтёт электронной  настоящую книгу. Шорох страниц, тишина, уютная атмосфера читального зала…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А так же выставки, презентации новых книг, встречи с авторами, знакомства  с интересными  и умными людьми. Кроме всего прочего, библиотеки - хранилища памяти человечества, главный источник информации - от древних рукописей до электронных ресурсов. </a:t>
            </a:r>
            <a:endParaRPr lang="ru-RU" sz="2800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438" y="188640"/>
            <a:ext cx="5352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 БИБЛИОТЕКАРЯХ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25908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+mj-lt"/>
              </a:rPr>
              <a:t>К высотам человеческого знания</a:t>
            </a: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+mj-lt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+mj-lt"/>
              </a:rPr>
              <a:t>Лежат пути через страницы книг,</a:t>
            </a: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+mj-lt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+mj-lt"/>
              </a:rPr>
              <a:t>И для людей высокого дерзания</a:t>
            </a: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+mj-lt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+mj-lt"/>
              </a:rPr>
              <a:t>Библиотекарь – нужный проводник.</a:t>
            </a:r>
          </a:p>
          <a:p>
            <a:pPr algn="ctr"/>
            <a:endParaRPr lang="ru-RU" sz="2800" b="1" i="1" dirty="0" smtClean="0">
              <a:solidFill>
                <a:srgbClr val="0000FF"/>
              </a:solidFill>
              <a:latin typeface="+mj-lt"/>
            </a:endParaRPr>
          </a:p>
          <a:p>
            <a:pPr algn="ctr"/>
            <a:endParaRPr lang="ru-RU" sz="2800" b="1" i="1" dirty="0" smtClean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Многие известные и даже знаменитые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люди были библиотекарями.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+mj-lt"/>
              </a:rPr>
            </a:br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+mj-lt"/>
              </a:rPr>
            </a:br>
            <a:endParaRPr lang="ru-RU" sz="2800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aprudnya-lib.ru/?q=system/files/borhes.jpg"/>
          <p:cNvPicPr/>
          <p:nvPr/>
        </p:nvPicPr>
        <p:blipFill>
          <a:blip r:embed="rId2" cstate="print"/>
          <a:srcRect l="4076" t="2972" r="8293" b="4910"/>
          <a:stretch>
            <a:fillRect/>
          </a:stretch>
        </p:blipFill>
        <p:spPr bwMode="auto">
          <a:xfrm>
            <a:off x="5652120" y="1772816"/>
            <a:ext cx="3096344" cy="44644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198884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Борхес Хорхе Луис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(1899-1986) – один из крупнейших писателей в мировой литературе, удостоен высших литературных наград мира. На протяжении 27 лет (более трети жизни) Борхес был библиотекарем. Из них 9 лет служил в муниципальной библиотеке на окраине Буэнос-Айреса.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476672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«Библиотека – это что-то вроде магического кабинета. Там заколдованы лучшие души человечества, но они ожидают нашего слова, чтобы выйти из немоты. Мы должны открыть книгу, и тогда они очнутся».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Хорхе Луис Борхес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aprudnya-lib.ru/?q=system/files/ber.jpg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51520" y="1556792"/>
            <a:ext cx="3672408" cy="39604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491880" y="1196752"/>
            <a:ext cx="5436096" cy="53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Бэр Карл Максимович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(1792-1876) – естествоиспытатель, основатель эмбриологии, один из учредителей Русского географического общества, иностранный член-корреспондент, академик, почетный член Петербургской академии наук.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Свою энциклопедическую научную деятельность Бэр сочетал с активной работой в течение 27 лет в качестве директора II (иностранного) отделения Библиотеки Академии наук.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88640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latin typeface="Calibri" pitchFamily="34" charset="0"/>
              </a:rPr>
              <a:t>Без высокой культуры чтения нет ни школы, ни подлинного умственного труда. </a:t>
            </a:r>
          </a:p>
          <a:p>
            <a:pPr algn="r"/>
            <a:r>
              <a:rPr lang="ru-RU" i="1" dirty="0" smtClean="0">
                <a:latin typeface="Calibri" pitchFamily="34" charset="0"/>
              </a:rPr>
              <a:t>В.А.Сухомлинский 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aprudnya-lib.ru/?q=system/files/Vostokov.jpg"/>
          <p:cNvPicPr/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 flipH="1">
            <a:off x="5220072" y="1772816"/>
            <a:ext cx="3456384" cy="44644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1340768"/>
            <a:ext cx="493204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Востоков Александр Христофорович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(1781-1864) – филолог-славист, поэт, палеограф, археограф, был доктором Пражского университета, действительным и почетным членом многих зарубежных научных обществ, университетов и академий.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Работал сотрудником Публичной Библиотеки Санкт-Петербурга с 1815 по 1844 г., а также старшим библиотекарем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Румянцевского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музея.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864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latin typeface="Calibri" pitchFamily="34" charset="0"/>
              </a:rPr>
              <a:t>Без библиотеки школа ничего не может сделать. </a:t>
            </a:r>
            <a:endParaRPr lang="ru-RU" sz="2000" i="1" dirty="0" smtClean="0">
              <a:latin typeface="Calibri" pitchFamily="34" charset="0"/>
            </a:endParaRPr>
          </a:p>
          <a:p>
            <a:pPr algn="r"/>
            <a:r>
              <a:rPr lang="ru-RU" sz="2000" i="1" dirty="0" smtClean="0">
                <a:latin typeface="Calibri" pitchFamily="34" charset="0"/>
              </a:rPr>
              <a:t>Школа </a:t>
            </a:r>
            <a:r>
              <a:rPr lang="ru-RU" sz="2000" i="1" dirty="0" smtClean="0">
                <a:latin typeface="Calibri" pitchFamily="34" charset="0"/>
              </a:rPr>
              <a:t>и библиотека - две родные сестры. </a:t>
            </a:r>
            <a:endParaRPr lang="ru-RU" sz="2000" i="1" dirty="0" smtClean="0">
              <a:latin typeface="Calibri" pitchFamily="34" charset="0"/>
            </a:endParaRPr>
          </a:p>
          <a:p>
            <a:pPr algn="r"/>
            <a:r>
              <a:rPr lang="ru-RU" sz="2000" i="1" dirty="0" smtClean="0">
                <a:latin typeface="Calibri" pitchFamily="34" charset="0"/>
              </a:rPr>
              <a:t>Из </a:t>
            </a:r>
            <a:r>
              <a:rPr lang="ru-RU" sz="2000" i="1" dirty="0" smtClean="0">
                <a:latin typeface="Calibri" pitchFamily="34" charset="0"/>
              </a:rPr>
              <a:t>ходатайства крестьян об открытии библиотеки. 1910 г</a:t>
            </a:r>
            <a:r>
              <a:rPr lang="ru-RU" sz="2000" i="1" dirty="0" smtClean="0">
                <a:latin typeface="Calibri" pitchFamily="34" charset="0"/>
              </a:rPr>
              <a:t>.</a:t>
            </a:r>
            <a:endParaRPr lang="ru-RU" sz="20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aprudnya-lib.ru/?q=system/files/goet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456384" cy="48245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419872" y="968667"/>
            <a:ext cx="572412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Гёте Иоганн Вольфганг</a:t>
            </a:r>
          </a:p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(1749-1832) – величайший поэт, гуманист, ученый и мыслитель.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В его подчинении был Веймарский театр и библиотека. Большое внимание Гете уделял библиотеке: комплектовал ее, ездил на книжные ярмарки и аукционы, выбирая нужные для библиотеки издания.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Гете наладил строгий учет фондов, завел инвентарную книгу новых поступлений, провел ревизию, ввел новые правила пользования библиотекой. По его распоряжению были разработаны карточные каталоги.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latin typeface="Calibri" pitchFamily="34" charset="0"/>
              </a:rPr>
              <a:t>Есть только одно действительно неистощимое сокровище - это большая библиотека</a:t>
            </a:r>
            <a:r>
              <a:rPr lang="ru-RU" sz="2000" i="1" dirty="0" smtClean="0">
                <a:latin typeface="Calibri" pitchFamily="34" charset="0"/>
              </a:rPr>
              <a:t>.</a:t>
            </a:r>
          </a:p>
          <a:p>
            <a:pPr algn="r"/>
            <a:r>
              <a:rPr lang="ru-RU" sz="2000" i="1" dirty="0" smtClean="0">
                <a:latin typeface="Calibri" pitchFamily="34" charset="0"/>
              </a:rPr>
              <a:t> </a:t>
            </a:r>
            <a:r>
              <a:rPr lang="ru-RU" sz="2000" i="1" dirty="0" smtClean="0">
                <a:latin typeface="Calibri" pitchFamily="34" charset="0"/>
              </a:rPr>
              <a:t>П. Буаст</a:t>
            </a:r>
            <a:endParaRPr lang="ru-RU" sz="2000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449</TotalTime>
  <Words>1020</Words>
  <Application>Microsoft Office PowerPoint</Application>
  <PresentationFormat>Экран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2015-04-08T13:03:47Z</dcterms:created>
  <dcterms:modified xsi:type="dcterms:W3CDTF">2015-04-16T17:48:50Z</dcterms:modified>
</cp:coreProperties>
</file>