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6" r:id="rId10"/>
    <p:sldId id="267" r:id="rId11"/>
    <p:sldId id="268" r:id="rId12"/>
    <p:sldId id="269" r:id="rId13"/>
    <p:sldId id="270" r:id="rId14"/>
    <p:sldId id="276" r:id="rId15"/>
    <p:sldId id="281" r:id="rId16"/>
    <p:sldId id="272" r:id="rId17"/>
    <p:sldId id="273" r:id="rId18"/>
    <p:sldId id="274" r:id="rId19"/>
    <p:sldId id="275" r:id="rId20"/>
    <p:sldId id="277" r:id="rId21"/>
    <p:sldId id="278" r:id="rId22"/>
    <p:sldId id="280" r:id="rId23"/>
    <p:sldId id="279"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35CCB74-E8A3-4863-91A7-47923F9C37CF}" type="datetimeFigureOut">
              <a:rPr lang="ru-RU" smtClean="0"/>
              <a:pPr/>
              <a:t>16.04.2015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4748F3-B5A1-433B-9D4A-94076748390D}" type="slidenum">
              <a:rPr lang="ru-RU" smtClean="0"/>
              <a:pPr/>
              <a:t>‹#›</a:t>
            </a:fld>
            <a:endParaRPr lang="ru-RU"/>
          </a:p>
        </p:txBody>
      </p:sp>
    </p:spTree>
    <p:extLst>
      <p:ext uri="{BB962C8B-B14F-4D97-AF65-F5344CB8AC3E}">
        <p14:creationId xmlns="" xmlns:p14="http://schemas.microsoft.com/office/powerpoint/2010/main" val="1372488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5CCB74-E8A3-4863-91A7-47923F9C37CF}" type="datetimeFigureOut">
              <a:rPr lang="ru-RU" smtClean="0"/>
              <a:pPr/>
              <a:t>16.04.2015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4748F3-B5A1-433B-9D4A-94076748390D}" type="slidenum">
              <a:rPr lang="ru-RU" smtClean="0"/>
              <a:pPr/>
              <a:t>‹#›</a:t>
            </a:fld>
            <a:endParaRPr lang="ru-RU"/>
          </a:p>
        </p:txBody>
      </p:sp>
    </p:spTree>
    <p:extLst>
      <p:ext uri="{BB962C8B-B14F-4D97-AF65-F5344CB8AC3E}">
        <p14:creationId xmlns="" xmlns:p14="http://schemas.microsoft.com/office/powerpoint/2010/main" val="3838500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5CCB74-E8A3-4863-91A7-47923F9C37CF}" type="datetimeFigureOut">
              <a:rPr lang="ru-RU" smtClean="0"/>
              <a:pPr/>
              <a:t>16.04.2015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4748F3-B5A1-433B-9D4A-94076748390D}" type="slidenum">
              <a:rPr lang="ru-RU" smtClean="0"/>
              <a:pPr/>
              <a:t>‹#›</a:t>
            </a:fld>
            <a:endParaRPr lang="ru-RU"/>
          </a:p>
        </p:txBody>
      </p:sp>
    </p:spTree>
    <p:extLst>
      <p:ext uri="{BB962C8B-B14F-4D97-AF65-F5344CB8AC3E}">
        <p14:creationId xmlns="" xmlns:p14="http://schemas.microsoft.com/office/powerpoint/2010/main" val="98903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5CCB74-E8A3-4863-91A7-47923F9C37CF}" type="datetimeFigureOut">
              <a:rPr lang="ru-RU" smtClean="0"/>
              <a:pPr/>
              <a:t>16.04.2015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4748F3-B5A1-433B-9D4A-94076748390D}" type="slidenum">
              <a:rPr lang="ru-RU" smtClean="0"/>
              <a:pPr/>
              <a:t>‹#›</a:t>
            </a:fld>
            <a:endParaRPr lang="ru-RU"/>
          </a:p>
        </p:txBody>
      </p:sp>
    </p:spTree>
    <p:extLst>
      <p:ext uri="{BB962C8B-B14F-4D97-AF65-F5344CB8AC3E}">
        <p14:creationId xmlns="" xmlns:p14="http://schemas.microsoft.com/office/powerpoint/2010/main" val="220745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35CCB74-E8A3-4863-91A7-47923F9C37CF}" type="datetimeFigureOut">
              <a:rPr lang="ru-RU" smtClean="0"/>
              <a:pPr/>
              <a:t>16.04.2015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4748F3-B5A1-433B-9D4A-94076748390D}" type="slidenum">
              <a:rPr lang="ru-RU" smtClean="0"/>
              <a:pPr/>
              <a:t>‹#›</a:t>
            </a:fld>
            <a:endParaRPr lang="ru-RU"/>
          </a:p>
        </p:txBody>
      </p:sp>
    </p:spTree>
    <p:extLst>
      <p:ext uri="{BB962C8B-B14F-4D97-AF65-F5344CB8AC3E}">
        <p14:creationId xmlns="" xmlns:p14="http://schemas.microsoft.com/office/powerpoint/2010/main" val="379593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35CCB74-E8A3-4863-91A7-47923F9C37CF}" type="datetimeFigureOut">
              <a:rPr lang="ru-RU" smtClean="0"/>
              <a:pPr/>
              <a:t>16.04.2015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4748F3-B5A1-433B-9D4A-94076748390D}" type="slidenum">
              <a:rPr lang="ru-RU" smtClean="0"/>
              <a:pPr/>
              <a:t>‹#›</a:t>
            </a:fld>
            <a:endParaRPr lang="ru-RU"/>
          </a:p>
        </p:txBody>
      </p:sp>
    </p:spTree>
    <p:extLst>
      <p:ext uri="{BB962C8B-B14F-4D97-AF65-F5344CB8AC3E}">
        <p14:creationId xmlns="" xmlns:p14="http://schemas.microsoft.com/office/powerpoint/2010/main" val="353640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35CCB74-E8A3-4863-91A7-47923F9C37CF}" type="datetimeFigureOut">
              <a:rPr lang="ru-RU" smtClean="0"/>
              <a:pPr/>
              <a:t>16.04.2015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44748F3-B5A1-433B-9D4A-94076748390D}" type="slidenum">
              <a:rPr lang="ru-RU" smtClean="0"/>
              <a:pPr/>
              <a:t>‹#›</a:t>
            </a:fld>
            <a:endParaRPr lang="ru-RU"/>
          </a:p>
        </p:txBody>
      </p:sp>
    </p:spTree>
    <p:extLst>
      <p:ext uri="{BB962C8B-B14F-4D97-AF65-F5344CB8AC3E}">
        <p14:creationId xmlns="" xmlns:p14="http://schemas.microsoft.com/office/powerpoint/2010/main" val="3612633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35CCB74-E8A3-4863-91A7-47923F9C37CF}" type="datetimeFigureOut">
              <a:rPr lang="ru-RU" smtClean="0"/>
              <a:pPr/>
              <a:t>16.04.2015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44748F3-B5A1-433B-9D4A-94076748390D}" type="slidenum">
              <a:rPr lang="ru-RU" smtClean="0"/>
              <a:pPr/>
              <a:t>‹#›</a:t>
            </a:fld>
            <a:endParaRPr lang="ru-RU"/>
          </a:p>
        </p:txBody>
      </p:sp>
    </p:spTree>
    <p:extLst>
      <p:ext uri="{BB962C8B-B14F-4D97-AF65-F5344CB8AC3E}">
        <p14:creationId xmlns="" xmlns:p14="http://schemas.microsoft.com/office/powerpoint/2010/main" val="91961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5CCB74-E8A3-4863-91A7-47923F9C37CF}" type="datetimeFigureOut">
              <a:rPr lang="ru-RU" smtClean="0"/>
              <a:pPr/>
              <a:t>16.04.2015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44748F3-B5A1-433B-9D4A-94076748390D}" type="slidenum">
              <a:rPr lang="ru-RU" smtClean="0"/>
              <a:pPr/>
              <a:t>‹#›</a:t>
            </a:fld>
            <a:endParaRPr lang="ru-RU"/>
          </a:p>
        </p:txBody>
      </p:sp>
    </p:spTree>
    <p:extLst>
      <p:ext uri="{BB962C8B-B14F-4D97-AF65-F5344CB8AC3E}">
        <p14:creationId xmlns="" xmlns:p14="http://schemas.microsoft.com/office/powerpoint/2010/main" val="316199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35CCB74-E8A3-4863-91A7-47923F9C37CF}" type="datetimeFigureOut">
              <a:rPr lang="ru-RU" smtClean="0"/>
              <a:pPr/>
              <a:t>16.04.2015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4748F3-B5A1-433B-9D4A-94076748390D}" type="slidenum">
              <a:rPr lang="ru-RU" smtClean="0"/>
              <a:pPr/>
              <a:t>‹#›</a:t>
            </a:fld>
            <a:endParaRPr lang="ru-RU"/>
          </a:p>
        </p:txBody>
      </p:sp>
    </p:spTree>
    <p:extLst>
      <p:ext uri="{BB962C8B-B14F-4D97-AF65-F5344CB8AC3E}">
        <p14:creationId xmlns="" xmlns:p14="http://schemas.microsoft.com/office/powerpoint/2010/main" val="615587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35CCB74-E8A3-4863-91A7-47923F9C37CF}" type="datetimeFigureOut">
              <a:rPr lang="ru-RU" smtClean="0"/>
              <a:pPr/>
              <a:t>16.04.2015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4748F3-B5A1-433B-9D4A-94076748390D}" type="slidenum">
              <a:rPr lang="ru-RU" smtClean="0"/>
              <a:pPr/>
              <a:t>‹#›</a:t>
            </a:fld>
            <a:endParaRPr lang="ru-RU"/>
          </a:p>
        </p:txBody>
      </p:sp>
    </p:spTree>
    <p:extLst>
      <p:ext uri="{BB962C8B-B14F-4D97-AF65-F5344CB8AC3E}">
        <p14:creationId xmlns="" xmlns:p14="http://schemas.microsoft.com/office/powerpoint/2010/main" val="18084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CCB74-E8A3-4863-91A7-47923F9C37CF}" type="datetimeFigureOut">
              <a:rPr lang="ru-RU" smtClean="0"/>
              <a:pPr/>
              <a:t>16.04.2015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748F3-B5A1-433B-9D4A-94076748390D}" type="slidenum">
              <a:rPr lang="ru-RU" smtClean="0"/>
              <a:pPr/>
              <a:t>‹#›</a:t>
            </a:fld>
            <a:endParaRPr lang="ru-RU"/>
          </a:p>
        </p:txBody>
      </p:sp>
    </p:spTree>
    <p:extLst>
      <p:ext uri="{BB962C8B-B14F-4D97-AF65-F5344CB8AC3E}">
        <p14:creationId xmlns="" xmlns:p14="http://schemas.microsoft.com/office/powerpoint/2010/main" val="2009260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hyperlink" Target="http://www.peoples.ru/art/literature/prose/belletristika/tolstoy/"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515600" cy="2852737"/>
          </a:xfrm>
        </p:spPr>
        <p:txBody>
          <a:bodyPr/>
          <a:lstStyle/>
          <a:p>
            <a:r>
              <a:rPr lang="ru-RU" b="1" dirty="0" smtClean="0">
                <a:solidFill>
                  <a:schemeClr val="bg1"/>
                </a:solidFill>
              </a:rPr>
              <a:t>Путешествие в поэзию</a:t>
            </a:r>
            <a:br>
              <a:rPr lang="ru-RU" b="1" dirty="0" smtClean="0">
                <a:solidFill>
                  <a:schemeClr val="bg1"/>
                </a:solidFill>
              </a:rPr>
            </a:br>
            <a:r>
              <a:rPr lang="ru-RU" b="1" dirty="0" smtClean="0">
                <a:solidFill>
                  <a:schemeClr val="bg1"/>
                </a:solidFill>
              </a:rPr>
              <a:t>Расула </a:t>
            </a:r>
            <a:r>
              <a:rPr lang="ru-RU" b="1" dirty="0" smtClean="0">
                <a:solidFill>
                  <a:schemeClr val="bg1"/>
                </a:solidFill>
              </a:rPr>
              <a:t>Гамзатова</a:t>
            </a:r>
            <a:br>
              <a:rPr lang="ru-RU" b="1" dirty="0" smtClean="0">
                <a:solidFill>
                  <a:schemeClr val="bg1"/>
                </a:solidFill>
              </a:rPr>
            </a:br>
            <a:r>
              <a:rPr lang="ru-RU" b="1" dirty="0" smtClean="0">
                <a:solidFill>
                  <a:schemeClr val="bg1"/>
                </a:solidFill>
              </a:rPr>
              <a:t>8 сентября</a:t>
            </a:r>
            <a:endParaRPr lang="ru-RU" b="1" dirty="0">
              <a:solidFill>
                <a:schemeClr val="bg1"/>
              </a:solidFill>
            </a:endParaRPr>
          </a:p>
        </p:txBody>
      </p:sp>
      <p:sp>
        <p:nvSpPr>
          <p:cNvPr id="4" name="Текст 3"/>
          <p:cNvSpPr>
            <a:spLocks noGrp="1"/>
          </p:cNvSpPr>
          <p:nvPr>
            <p:ph type="body" idx="1"/>
          </p:nvPr>
        </p:nvSpPr>
        <p:spPr>
          <a:xfrm>
            <a:off x="157293" y="6250898"/>
            <a:ext cx="12034707" cy="582587"/>
          </a:xfrm>
        </p:spPr>
        <p:txBody>
          <a:bodyPr/>
          <a:lstStyle/>
          <a:p>
            <a:pPr algn="r"/>
            <a:r>
              <a:rPr lang="ru-RU" b="1" dirty="0" smtClean="0">
                <a:solidFill>
                  <a:schemeClr val="tx1"/>
                </a:solidFill>
              </a:rPr>
              <a:t>МБОУ СОШ №154 </a:t>
            </a:r>
            <a:r>
              <a:rPr lang="ru-RU" b="1" dirty="0" err="1" smtClean="0">
                <a:solidFill>
                  <a:schemeClr val="tx1"/>
                </a:solidFill>
              </a:rPr>
              <a:t>г.о</a:t>
            </a:r>
            <a:r>
              <a:rPr lang="ru-RU" b="1" dirty="0" smtClean="0">
                <a:solidFill>
                  <a:schemeClr val="tx1"/>
                </a:solidFill>
              </a:rPr>
              <a:t>. Самара 7 «Г» класс</a:t>
            </a:r>
            <a:endParaRPr lang="ru-RU" b="1" dirty="0">
              <a:solidFill>
                <a:schemeClr val="tx1"/>
              </a:solidFill>
            </a:endParaRPr>
          </a:p>
        </p:txBody>
      </p:sp>
    </p:spTree>
    <p:extLst>
      <p:ext uri="{BB962C8B-B14F-4D97-AF65-F5344CB8AC3E}">
        <p14:creationId xmlns="" xmlns:p14="http://schemas.microsoft.com/office/powerpoint/2010/main" val="259182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t="-9000" b="-9000"/>
          </a:stretch>
        </a:blip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0" y="0"/>
            <a:ext cx="4800600" cy="685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Прямоугольник 4"/>
          <p:cNvSpPr>
            <a:spLocks noChangeArrowheads="1"/>
          </p:cNvSpPr>
          <p:nvPr/>
        </p:nvSpPr>
        <p:spPr bwMode="auto">
          <a:xfrm>
            <a:off x="6858000" y="685800"/>
            <a:ext cx="3429000"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u-RU" altLang="ru-RU" sz="2800" b="1"/>
              <a:t/>
            </a:r>
            <a:br>
              <a:rPr lang="ru-RU" altLang="ru-RU" sz="2800" b="1"/>
            </a:br>
            <a:r>
              <a:rPr lang="ru-RU" altLang="ru-RU" sz="2800" b="1"/>
              <a:t>Но был закон на свете с давних пор, </a:t>
            </a:r>
            <a:br>
              <a:rPr lang="ru-RU" altLang="ru-RU" sz="2800" b="1"/>
            </a:br>
            <a:r>
              <a:rPr lang="ru-RU" altLang="ru-RU" sz="2800" b="1"/>
              <a:t>Чтоб спрашивал последнее желанье </a:t>
            </a:r>
            <a:br>
              <a:rPr lang="ru-RU" altLang="ru-RU" sz="2800" b="1"/>
            </a:br>
            <a:r>
              <a:rPr lang="ru-RU" altLang="ru-RU" sz="2800" b="1"/>
              <a:t>У тех, над кем свершилось наказанье, </a:t>
            </a:r>
            <a:br>
              <a:rPr lang="ru-RU" altLang="ru-RU" sz="2800" b="1"/>
            </a:br>
            <a:r>
              <a:rPr lang="ru-RU" altLang="ru-RU" sz="2800" b="1"/>
              <a:t>Палач, пред тем как занести топор. </a:t>
            </a:r>
            <a:endParaRPr lang="ru-RU" altLang="ru-RU" sz="2800"/>
          </a:p>
        </p:txBody>
      </p:sp>
    </p:spTree>
    <p:extLst>
      <p:ext uri="{BB962C8B-B14F-4D97-AF65-F5344CB8AC3E}">
        <p14:creationId xmlns="" xmlns:p14="http://schemas.microsoft.com/office/powerpoint/2010/main" val="20866668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t="-5000" b="-5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13347" y="656393"/>
            <a:ext cx="10515600" cy="5324682"/>
          </a:xfrm>
        </p:spPr>
        <p:txBody>
          <a:bodyPr>
            <a:normAutofit/>
          </a:bodyPr>
          <a:lstStyle/>
          <a:p>
            <a:pPr marL="0" indent="0" algn="just">
              <a:buNone/>
            </a:pPr>
            <a:r>
              <a:rPr lang="ru-RU" altLang="ru-RU" sz="3200" b="1" i="1" dirty="0"/>
              <a:t>С тех пор на аварском и русском языках, на многих языках Дагестана, Кавказа и всего мира вышли десятки поэтических, прозаических и публицистических книг, такие как «В горах мое сердце», «Высокие звезды», «Берегите друзей», «Журавли», «У очага», «Письмена», «Последняя цена», «Сказания», «Колесо жизни», «О бурных днях Кавказа», «В полдневный жар», «Мой Дагестан», «Две шали», «Суди меня по кодексу любви», «Сонеты» и многие другие, которые получили широкую популярность у любителей его поэзии.</a:t>
            </a:r>
          </a:p>
          <a:p>
            <a:endParaRPr lang="ru-RU" dirty="0"/>
          </a:p>
        </p:txBody>
      </p:sp>
    </p:spTree>
    <p:extLst>
      <p:ext uri="{BB962C8B-B14F-4D97-AF65-F5344CB8AC3E}">
        <p14:creationId xmlns="" xmlns:p14="http://schemas.microsoft.com/office/powerpoint/2010/main" val="3986389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0" b="-30000"/>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3977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a:blipFill>
            <a:blip r:embed="rId2" cstate="print">
              <a:alphaModFix amt="61000"/>
            </a:blip>
            <a:stretch>
              <a:fillRect/>
            </a:stretch>
          </a:blipFill>
        </p:spPr>
        <p:txBody>
          <a:bodyPr>
            <a:normAutofit/>
          </a:bodyPr>
          <a:lstStyle/>
          <a:p>
            <a:pPr marL="0" indent="0" algn="just">
              <a:spcBef>
                <a:spcPts val="0"/>
              </a:spcBef>
              <a:buNone/>
            </a:pPr>
            <a:r>
              <a:rPr lang="ru-RU" altLang="ru-RU" sz="3200" b="1" dirty="0" smtClean="0">
                <a:effectLst>
                  <a:outerShdw blurRad="38100" dist="38100" dir="2700000" algn="tl">
                    <a:srgbClr val="000000">
                      <a:alpha val="43137"/>
                    </a:srgbClr>
                  </a:outerShdw>
                </a:effectLst>
                <a:cs typeface="Times New Roman" panose="02020603050405020304" pitchFamily="18" charset="0"/>
              </a:rPr>
              <a:t>     </a:t>
            </a:r>
            <a:r>
              <a:rPr lang="ru-RU" altLang="ru-RU" b="1" dirty="0" smtClean="0">
                <a:effectLst>
                  <a:outerShdw blurRad="38100" dist="38100" dir="2700000" algn="tl">
                    <a:srgbClr val="000000">
                      <a:alpha val="43137"/>
                    </a:srgbClr>
                  </a:outerShdw>
                </a:effectLst>
                <a:cs typeface="Times New Roman" panose="02020603050405020304" pitchFamily="18" charset="0"/>
              </a:rPr>
              <a:t>Многие стихи Расула Гамзатова стали песнями. Они привлекли внимание многих композиторов Дагестана, Кавказа, России и др. республик. Издательство «Мелодия» неоднократно выпускало пластинки и диски с песнями на стихи поэта. Тесно работали с Гамзатовым  широко известные в стране композиторы: Ян Френкель, Оскар </a:t>
            </a:r>
            <a:r>
              <a:rPr lang="ru-RU" altLang="ru-RU" b="1" dirty="0" err="1" smtClean="0">
                <a:effectLst>
                  <a:outerShdw blurRad="38100" dist="38100" dir="2700000" algn="tl">
                    <a:srgbClr val="000000">
                      <a:alpha val="43137"/>
                    </a:srgbClr>
                  </a:outerShdw>
                </a:effectLst>
                <a:cs typeface="Times New Roman" panose="02020603050405020304" pitchFamily="18" charset="0"/>
              </a:rPr>
              <a:t>Фельцман</a:t>
            </a:r>
            <a:r>
              <a:rPr lang="ru-RU" altLang="ru-RU" b="1" dirty="0" smtClean="0">
                <a:effectLst>
                  <a:outerShdw blurRad="38100" dist="38100" dir="2700000" algn="tl">
                    <a:srgbClr val="000000">
                      <a:alpha val="43137"/>
                    </a:srgbClr>
                  </a:outerShdw>
                </a:effectLst>
                <a:cs typeface="Times New Roman" panose="02020603050405020304" pitchFamily="18" charset="0"/>
              </a:rPr>
              <a:t> ,</a:t>
            </a:r>
            <a:r>
              <a:rPr lang="ru-RU" altLang="ru-RU" b="1" dirty="0" err="1" smtClean="0">
                <a:effectLst>
                  <a:outerShdw blurRad="38100" dist="38100" dir="2700000" algn="tl">
                    <a:srgbClr val="000000">
                      <a:alpha val="43137"/>
                    </a:srgbClr>
                  </a:outerShdw>
                </a:effectLst>
                <a:cs typeface="Times New Roman" panose="02020603050405020304" pitchFamily="18" charset="0"/>
              </a:rPr>
              <a:t>Полад</a:t>
            </a:r>
            <a:r>
              <a:rPr lang="ru-RU" altLang="ru-RU" b="1" dirty="0" smtClean="0">
                <a:effectLst>
                  <a:outerShdw blurRad="38100" dist="38100" dir="2700000" algn="tl">
                    <a:srgbClr val="000000">
                      <a:alpha val="43137"/>
                    </a:srgbClr>
                  </a:outerShdw>
                </a:effectLst>
                <a:cs typeface="Times New Roman" panose="02020603050405020304" pitchFamily="18" charset="0"/>
              </a:rPr>
              <a:t> </a:t>
            </a:r>
            <a:r>
              <a:rPr lang="ru-RU" altLang="ru-RU" b="1" dirty="0" err="1" smtClean="0">
                <a:effectLst>
                  <a:outerShdw blurRad="38100" dist="38100" dir="2700000" algn="tl">
                    <a:srgbClr val="000000">
                      <a:alpha val="43137"/>
                    </a:srgbClr>
                  </a:outerShdw>
                </a:effectLst>
                <a:cs typeface="Times New Roman" panose="02020603050405020304" pitchFamily="18" charset="0"/>
              </a:rPr>
              <a:t>Бюль-Бюль-оглы</a:t>
            </a:r>
            <a:r>
              <a:rPr lang="ru-RU" altLang="ru-RU" b="1" dirty="0" smtClean="0">
                <a:effectLst>
                  <a:outerShdw blurRad="38100" dist="38100" dir="2700000" algn="tl">
                    <a:srgbClr val="000000">
                      <a:alpha val="43137"/>
                    </a:srgbClr>
                  </a:outerShdw>
                </a:effectLst>
                <a:cs typeface="Times New Roman" panose="02020603050405020304" pitchFamily="18" charset="0"/>
              </a:rPr>
              <a:t>, Раймонд </a:t>
            </a:r>
            <a:r>
              <a:rPr lang="ru-RU" altLang="ru-RU" b="1" dirty="0" err="1" smtClean="0">
                <a:effectLst>
                  <a:outerShdw blurRad="38100" dist="38100" dir="2700000" algn="tl">
                    <a:srgbClr val="000000">
                      <a:alpha val="43137"/>
                    </a:srgbClr>
                  </a:outerShdw>
                </a:effectLst>
                <a:cs typeface="Times New Roman" panose="02020603050405020304" pitchFamily="18" charset="0"/>
              </a:rPr>
              <a:t>Паулс</a:t>
            </a:r>
            <a:r>
              <a:rPr lang="ru-RU" altLang="ru-RU" b="1" dirty="0" smtClean="0">
                <a:effectLst>
                  <a:outerShdw blurRad="38100" dist="38100" dir="2700000" algn="tl">
                    <a:srgbClr val="000000">
                      <a:alpha val="43137"/>
                    </a:srgbClr>
                  </a:outerShdw>
                </a:effectLst>
                <a:cs typeface="Times New Roman" panose="02020603050405020304" pitchFamily="18" charset="0"/>
              </a:rPr>
              <a:t>, Юрий Антонов, Александра Пахмутова, Готфрид Гасанов, Сергей </a:t>
            </a:r>
            <a:r>
              <a:rPr lang="ru-RU" altLang="ru-RU" b="1" dirty="0" err="1" smtClean="0">
                <a:effectLst>
                  <a:outerShdw blurRad="38100" dist="38100" dir="2700000" algn="tl">
                    <a:srgbClr val="000000">
                      <a:alpha val="43137"/>
                    </a:srgbClr>
                  </a:outerShdw>
                </a:effectLst>
                <a:cs typeface="Times New Roman" panose="02020603050405020304" pitchFamily="18" charset="0"/>
              </a:rPr>
              <a:t>Агабабов</a:t>
            </a:r>
            <a:r>
              <a:rPr lang="ru-RU" altLang="ru-RU" b="1" dirty="0" smtClean="0">
                <a:effectLst>
                  <a:outerShdw blurRad="38100" dist="38100" dir="2700000" algn="tl">
                    <a:srgbClr val="000000">
                      <a:alpha val="43137"/>
                    </a:srgbClr>
                  </a:outerShdw>
                </a:effectLst>
                <a:cs typeface="Times New Roman" panose="02020603050405020304" pitchFamily="18" charset="0"/>
              </a:rPr>
              <a:t>, </a:t>
            </a:r>
            <a:r>
              <a:rPr lang="ru-RU" altLang="ru-RU" b="1" dirty="0" err="1" smtClean="0">
                <a:effectLst>
                  <a:outerShdw blurRad="38100" dist="38100" dir="2700000" algn="tl">
                    <a:srgbClr val="000000">
                      <a:alpha val="43137"/>
                    </a:srgbClr>
                  </a:outerShdw>
                </a:effectLst>
                <a:cs typeface="Times New Roman" panose="02020603050405020304" pitchFamily="18" charset="0"/>
              </a:rPr>
              <a:t>Мурад</a:t>
            </a:r>
            <a:r>
              <a:rPr lang="ru-RU" altLang="ru-RU" b="1" dirty="0" smtClean="0">
                <a:effectLst>
                  <a:outerShdw blurRad="38100" dist="38100" dir="2700000" algn="tl">
                    <a:srgbClr val="000000">
                      <a:alpha val="43137"/>
                    </a:srgbClr>
                  </a:outerShdw>
                </a:effectLst>
                <a:cs typeface="Times New Roman" panose="02020603050405020304" pitchFamily="18" charset="0"/>
              </a:rPr>
              <a:t> </a:t>
            </a:r>
            <a:r>
              <a:rPr lang="ru-RU" altLang="ru-RU" b="1" dirty="0" err="1" smtClean="0">
                <a:effectLst>
                  <a:outerShdw blurRad="38100" dist="38100" dir="2700000" algn="tl">
                    <a:srgbClr val="000000">
                      <a:alpha val="43137"/>
                    </a:srgbClr>
                  </a:outerShdw>
                </a:effectLst>
                <a:cs typeface="Times New Roman" panose="02020603050405020304" pitchFamily="18" charset="0"/>
              </a:rPr>
              <a:t>Кажлаев</a:t>
            </a:r>
            <a:r>
              <a:rPr lang="ru-RU" altLang="ru-RU" b="1" dirty="0" smtClean="0">
                <a:effectLst>
                  <a:outerShdw blurRad="38100" dist="38100" dir="2700000" algn="tl">
                    <a:srgbClr val="000000">
                      <a:alpha val="43137"/>
                    </a:srgbClr>
                  </a:outerShdw>
                </a:effectLst>
                <a:cs typeface="Times New Roman" panose="02020603050405020304" pitchFamily="18" charset="0"/>
              </a:rPr>
              <a:t>, </a:t>
            </a:r>
            <a:r>
              <a:rPr lang="ru-RU" altLang="ru-RU" b="1" dirty="0" err="1" smtClean="0">
                <a:effectLst>
                  <a:outerShdw blurRad="38100" dist="38100" dir="2700000" algn="tl">
                    <a:srgbClr val="000000">
                      <a:alpha val="43137"/>
                    </a:srgbClr>
                  </a:outerShdw>
                </a:effectLst>
                <a:cs typeface="Times New Roman" panose="02020603050405020304" pitchFamily="18" charset="0"/>
              </a:rPr>
              <a:t>Ширвани</a:t>
            </a:r>
            <a:r>
              <a:rPr lang="ru-RU" altLang="ru-RU" b="1" dirty="0" smtClean="0">
                <a:effectLst>
                  <a:outerShdw blurRad="38100" dist="38100" dir="2700000" algn="tl">
                    <a:srgbClr val="000000">
                      <a:alpha val="43137"/>
                    </a:srgbClr>
                  </a:outerShdw>
                </a:effectLst>
                <a:cs typeface="Times New Roman" panose="02020603050405020304" pitchFamily="18" charset="0"/>
              </a:rPr>
              <a:t> </a:t>
            </a:r>
            <a:r>
              <a:rPr lang="ru-RU" altLang="ru-RU" b="1" dirty="0" err="1" smtClean="0">
                <a:effectLst>
                  <a:outerShdw blurRad="38100" dist="38100" dir="2700000" algn="tl">
                    <a:srgbClr val="000000">
                      <a:alpha val="43137"/>
                    </a:srgbClr>
                  </a:outerShdw>
                </a:effectLst>
                <a:cs typeface="Times New Roman" panose="02020603050405020304" pitchFamily="18" charset="0"/>
              </a:rPr>
              <a:t>Чалаев</a:t>
            </a:r>
            <a:r>
              <a:rPr lang="ru-RU" altLang="ru-RU" b="1" dirty="0" smtClean="0">
                <a:effectLst>
                  <a:outerShdw blurRad="38100" dist="38100" dir="2700000" algn="tl">
                    <a:srgbClr val="000000">
                      <a:alpha val="43137"/>
                    </a:srgbClr>
                  </a:outerShdw>
                </a:effectLst>
                <a:cs typeface="Times New Roman" panose="02020603050405020304" pitchFamily="18" charset="0"/>
              </a:rPr>
              <a:t> и многие др.</a:t>
            </a:r>
            <a:endParaRPr lang="ru-RU" altLang="ru-RU" b="1" dirty="0" smtClean="0">
              <a:effectLst>
                <a:outerShdw blurRad="38100" dist="38100" dir="2700000" algn="tl">
                  <a:srgbClr val="000000">
                    <a:alpha val="43137"/>
                  </a:srgbClr>
                </a:outerShdw>
              </a:effectLst>
            </a:endParaRPr>
          </a:p>
          <a:p>
            <a:pPr marL="0" indent="0">
              <a:spcBef>
                <a:spcPts val="0"/>
              </a:spcBef>
              <a:buNone/>
            </a:pPr>
            <a:endParaRPr lang="ru-RU" dirty="0">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3" cstate="print"/>
          <a:stretch>
            <a:fillRect/>
          </a:stretch>
        </p:blipFill>
        <p:spPr>
          <a:xfrm>
            <a:off x="3761350" y="2815348"/>
            <a:ext cx="5202768" cy="4042652"/>
          </a:xfrm>
          <a:prstGeom prst="rect">
            <a:avLst/>
          </a:prstGeom>
        </p:spPr>
      </p:pic>
    </p:spTree>
    <p:extLst>
      <p:ext uri="{BB962C8B-B14F-4D97-AF65-F5344CB8AC3E}">
        <p14:creationId xmlns="" xmlns:p14="http://schemas.microsoft.com/office/powerpoint/2010/main" val="4048820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t="-5000" b="-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85243"/>
            <a:ext cx="10515600" cy="699177"/>
          </a:xfrm>
        </p:spPr>
        <p:txBody>
          <a:bodyPr>
            <a:normAutofit fontScale="90000"/>
          </a:bodyPr>
          <a:lstStyle/>
          <a:p>
            <a:pPr algn="ctr"/>
            <a:r>
              <a:rPr lang="ru-RU" altLang="ru-RU" sz="2400" b="1" i="1" dirty="0" smtClean="0">
                <a:effectLst>
                  <a:outerShdw blurRad="38100" dist="38100" dir="2700000" algn="tl">
                    <a:srgbClr val="000000">
                      <a:alpha val="43137"/>
                    </a:srgbClr>
                  </a:outerShdw>
                </a:effectLst>
                <a:latin typeface="+mn-lt"/>
                <a:cs typeface="Times New Roman" panose="02020603050405020304" pitchFamily="18" charset="0"/>
              </a:rPr>
              <a:t>Исполнителями этих песен стали известные певцы и артисты:</a:t>
            </a:r>
            <a:br>
              <a:rPr lang="ru-RU" altLang="ru-RU" sz="2400" b="1" i="1" dirty="0" smtClean="0">
                <a:effectLst>
                  <a:outerShdw blurRad="38100" dist="38100" dir="2700000" algn="tl">
                    <a:srgbClr val="000000">
                      <a:alpha val="43137"/>
                    </a:srgbClr>
                  </a:outerShdw>
                </a:effectLst>
                <a:latin typeface="+mn-lt"/>
                <a:cs typeface="Times New Roman" panose="02020603050405020304" pitchFamily="18" charset="0"/>
              </a:rPr>
            </a:br>
            <a:endParaRPr lang="ru-RU" sz="2400" i="1" dirty="0">
              <a:effectLst>
                <a:outerShdw blurRad="38100" dist="38100" dir="2700000" algn="tl">
                  <a:srgbClr val="000000">
                    <a:alpha val="43137"/>
                  </a:srgbClr>
                </a:outerShdw>
              </a:effectLst>
              <a:latin typeface="+mn-lt"/>
            </a:endParaRPr>
          </a:p>
        </p:txBody>
      </p:sp>
      <p:pic>
        <p:nvPicPr>
          <p:cNvPr id="4" name="Рисунок 3"/>
          <p:cNvPicPr>
            <a:picLocks noChangeAspect="1"/>
          </p:cNvPicPr>
          <p:nvPr/>
        </p:nvPicPr>
        <p:blipFill>
          <a:blip r:embed="rId3" cstate="print"/>
          <a:stretch>
            <a:fillRect/>
          </a:stretch>
        </p:blipFill>
        <p:spPr>
          <a:xfrm rot="21076440">
            <a:off x="393334" y="877009"/>
            <a:ext cx="2834105" cy="3217462"/>
          </a:xfrm>
          <a:prstGeom prst="rect">
            <a:avLst/>
          </a:prstGeom>
        </p:spPr>
      </p:pic>
      <p:pic>
        <p:nvPicPr>
          <p:cNvPr id="5" name="Рисунок 4"/>
          <p:cNvPicPr>
            <a:picLocks noChangeAspect="1"/>
          </p:cNvPicPr>
          <p:nvPr/>
        </p:nvPicPr>
        <p:blipFill>
          <a:blip r:embed="rId4" cstate="print"/>
          <a:stretch>
            <a:fillRect/>
          </a:stretch>
        </p:blipFill>
        <p:spPr>
          <a:xfrm>
            <a:off x="838200" y="3615846"/>
            <a:ext cx="2928391" cy="3302697"/>
          </a:xfrm>
          <a:prstGeom prst="rect">
            <a:avLst/>
          </a:prstGeom>
        </p:spPr>
      </p:pic>
      <p:pic>
        <p:nvPicPr>
          <p:cNvPr id="6" name="Рисунок 5"/>
          <p:cNvPicPr>
            <a:picLocks noChangeAspect="1"/>
          </p:cNvPicPr>
          <p:nvPr/>
        </p:nvPicPr>
        <p:blipFill>
          <a:blip r:embed="rId5" cstate="print"/>
          <a:stretch>
            <a:fillRect/>
          </a:stretch>
        </p:blipFill>
        <p:spPr>
          <a:xfrm>
            <a:off x="3876519" y="727548"/>
            <a:ext cx="2412011" cy="3214865"/>
          </a:xfrm>
          <a:prstGeom prst="rect">
            <a:avLst/>
          </a:prstGeom>
        </p:spPr>
      </p:pic>
      <p:pic>
        <p:nvPicPr>
          <p:cNvPr id="7" name="Рисунок 6"/>
          <p:cNvPicPr>
            <a:picLocks noChangeAspect="1"/>
          </p:cNvPicPr>
          <p:nvPr/>
        </p:nvPicPr>
        <p:blipFill>
          <a:blip r:embed="rId6" cstate="print"/>
          <a:stretch>
            <a:fillRect/>
          </a:stretch>
        </p:blipFill>
        <p:spPr>
          <a:xfrm>
            <a:off x="6996344" y="884420"/>
            <a:ext cx="1931364" cy="3057993"/>
          </a:xfrm>
          <a:prstGeom prst="rect">
            <a:avLst/>
          </a:prstGeom>
        </p:spPr>
      </p:pic>
      <p:pic>
        <p:nvPicPr>
          <p:cNvPr id="8" name="Рисунок 7"/>
          <p:cNvPicPr>
            <a:picLocks noChangeAspect="1"/>
          </p:cNvPicPr>
          <p:nvPr/>
        </p:nvPicPr>
        <p:blipFill>
          <a:blip r:embed="rId7" cstate="print"/>
          <a:stretch>
            <a:fillRect/>
          </a:stretch>
        </p:blipFill>
        <p:spPr>
          <a:xfrm rot="746166">
            <a:off x="9225124" y="1014299"/>
            <a:ext cx="2539075" cy="3038787"/>
          </a:xfrm>
          <a:prstGeom prst="rect">
            <a:avLst/>
          </a:prstGeom>
        </p:spPr>
      </p:pic>
      <p:pic>
        <p:nvPicPr>
          <p:cNvPr id="9" name="Рисунок 8"/>
          <p:cNvPicPr>
            <a:picLocks noChangeAspect="1"/>
          </p:cNvPicPr>
          <p:nvPr/>
        </p:nvPicPr>
        <p:blipFill>
          <a:blip r:embed="rId8" cstate="print"/>
          <a:stretch>
            <a:fillRect/>
          </a:stretch>
        </p:blipFill>
        <p:spPr>
          <a:xfrm>
            <a:off x="4576902" y="4050280"/>
            <a:ext cx="3807234" cy="2482979"/>
          </a:xfrm>
          <a:prstGeom prst="rect">
            <a:avLst/>
          </a:prstGeom>
        </p:spPr>
      </p:pic>
      <p:pic>
        <p:nvPicPr>
          <p:cNvPr id="10" name="Рисунок 9"/>
          <p:cNvPicPr>
            <a:picLocks noChangeAspect="1"/>
          </p:cNvPicPr>
          <p:nvPr/>
        </p:nvPicPr>
        <p:blipFill>
          <a:blip r:embed="rId9" cstate="print"/>
          <a:stretch>
            <a:fillRect/>
          </a:stretch>
        </p:blipFill>
        <p:spPr>
          <a:xfrm>
            <a:off x="8996102" y="3196248"/>
            <a:ext cx="2453546" cy="3593382"/>
          </a:xfrm>
          <a:prstGeom prst="rect">
            <a:avLst/>
          </a:prstGeom>
        </p:spPr>
      </p:pic>
    </p:spTree>
    <p:extLst>
      <p:ext uri="{BB962C8B-B14F-4D97-AF65-F5344CB8AC3E}">
        <p14:creationId xmlns="" xmlns:p14="http://schemas.microsoft.com/office/powerpoint/2010/main" val="1948774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7000" b="-27000"/>
          </a:stretch>
        </a:blipFill>
        <a:effectLst/>
      </p:bgPr>
    </p:bg>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t="-9000" b="-9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095472" y="285728"/>
            <a:ext cx="8229600" cy="2328866"/>
          </a:xfrm>
        </p:spPr>
        <p:txBody>
          <a:bodyPr/>
          <a:lstStyle/>
          <a:p>
            <a:pPr>
              <a:buNone/>
            </a:pPr>
            <a:r>
              <a:rPr lang="ru-RU" sz="2400" dirty="0">
                <a:effectLst>
                  <a:outerShdw blurRad="38100" dist="38100" dir="2700000" algn="tl">
                    <a:srgbClr val="000000">
                      <a:alpha val="43137"/>
                    </a:srgbClr>
                  </a:outerShdw>
                </a:effectLst>
              </a:rPr>
              <a:t>   </a:t>
            </a:r>
            <a:r>
              <a:rPr lang="ru-RU" b="1" dirty="0">
                <a:effectLst>
                  <a:outerShdw blurRad="38100" dist="38100" dir="2700000" algn="tl">
                    <a:srgbClr val="000000">
                      <a:alpha val="43137"/>
                    </a:srgbClr>
                  </a:outerShdw>
                </a:effectLst>
              </a:rPr>
              <a:t>Основные темы творчества Р. Гамзатова – история родной земли, образ матери, любовь к женщине – тянутся к  проблемам вечным и непреходящим:  добро, справедливость, человечность, чуткость.</a:t>
            </a:r>
            <a:endParaRPr lang="ru-RU" b="1" dirty="0"/>
          </a:p>
        </p:txBody>
      </p:sp>
      <p:pic>
        <p:nvPicPr>
          <p:cNvPr id="4" name="Рисунок 3" descr="Rasul_Gamzatov__Rasul_Gamzatov_Stihotvoreniya_i_poemy.jpg"/>
          <p:cNvPicPr>
            <a:picLocks noChangeAspect="1"/>
          </p:cNvPicPr>
          <p:nvPr/>
        </p:nvPicPr>
        <p:blipFill>
          <a:blip r:embed="rId3" cstate="print"/>
          <a:stretch>
            <a:fillRect/>
          </a:stretch>
        </p:blipFill>
        <p:spPr>
          <a:xfrm>
            <a:off x="2666976" y="2428869"/>
            <a:ext cx="1714512" cy="26746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1998405_S_zhenshchinoj_naedine.jpg"/>
          <p:cNvPicPr>
            <a:picLocks noChangeAspect="1"/>
          </p:cNvPicPr>
          <p:nvPr/>
        </p:nvPicPr>
        <p:blipFill>
          <a:blip r:embed="rId4" cstate="print"/>
          <a:srcRect l="10000"/>
          <a:stretch>
            <a:fillRect/>
          </a:stretch>
        </p:blipFill>
        <p:spPr>
          <a:xfrm>
            <a:off x="5310183" y="3571876"/>
            <a:ext cx="1658113" cy="2500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53397.jpg"/>
          <p:cNvPicPr>
            <a:picLocks noChangeAspect="1"/>
          </p:cNvPicPr>
          <p:nvPr/>
        </p:nvPicPr>
        <p:blipFill>
          <a:blip r:embed="rId5" cstate="print"/>
          <a:stretch>
            <a:fillRect/>
          </a:stretch>
        </p:blipFill>
        <p:spPr>
          <a:xfrm>
            <a:off x="7739075" y="2643182"/>
            <a:ext cx="1647539" cy="2571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2326203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ppt_w*0.7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0.7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t="-9000" b="-9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4295" y="237245"/>
            <a:ext cx="5400684" cy="2400304"/>
          </a:xfrm>
        </p:spPr>
        <p:txBody>
          <a:bodyPr>
            <a:normAutofit/>
          </a:bodyPr>
          <a:lstStyle/>
          <a:p>
            <a:r>
              <a:rPr lang="ru-RU" sz="2400" b="1" dirty="0">
                <a:effectLst>
                  <a:outerShdw blurRad="38100" dist="38100" dir="2700000" algn="tl">
                    <a:srgbClr val="000000">
                      <a:alpha val="43137"/>
                    </a:srgbClr>
                  </a:outerShdw>
                </a:effectLst>
              </a:rPr>
              <a:t>В центре поэтического восприятия Гамзатова – Дагестан. «Поэзия без родной земли, без родной почвы – это птица без гнезда», - говорил Расул Гамзатов. Теме истории родной земли посвящены такие произведения:</a:t>
            </a:r>
            <a:endParaRPr lang="ru-RU" sz="2400" b="1" dirty="0"/>
          </a:p>
        </p:txBody>
      </p:sp>
      <p:pic>
        <p:nvPicPr>
          <p:cNvPr id="5" name="Picture 5" descr="D:\Гамз.Мой Даг.2.jpeg"/>
          <p:cNvPicPr>
            <a:picLocks noChangeAspect="1" noChangeArrowheads="1"/>
          </p:cNvPicPr>
          <p:nvPr/>
        </p:nvPicPr>
        <p:blipFill>
          <a:blip r:embed="rId3" cstate="print"/>
          <a:srcRect/>
          <a:stretch>
            <a:fillRect/>
          </a:stretch>
        </p:blipFill>
        <p:spPr bwMode="auto">
          <a:xfrm>
            <a:off x="3309918" y="2500306"/>
            <a:ext cx="2786082" cy="3698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6744996" y="2426017"/>
            <a:ext cx="4357718" cy="4431983"/>
          </a:xfrm>
          <a:prstGeom prst="rect">
            <a:avLst/>
          </a:prstGeom>
          <a:noFill/>
        </p:spPr>
        <p:txBody>
          <a:bodyPr wrap="square" rtlCol="0">
            <a:spAutoFit/>
          </a:bodyPr>
          <a:lstStyle/>
          <a:p>
            <a:pPr lvl="0"/>
            <a:r>
              <a:rPr lang="ru-RU" sz="2400" b="1" dirty="0">
                <a:effectLst>
                  <a:outerShdw blurRad="38100" dist="38100" dir="2700000" algn="tl">
                    <a:srgbClr val="000000">
                      <a:alpha val="43137"/>
                    </a:srgbClr>
                  </a:outerShdw>
                </a:effectLst>
              </a:rPr>
              <a:t>поэмы «В горах моё сердце», «Весточка из аула», «Звезда Дагестана»; сборники «Горские страдания», «Песни гор» и др.; а также множество стихотворений: «Мой Дагестан», «На горной вершине стою в Дагестане», «Старые горцы», «Два аула», «Мне ль тебя, Дагестан мой былинный…» и др.</a:t>
            </a:r>
          </a:p>
          <a:p>
            <a:endParaRPr lang="ru-RU" dirty="0"/>
          </a:p>
        </p:txBody>
      </p:sp>
    </p:spTree>
    <p:extLst>
      <p:ext uri="{BB962C8B-B14F-4D97-AF65-F5344CB8AC3E}">
        <p14:creationId xmlns="" xmlns:p14="http://schemas.microsoft.com/office/powerpoint/2010/main" val="42189454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t="-9000" b="-9000"/>
          </a:stretch>
        </a:blipFill>
        <a:effectLst/>
      </p:bgPr>
    </p:bg>
    <p:spTree>
      <p:nvGrpSpPr>
        <p:cNvPr id="1" name=""/>
        <p:cNvGrpSpPr/>
        <p:nvPr/>
      </p:nvGrpSpPr>
      <p:grpSpPr>
        <a:xfrm>
          <a:off x="0" y="0"/>
          <a:ext cx="0" cy="0"/>
          <a:chOff x="0" y="0"/>
          <a:chExt cx="0" cy="0"/>
        </a:xfrm>
      </p:grpSpPr>
      <p:pic>
        <p:nvPicPr>
          <p:cNvPr id="4" name="Picture 2" descr="D:\Гамз.Бер.матер..jpeg"/>
          <p:cNvPicPr>
            <a:picLocks noChangeAspect="1" noChangeArrowheads="1"/>
          </p:cNvPicPr>
          <p:nvPr/>
        </p:nvPicPr>
        <p:blipFill>
          <a:blip r:embed="rId3" cstate="print"/>
          <a:srcRect/>
          <a:stretch>
            <a:fillRect/>
          </a:stretch>
        </p:blipFill>
        <p:spPr bwMode="auto">
          <a:xfrm>
            <a:off x="8827711" y="1924867"/>
            <a:ext cx="2571768" cy="3818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е\Desktop\Гамзатов\-15-638.jpg"/>
          <p:cNvPicPr>
            <a:picLocks noGrp="1" noChangeAspect="1" noChangeArrowheads="1"/>
          </p:cNvPicPr>
          <p:nvPr>
            <p:ph idx="1"/>
          </p:nvPr>
        </p:nvPicPr>
        <p:blipFill>
          <a:blip r:embed="rId4" cstate="print"/>
          <a:srcRect/>
          <a:stretch>
            <a:fillRect/>
          </a:stretch>
        </p:blipFill>
        <p:spPr bwMode="auto">
          <a:xfrm>
            <a:off x="737287" y="691979"/>
            <a:ext cx="7541740" cy="5840626"/>
          </a:xfrm>
          <a:prstGeom prst="rect">
            <a:avLst/>
          </a:prstGeom>
          <a:noFill/>
        </p:spPr>
      </p:pic>
    </p:spTree>
    <p:extLst>
      <p:ext uri="{BB962C8B-B14F-4D97-AF65-F5344CB8AC3E}">
        <p14:creationId xmlns="" xmlns:p14="http://schemas.microsoft.com/office/powerpoint/2010/main" val="39083337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t="-9000" b="-9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6667504" y="214291"/>
            <a:ext cx="3829048" cy="2357454"/>
          </a:xfrm>
        </p:spPr>
        <p:txBody>
          <a:bodyPr/>
          <a:lstStyle/>
          <a:p>
            <a:pPr>
              <a:buNone/>
            </a:pPr>
            <a:r>
              <a:rPr lang="ru-RU" sz="2000" dirty="0">
                <a:effectLst>
                  <a:outerShdw blurRad="38100" dist="38100" dir="2700000" algn="tl">
                    <a:srgbClr val="000000">
                      <a:alpha val="43137"/>
                    </a:srgbClr>
                  </a:outerShdw>
                </a:effectLst>
              </a:rPr>
              <a:t>   </a:t>
            </a:r>
            <a:r>
              <a:rPr lang="ru-RU" sz="2400" b="1" dirty="0">
                <a:effectLst>
                  <a:outerShdw blurRad="38100" dist="38100" dir="2700000" algn="tl">
                    <a:srgbClr val="000000">
                      <a:alpha val="43137"/>
                    </a:srgbClr>
                  </a:outerShdw>
                </a:effectLst>
              </a:rPr>
              <a:t>Вся поэзия Расула Гамзатова проникнута любовной тематикой. Он создавал стихи о любви, превознося это чувство выше остальных.</a:t>
            </a:r>
            <a:endParaRPr lang="ru-RU" sz="2400" b="1" dirty="0"/>
          </a:p>
        </p:txBody>
      </p:sp>
      <p:pic>
        <p:nvPicPr>
          <p:cNvPr id="4" name="Рисунок 3" descr="206562.jpg"/>
          <p:cNvPicPr>
            <a:picLocks noChangeAspect="1"/>
          </p:cNvPicPr>
          <p:nvPr/>
        </p:nvPicPr>
        <p:blipFill>
          <a:blip r:embed="rId3" cstate="print"/>
          <a:stretch>
            <a:fillRect/>
          </a:stretch>
        </p:blipFill>
        <p:spPr>
          <a:xfrm>
            <a:off x="3024166" y="214290"/>
            <a:ext cx="2214578" cy="3327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1004341" y="4143381"/>
            <a:ext cx="4020089" cy="1800493"/>
          </a:xfrm>
          <a:prstGeom prst="rect">
            <a:avLst/>
          </a:prstGeom>
        </p:spPr>
        <p:txBody>
          <a:bodyPr wrap="square">
            <a:spAutoFit/>
          </a:bodyPr>
          <a:lstStyle/>
          <a:p>
            <a:pPr marL="274320" indent="-274320">
              <a:spcBef>
                <a:spcPts val="600"/>
              </a:spcBef>
              <a:buClr>
                <a:schemeClr val="accent2"/>
              </a:buClr>
              <a:buSzPct val="85000"/>
              <a:defRPr/>
            </a:pPr>
            <a:r>
              <a:rPr lang="ru-RU" sz="2400" b="1" dirty="0">
                <a:effectLst>
                  <a:outerShdw blurRad="38100" dist="38100" dir="2700000" algn="tl">
                    <a:srgbClr val="000000">
                      <a:alpha val="43137"/>
                    </a:srgbClr>
                  </a:outerShdw>
                </a:effectLst>
                <a:latin typeface="Pompadur" pitchFamily="34" charset="-52"/>
              </a:rPr>
              <a:t>«Любовь, тебя узнав, </a:t>
            </a:r>
          </a:p>
          <a:p>
            <a:pPr marL="274320" indent="-274320">
              <a:spcBef>
                <a:spcPts val="600"/>
              </a:spcBef>
              <a:buClr>
                <a:schemeClr val="accent2"/>
              </a:buClr>
              <a:buSzPct val="85000"/>
              <a:defRPr/>
            </a:pPr>
            <a:r>
              <a:rPr lang="ru-RU" sz="2400" b="1" dirty="0">
                <a:effectLst>
                  <a:outerShdw blurRad="38100" dist="38100" dir="2700000" algn="tl">
                    <a:srgbClr val="000000">
                      <a:alpha val="43137"/>
                    </a:srgbClr>
                  </a:outerShdw>
                </a:effectLst>
                <a:latin typeface="Pompadur" pitchFamily="34" charset="-52"/>
              </a:rPr>
              <a:t>Я суть вещей постиг…» </a:t>
            </a:r>
          </a:p>
          <a:p>
            <a:pPr marL="274320" indent="-274320">
              <a:spcBef>
                <a:spcPts val="600"/>
              </a:spcBef>
              <a:buClr>
                <a:schemeClr val="accent2"/>
              </a:buClr>
              <a:buSzPct val="85000"/>
              <a:defRPr/>
            </a:pPr>
            <a:endParaRPr lang="ru-RU" sz="2400" b="1" dirty="0">
              <a:effectLst>
                <a:outerShdw blurRad="38100" dist="38100" dir="2700000" algn="tl">
                  <a:srgbClr val="000000">
                    <a:alpha val="43137"/>
                  </a:srgbClr>
                </a:outerShdw>
              </a:effectLst>
              <a:latin typeface="Pompadur" pitchFamily="34" charset="-52"/>
            </a:endParaRPr>
          </a:p>
          <a:p>
            <a:pPr marL="274320" indent="-274320" algn="r">
              <a:spcBef>
                <a:spcPts val="600"/>
              </a:spcBef>
              <a:buClr>
                <a:schemeClr val="accent2"/>
              </a:buClr>
              <a:buSzPct val="85000"/>
              <a:defRPr/>
            </a:pPr>
            <a:r>
              <a:rPr lang="ru-RU" sz="2400" b="1" dirty="0">
                <a:effectLst>
                  <a:outerShdw blurRad="38100" dist="38100" dir="2700000" algn="tl">
                    <a:srgbClr val="000000">
                      <a:alpha val="43137"/>
                    </a:srgbClr>
                  </a:outerShdw>
                </a:effectLst>
              </a:rPr>
              <a:t>Расул Гамзатов</a:t>
            </a:r>
          </a:p>
        </p:txBody>
      </p:sp>
      <p:pic>
        <p:nvPicPr>
          <p:cNvPr id="6" name="Picture 3"/>
          <p:cNvPicPr>
            <a:picLocks noChangeAspect="1" noChangeArrowheads="1"/>
          </p:cNvPicPr>
          <p:nvPr/>
        </p:nvPicPr>
        <p:blipFill>
          <a:blip r:embed="rId4" cstate="print"/>
          <a:srcRect/>
          <a:stretch>
            <a:fillRect/>
          </a:stretch>
        </p:blipFill>
        <p:spPr bwMode="auto">
          <a:xfrm>
            <a:off x="6024562" y="2214554"/>
            <a:ext cx="4238628" cy="4238628"/>
          </a:xfrm>
          <a:prstGeom prst="rect">
            <a:avLst/>
          </a:prstGeom>
          <a:ln>
            <a:noFill/>
          </a:ln>
          <a:effectLst>
            <a:softEdge rad="112500"/>
          </a:effectLst>
        </p:spPr>
      </p:pic>
    </p:spTree>
    <p:extLst>
      <p:ext uri="{BB962C8B-B14F-4D97-AF65-F5344CB8AC3E}">
        <p14:creationId xmlns="" xmlns:p14="http://schemas.microsoft.com/office/powerpoint/2010/main" val="97157493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t="-9000" b="-9000"/>
          </a:stretch>
        </a:blipFill>
        <a:effectLst/>
      </p:bgPr>
    </p:bg>
    <p:spTree>
      <p:nvGrpSpPr>
        <p:cNvPr id="1" name=""/>
        <p:cNvGrpSpPr/>
        <p:nvPr/>
      </p:nvGrpSpPr>
      <p:grpSpPr>
        <a:xfrm>
          <a:off x="0" y="0"/>
          <a:ext cx="0" cy="0"/>
          <a:chOff x="0" y="0"/>
          <a:chExt cx="0" cy="0"/>
        </a:xfrm>
      </p:grpSpPr>
      <p:sp>
        <p:nvSpPr>
          <p:cNvPr id="4" name="Объект 3"/>
          <p:cNvSpPr>
            <a:spLocks noGrp="1"/>
          </p:cNvSpPr>
          <p:nvPr>
            <p:ph sz="half" idx="1"/>
          </p:nvPr>
        </p:nvSpPr>
        <p:spPr>
          <a:xfrm>
            <a:off x="-1" y="209863"/>
            <a:ext cx="11951741" cy="5922130"/>
          </a:xfrm>
        </p:spPr>
        <p:txBody>
          <a:bodyPr>
            <a:normAutofit fontScale="92500" lnSpcReduction="10000"/>
          </a:bodyPr>
          <a:lstStyle/>
          <a:p>
            <a:pPr marL="0" indent="0">
              <a:spcBef>
                <a:spcPts val="0"/>
              </a:spcBef>
              <a:buNone/>
            </a:pPr>
            <a:r>
              <a:rPr lang="ru-RU" dirty="0">
                <a:effectLst>
                  <a:outerShdw blurRad="38100" dist="38100" dir="2700000" algn="tl">
                    <a:srgbClr val="000000">
                      <a:alpha val="43137"/>
                    </a:srgbClr>
                  </a:outerShdw>
                </a:effectLst>
              </a:rPr>
              <a:t>Родился 8 сентября 1923 года в селении </a:t>
            </a:r>
            <a:r>
              <a:rPr lang="ru-RU" dirty="0" err="1">
                <a:effectLst>
                  <a:outerShdw blurRad="38100" dist="38100" dir="2700000" algn="tl">
                    <a:srgbClr val="000000">
                      <a:alpha val="43137"/>
                    </a:srgbClr>
                  </a:outerShdw>
                </a:effectLst>
              </a:rPr>
              <a:t>Цада</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Хунзахского</a:t>
            </a:r>
            <a:r>
              <a:rPr lang="ru-RU" dirty="0">
                <a:effectLst>
                  <a:outerShdw blurRad="38100" dist="38100" dir="2700000" algn="tl">
                    <a:srgbClr val="000000">
                      <a:alpha val="43137"/>
                    </a:srgbClr>
                  </a:outerShdw>
                </a:effectLst>
              </a:rPr>
              <a:t> района Дагестана. Отец – Гамзат </a:t>
            </a:r>
            <a:r>
              <a:rPr lang="ru-RU" dirty="0" err="1" smtClean="0">
                <a:effectLst>
                  <a:outerShdw blurRad="38100" dist="38100" dir="2700000" algn="tl">
                    <a:srgbClr val="000000">
                      <a:alpha val="43137"/>
                    </a:srgbClr>
                  </a:outerShdw>
                </a:effectLst>
              </a:rPr>
              <a:t>Цадаса</a:t>
            </a:r>
            <a:r>
              <a:rPr lang="ru-RU" dirty="0" smtClean="0">
                <a:effectLst>
                  <a:outerShdw blurRad="38100" dist="38100" dir="2700000" algn="tl">
                    <a:srgbClr val="000000">
                      <a:alpha val="43137"/>
                    </a:srgbClr>
                  </a:outerShdw>
                </a:effectLst>
              </a:rPr>
              <a:t>, народный </a:t>
            </a:r>
            <a:r>
              <a:rPr lang="ru-RU" dirty="0">
                <a:effectLst>
                  <a:outerShdw blurRad="38100" dist="38100" dir="2700000" algn="tl">
                    <a:srgbClr val="000000">
                      <a:alpha val="43137"/>
                    </a:srgbClr>
                  </a:outerShdw>
                </a:effectLst>
              </a:rPr>
              <a:t>поэт Дагестана, лауреат Государственной премии СССР. Мать – Гамзатова </a:t>
            </a:r>
            <a:r>
              <a:rPr lang="ru-RU" dirty="0" err="1">
                <a:effectLst>
                  <a:outerShdw blurRad="38100" dist="38100" dir="2700000" algn="tl">
                    <a:srgbClr val="000000">
                      <a:alpha val="43137"/>
                    </a:srgbClr>
                  </a:outerShdw>
                </a:effectLst>
              </a:rPr>
              <a:t>Хандулай</a:t>
            </a:r>
            <a:r>
              <a:rPr lang="ru-RU" dirty="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Гайдарбекгаджиевна</a:t>
            </a:r>
            <a:r>
              <a:rPr lang="ru-RU" dirty="0" smtClean="0">
                <a:effectLst>
                  <a:outerShdw blurRad="38100" dist="38100" dir="2700000" algn="tl">
                    <a:srgbClr val="000000">
                      <a:alpha val="43137"/>
                    </a:srgbClr>
                  </a:outerShdw>
                </a:effectLst>
              </a:rPr>
              <a:t>.</a:t>
            </a:r>
          </a:p>
          <a:p>
            <a:pPr marL="0" indent="0">
              <a:spcBef>
                <a:spcPts val="0"/>
              </a:spcBef>
              <a:buNone/>
            </a:pPr>
            <a:r>
              <a:rPr lang="ru-RU" dirty="0">
                <a:effectLst>
                  <a:outerShdw blurRad="38100" dist="38100" dir="2700000" algn="tl">
                    <a:srgbClr val="000000">
                      <a:alpha val="43137"/>
                    </a:srgbClr>
                  </a:outerShdw>
                </a:effectLst>
              </a:rPr>
              <a:t>Первым учителем и наставником Расула Гамзатова в поэтическом искусстве был его отец Гамзат </a:t>
            </a:r>
            <a:r>
              <a:rPr lang="ru-RU" dirty="0" err="1">
                <a:effectLst>
                  <a:outerShdw blurRad="38100" dist="38100" dir="2700000" algn="tl">
                    <a:srgbClr val="000000">
                      <a:alpha val="43137"/>
                    </a:srgbClr>
                  </a:outerShdw>
                </a:effectLst>
              </a:rPr>
              <a:t>Цадаса</a:t>
            </a:r>
            <a:r>
              <a:rPr lang="ru-RU" dirty="0">
                <a:effectLst>
                  <a:outerShdw blurRad="38100" dist="38100" dir="2700000" algn="tl">
                    <a:srgbClr val="000000">
                      <a:alpha val="43137"/>
                    </a:srgbClr>
                  </a:outerShdw>
                </a:effectLst>
              </a:rPr>
              <a:t>. В детстве Расул любил слушать отцовские рассказы о знаменитом Шамиле, который имел восемь ранений сердца и умел одним ударом шашки рассечь всадника вместе с </a:t>
            </a:r>
            <a:r>
              <a:rPr lang="ru-RU" dirty="0" smtClean="0">
                <a:effectLst>
                  <a:outerShdw blurRad="38100" dist="38100" dir="2700000" algn="tl">
                    <a:srgbClr val="000000">
                      <a:alpha val="43137"/>
                    </a:srgbClr>
                  </a:outerShdw>
                </a:effectLst>
              </a:rPr>
              <a:t>конем;</a:t>
            </a:r>
          </a:p>
          <a:p>
            <a:pPr marL="0" indent="0">
              <a:spcBef>
                <a:spcPts val="0"/>
              </a:spcBef>
              <a:buNone/>
            </a:pPr>
            <a:r>
              <a:rPr lang="ru-RU" dirty="0" smtClean="0">
                <a:effectLst>
                  <a:outerShdw blurRad="38100" dist="38100" dir="2700000" algn="tl">
                    <a:srgbClr val="000000">
                      <a:alpha val="43137"/>
                    </a:srgbClr>
                  </a:outerShdw>
                </a:effectLst>
              </a:rPr>
              <a:t>о </a:t>
            </a:r>
            <a:r>
              <a:rPr lang="ru-RU" dirty="0">
                <a:effectLst>
                  <a:outerShdw blurRad="38100" dist="38100" dir="2700000" algn="tl">
                    <a:srgbClr val="000000">
                      <a:alpha val="43137"/>
                    </a:srgbClr>
                  </a:outerShdw>
                </a:effectLst>
              </a:rPr>
              <a:t>храбром </a:t>
            </a:r>
            <a:r>
              <a:rPr lang="ru-RU" dirty="0" smtClean="0">
                <a:effectLst>
                  <a:outerShdw blurRad="38100" dist="38100" dir="2700000" algn="tl">
                    <a:srgbClr val="000000">
                      <a:alpha val="43137"/>
                    </a:srgbClr>
                  </a:outerShdw>
                </a:effectLst>
              </a:rPr>
              <a:t>наибе </a:t>
            </a:r>
            <a:r>
              <a:rPr lang="ru-RU" dirty="0">
                <a:effectLst>
                  <a:outerShdw blurRad="38100" dist="38100" dir="2700000" algn="tl">
                    <a:srgbClr val="000000">
                      <a:alpha val="43137"/>
                    </a:srgbClr>
                  </a:outerShdw>
                </a:effectLst>
              </a:rPr>
              <a:t>Хаджи-Мурате, о котором </a:t>
            </a:r>
            <a:r>
              <a:rPr lang="ru-RU" dirty="0">
                <a:effectLst>
                  <a:outerShdw blurRad="38100" dist="38100" dir="2700000" algn="tl">
                    <a:srgbClr val="000000">
                      <a:alpha val="43137"/>
                    </a:srgbClr>
                  </a:outerShdw>
                </a:effectLst>
                <a:hlinkClick r:id="rId3" tooltip="Лев Толстой"/>
              </a:rPr>
              <a:t>Лев Толстой</a:t>
            </a:r>
            <a:r>
              <a:rPr lang="ru-RU" dirty="0">
                <a:effectLst>
                  <a:outerShdw blurRad="38100" dist="38100" dir="2700000" algn="tl">
                    <a:srgbClr val="000000">
                      <a:alpha val="43137"/>
                    </a:srgbClr>
                  </a:outerShdw>
                </a:effectLst>
              </a:rPr>
              <a:t> </a:t>
            </a:r>
            <a:endParaRPr lang="ru-RU" dirty="0" smtClean="0">
              <a:effectLst>
                <a:outerShdw blurRad="38100" dist="38100" dir="2700000" algn="tl">
                  <a:srgbClr val="000000">
                    <a:alpha val="43137"/>
                  </a:srgbClr>
                </a:outerShdw>
              </a:effectLst>
            </a:endParaRPr>
          </a:p>
          <a:p>
            <a:pPr marL="0" indent="0">
              <a:spcBef>
                <a:spcPts val="0"/>
              </a:spcBef>
              <a:buNone/>
            </a:pPr>
            <a:r>
              <a:rPr lang="ru-RU" dirty="0" smtClean="0">
                <a:effectLst>
                  <a:outerShdw blurRad="38100" dist="38100" dir="2700000" algn="tl">
                    <a:srgbClr val="000000">
                      <a:alpha val="43137"/>
                    </a:srgbClr>
                  </a:outerShdw>
                </a:effectLst>
              </a:rPr>
              <a:t>написал </a:t>
            </a:r>
            <a:r>
              <a:rPr lang="ru-RU" dirty="0">
                <a:effectLst>
                  <a:outerShdw blurRad="38100" dist="38100" dir="2700000" algn="tl">
                    <a:srgbClr val="000000">
                      <a:alpha val="43137"/>
                    </a:srgbClr>
                  </a:outerShdw>
                </a:effectLst>
              </a:rPr>
              <a:t>свою прекрасную повесть; о легендарном </a:t>
            </a:r>
            <a:r>
              <a:rPr lang="ru-RU" dirty="0" err="1" smtClean="0">
                <a:effectLst>
                  <a:outerShdw blurRad="38100" dist="38100" dir="2700000" algn="tl">
                    <a:srgbClr val="000000">
                      <a:alpha val="43137"/>
                    </a:srgbClr>
                  </a:outerShdw>
                </a:effectLst>
              </a:rPr>
              <a:t>гидатлинском</a:t>
            </a:r>
            <a:endParaRPr lang="ru-RU" dirty="0" smtClean="0">
              <a:effectLst>
                <a:outerShdw blurRad="38100" dist="38100" dir="2700000" algn="tl">
                  <a:srgbClr val="000000">
                    <a:alpha val="43137"/>
                  </a:srgbClr>
                </a:outerShdw>
              </a:effectLst>
            </a:endParaRPr>
          </a:p>
          <a:p>
            <a:pPr marL="0" indent="0">
              <a:spcBef>
                <a:spcPts val="0"/>
              </a:spcBef>
              <a:buNone/>
            </a:pPr>
            <a:r>
              <a:rPr lang="ru-RU" dirty="0" err="1" smtClean="0">
                <a:effectLst>
                  <a:outerShdw blurRad="38100" dist="38100" dir="2700000" algn="tl">
                    <a:srgbClr val="000000">
                      <a:alpha val="43137"/>
                    </a:srgbClr>
                  </a:outerShdw>
                </a:effectLst>
              </a:rPr>
              <a:t>Хочбаре</a:t>
            </a:r>
            <a:r>
              <a:rPr lang="ru-RU" dirty="0">
                <a:effectLst>
                  <a:outerShdw blurRad="38100" dist="38100" dir="2700000" algn="tl">
                    <a:srgbClr val="000000">
                      <a:alpha val="43137"/>
                    </a:srgbClr>
                  </a:outerShdw>
                </a:effectLst>
              </a:rPr>
              <a:t>; о </a:t>
            </a:r>
            <a:r>
              <a:rPr lang="ru-RU" dirty="0" err="1">
                <a:effectLst>
                  <a:outerShdw blurRad="38100" dist="38100" dir="2700000" algn="tl">
                    <a:srgbClr val="000000">
                      <a:alpha val="43137"/>
                    </a:srgbClr>
                  </a:outerShdw>
                </a:effectLst>
              </a:rPr>
              <a:t>чохском</a:t>
            </a:r>
            <a:r>
              <a:rPr lang="ru-RU" dirty="0">
                <a:effectLst>
                  <a:outerShdw blurRad="38100" dist="38100" dir="2700000" algn="tl">
                    <a:srgbClr val="000000">
                      <a:alpha val="43137"/>
                    </a:srgbClr>
                  </a:outerShdw>
                </a:effectLst>
              </a:rPr>
              <a:t> красавце </a:t>
            </a:r>
            <a:r>
              <a:rPr lang="ru-RU" dirty="0" err="1">
                <a:effectLst>
                  <a:outerShdw blurRad="38100" dist="38100" dir="2700000" algn="tl">
                    <a:srgbClr val="000000">
                      <a:alpha val="43137"/>
                    </a:srgbClr>
                  </a:outerShdw>
                </a:effectLst>
              </a:rPr>
              <a:t>Камалиле</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Башире</a:t>
            </a:r>
            <a:r>
              <a:rPr lang="ru-RU" dirty="0">
                <a:effectLst>
                  <a:outerShdw blurRad="38100" dist="38100" dir="2700000" algn="tl">
                    <a:srgbClr val="000000">
                      <a:alpha val="43137"/>
                    </a:srgbClr>
                  </a:outerShdw>
                </a:effectLst>
              </a:rPr>
              <a:t>, от которого, </a:t>
            </a:r>
            <a:endParaRPr lang="ru-RU" dirty="0" smtClean="0">
              <a:effectLst>
                <a:outerShdw blurRad="38100" dist="38100" dir="2700000" algn="tl">
                  <a:srgbClr val="000000">
                    <a:alpha val="43137"/>
                  </a:srgbClr>
                </a:outerShdw>
              </a:effectLst>
            </a:endParaRPr>
          </a:p>
          <a:p>
            <a:pPr marL="0" indent="0">
              <a:spcBef>
                <a:spcPts val="0"/>
              </a:spcBef>
              <a:buNone/>
            </a:pPr>
            <a:r>
              <a:rPr lang="ru-RU" dirty="0" smtClean="0">
                <a:effectLst>
                  <a:outerShdw blurRad="38100" dist="38100" dir="2700000" algn="tl">
                    <a:srgbClr val="000000">
                      <a:alpha val="43137"/>
                    </a:srgbClr>
                  </a:outerShdw>
                </a:effectLst>
              </a:rPr>
              <a:t>как </a:t>
            </a:r>
            <a:r>
              <a:rPr lang="ru-RU" dirty="0">
                <a:effectLst>
                  <a:outerShdw blurRad="38100" dist="38100" dir="2700000" algn="tl">
                    <a:srgbClr val="000000">
                      <a:alpha val="43137"/>
                    </a:srgbClr>
                  </a:outerShdw>
                </a:effectLst>
              </a:rPr>
              <a:t>от горящей лампы, тень не падала на землю; о певце </a:t>
            </a:r>
            <a:r>
              <a:rPr lang="ru-RU" dirty="0" smtClean="0">
                <a:effectLst>
                  <a:outerShdw blurRad="38100" dist="38100" dir="2700000" algn="tl">
                    <a:srgbClr val="000000">
                      <a:alpha val="43137"/>
                    </a:srgbClr>
                  </a:outerShdw>
                </a:effectLst>
              </a:rPr>
              <a:t>любви</a:t>
            </a:r>
          </a:p>
          <a:p>
            <a:pPr marL="0" indent="0">
              <a:spcBef>
                <a:spcPts val="0"/>
              </a:spcBef>
              <a:buNone/>
            </a:pPr>
            <a:r>
              <a:rPr lang="ru-RU" dirty="0" smtClean="0">
                <a:effectLst>
                  <a:outerShdw blurRad="38100" dist="38100" dir="2700000" algn="tl">
                    <a:srgbClr val="000000">
                      <a:alpha val="43137"/>
                    </a:srgbClr>
                  </a:outerShdw>
                </a:effectLst>
              </a:rPr>
              <a:t>Махмуде</a:t>
            </a:r>
            <a:r>
              <a:rPr lang="ru-RU" dirty="0">
                <a:effectLst>
                  <a:outerShdw blurRad="38100" dist="38100" dir="2700000" algn="tl">
                    <a:srgbClr val="000000">
                      <a:alpha val="43137"/>
                    </a:srgbClr>
                  </a:outerShdw>
                </a:effectLst>
              </a:rPr>
              <a:t>, чьи песни стали талисманами для всех </a:t>
            </a:r>
            <a:r>
              <a:rPr lang="ru-RU" dirty="0" smtClean="0">
                <a:effectLst>
                  <a:outerShdw blurRad="38100" dist="38100" dir="2700000" algn="tl">
                    <a:srgbClr val="000000">
                      <a:alpha val="43137"/>
                    </a:srgbClr>
                  </a:outerShdw>
                </a:effectLst>
              </a:rPr>
              <a:t>влюбленных</a:t>
            </a:r>
          </a:p>
          <a:p>
            <a:pPr marL="0" indent="0">
              <a:spcBef>
                <a:spcPts val="0"/>
              </a:spcBef>
              <a:buNone/>
            </a:pPr>
            <a:r>
              <a:rPr lang="ru-RU" dirty="0" smtClean="0">
                <a:effectLst>
                  <a:outerShdw blurRad="38100" dist="38100" dir="2700000" algn="tl">
                    <a:srgbClr val="000000">
                      <a:alpha val="43137"/>
                    </a:srgbClr>
                  </a:outerShdw>
                </a:effectLst>
              </a:rPr>
              <a:t>юношей </a:t>
            </a:r>
            <a:r>
              <a:rPr lang="ru-RU" dirty="0">
                <a:effectLst>
                  <a:outerShdw blurRad="38100" dist="38100" dir="2700000" algn="tl">
                    <a:srgbClr val="000000">
                      <a:alpha val="43137"/>
                    </a:srgbClr>
                  </a:outerShdw>
                </a:effectLst>
              </a:rPr>
              <a:t>и девушек гор… Эти народные легенды, сказки и песни </a:t>
            </a:r>
            <a:endParaRPr lang="ru-RU" dirty="0" smtClean="0">
              <a:effectLst>
                <a:outerShdw blurRad="38100" dist="38100" dir="2700000" algn="tl">
                  <a:srgbClr val="000000">
                    <a:alpha val="43137"/>
                  </a:srgbClr>
                </a:outerShdw>
              </a:effectLst>
            </a:endParaRPr>
          </a:p>
          <a:p>
            <a:pPr marL="0" indent="0">
              <a:spcBef>
                <a:spcPts val="0"/>
              </a:spcBef>
              <a:buNone/>
            </a:pPr>
            <a:r>
              <a:rPr lang="ru-RU" dirty="0" smtClean="0">
                <a:effectLst>
                  <a:outerShdw blurRad="38100" dist="38100" dir="2700000" algn="tl">
                    <a:srgbClr val="000000">
                      <a:alpha val="43137"/>
                    </a:srgbClr>
                  </a:outerShdw>
                </a:effectLst>
              </a:rPr>
              <a:t>на </a:t>
            </a:r>
            <a:r>
              <a:rPr lang="ru-RU" dirty="0">
                <a:effectLst>
                  <a:outerShdw blurRad="38100" dist="38100" dir="2700000" algn="tl">
                    <a:srgbClr val="000000">
                      <a:alpha val="43137"/>
                    </a:srgbClr>
                  </a:outerShdw>
                </a:effectLst>
              </a:rPr>
              <a:t>всю жизнь оставили свой след в сердце поэта, стали для него </a:t>
            </a:r>
          </a:p>
          <a:p>
            <a:pPr marL="0" indent="0">
              <a:spcBef>
                <a:spcPts val="0"/>
              </a:spcBef>
              <a:buNone/>
            </a:pPr>
            <a:r>
              <a:rPr lang="ru-RU" dirty="0" smtClean="0">
                <a:effectLst>
                  <a:outerShdw blurRad="38100" dist="38100" dir="2700000" algn="tl">
                    <a:srgbClr val="000000">
                      <a:alpha val="43137"/>
                    </a:srgbClr>
                  </a:outerShdw>
                </a:effectLst>
              </a:rPr>
              <a:t>вещими </a:t>
            </a:r>
            <a:r>
              <a:rPr lang="ru-RU" dirty="0">
                <a:effectLst>
                  <a:outerShdw blurRad="38100" dist="38100" dir="2700000" algn="tl">
                    <a:srgbClr val="000000">
                      <a:alpha val="43137"/>
                    </a:srgbClr>
                  </a:outerShdw>
                </a:effectLst>
              </a:rPr>
              <a:t>страницами большой истории его маленького народа.</a:t>
            </a:r>
          </a:p>
          <a:p>
            <a:pPr marL="0" indent="0">
              <a:spcBef>
                <a:spcPts val="0"/>
              </a:spcBef>
              <a:buNone/>
            </a:pPr>
            <a:r>
              <a:rPr lang="ru-RU" dirty="0">
                <a:effectLst>
                  <a:outerShdw blurRad="38100" dist="38100" dir="2700000" algn="tl">
                    <a:srgbClr val="000000">
                      <a:alpha val="43137"/>
                    </a:srgbClr>
                  </a:outerShdw>
                </a:effectLst>
              </a:rPr>
              <a:t>Гамзат </a:t>
            </a:r>
            <a:r>
              <a:rPr lang="ru-RU" dirty="0" err="1">
                <a:effectLst>
                  <a:outerShdw blurRad="38100" dist="38100" dir="2700000" algn="tl">
                    <a:srgbClr val="000000">
                      <a:alpha val="43137"/>
                    </a:srgbClr>
                  </a:outerShdw>
                </a:effectLst>
              </a:rPr>
              <a:t>Цадаса</a:t>
            </a:r>
            <a:r>
              <a:rPr lang="ru-RU" dirty="0">
                <a:effectLst>
                  <a:outerShdw blurRad="38100" dist="38100" dir="2700000" algn="tl">
                    <a:srgbClr val="000000">
                      <a:alpha val="43137"/>
                    </a:srgbClr>
                  </a:outerShdw>
                </a:effectLst>
              </a:rPr>
              <a:t> читал сыну свои стихи – с малых лет Расул знал </a:t>
            </a:r>
            <a:r>
              <a:rPr lang="ru-RU" dirty="0" smtClean="0">
                <a:effectLst>
                  <a:outerShdw blurRad="38100" dist="38100" dir="2700000" algn="tl">
                    <a:srgbClr val="000000">
                      <a:alpha val="43137"/>
                    </a:srgbClr>
                  </a:outerShdw>
                </a:effectLst>
              </a:rPr>
              <a:t>их</a:t>
            </a:r>
          </a:p>
          <a:p>
            <a:pPr marL="0" indent="0">
              <a:spcBef>
                <a:spcPts val="0"/>
              </a:spcBef>
              <a:buNone/>
            </a:pPr>
            <a:r>
              <a:rPr lang="ru-RU" dirty="0" smtClean="0">
                <a:effectLst>
                  <a:outerShdw blurRad="38100" dist="38100" dir="2700000" algn="tl">
                    <a:srgbClr val="000000">
                      <a:alpha val="43137"/>
                    </a:srgbClr>
                  </a:outerShdw>
                </a:effectLst>
              </a:rPr>
              <a:t>все </a:t>
            </a:r>
            <a:r>
              <a:rPr lang="ru-RU" dirty="0">
                <a:effectLst>
                  <a:outerShdw blurRad="38100" dist="38100" dir="2700000" algn="tl">
                    <a:srgbClr val="000000">
                      <a:alpha val="43137"/>
                    </a:srgbClr>
                  </a:outerShdw>
                </a:effectLst>
              </a:rPr>
              <a:t>наизусть. </a:t>
            </a:r>
            <a:endParaRPr lang="ru-RU" dirty="0" smtClean="0">
              <a:effectLst>
                <a:outerShdw blurRad="38100" dist="38100" dir="2700000" algn="tl">
                  <a:srgbClr val="000000">
                    <a:alpha val="43137"/>
                  </a:srgbClr>
                </a:outerShdw>
              </a:effectLst>
            </a:endParaRPr>
          </a:p>
          <a:p>
            <a:pPr marL="0" indent="0" algn="just">
              <a:buNone/>
            </a:pPr>
            <a:endParaRPr lang="ru-RU" dirty="0"/>
          </a:p>
        </p:txBody>
      </p:sp>
      <p:pic>
        <p:nvPicPr>
          <p:cNvPr id="6" name="Объект 5"/>
          <p:cNvPicPr>
            <a:picLocks noGrp="1" noChangeAspect="1"/>
          </p:cNvPicPr>
          <p:nvPr>
            <p:ph sz="half" idx="2"/>
          </p:nvPr>
        </p:nvPicPr>
        <p:blipFill>
          <a:blip r:embed="rId4" cstate="print">
            <a:extLst>
              <a:ext uri="{28A0092B-C50C-407E-A947-70E740481C1C}">
                <a14:useLocalDpi xmlns="" xmlns:a14="http://schemas.microsoft.com/office/drawing/2010/main" val="0"/>
              </a:ext>
            </a:extLst>
          </a:blip>
          <a:stretch>
            <a:fillRect/>
          </a:stretch>
        </p:blipFill>
        <p:spPr>
          <a:xfrm>
            <a:off x="9411741" y="2379130"/>
            <a:ext cx="2540000" cy="4203700"/>
          </a:xfrm>
        </p:spPr>
      </p:pic>
    </p:spTree>
    <p:extLst>
      <p:ext uri="{BB962C8B-B14F-4D97-AF65-F5344CB8AC3E}">
        <p14:creationId xmlns="" xmlns:p14="http://schemas.microsoft.com/office/powerpoint/2010/main" val="646538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t="-15000" b="-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effectLst>
                  <a:outerShdw blurRad="38100" dist="38100" dir="2700000" algn="tl">
                    <a:srgbClr val="000000">
                      <a:alpha val="43137"/>
                    </a:srgbClr>
                  </a:outerShdw>
                </a:effectLst>
              </a:rPr>
              <a:t>Р. Гамзатов с женой и  дочерьми</a:t>
            </a:r>
          </a:p>
        </p:txBody>
      </p:sp>
      <p:pic>
        <p:nvPicPr>
          <p:cNvPr id="4" name="Содержимое 3" descr="wm_93_20130106_26.jpg"/>
          <p:cNvPicPr>
            <a:picLocks noGrp="1" noChangeAspect="1"/>
          </p:cNvPicPr>
          <p:nvPr>
            <p:ph idx="1"/>
          </p:nvPr>
        </p:nvPicPr>
        <p:blipFill>
          <a:blip r:embed="rId3" cstate="print"/>
          <a:stretch>
            <a:fillRect/>
          </a:stretch>
        </p:blipFill>
        <p:spPr>
          <a:xfrm>
            <a:off x="2496065" y="1471398"/>
            <a:ext cx="6959017" cy="5052536"/>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t="-15000" b="-15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47135" y="378941"/>
            <a:ext cx="7784757" cy="5798022"/>
          </a:xfrm>
        </p:spPr>
        <p:txBody>
          <a:bodyPr>
            <a:normAutofit fontScale="85000" lnSpcReduction="20000"/>
          </a:bodyPr>
          <a:lstStyle/>
          <a:p>
            <a:pPr algn="just">
              <a:buNone/>
            </a:pPr>
            <a:r>
              <a:rPr lang="ru-RU" b="1" i="1" u="sng" dirty="0" smtClean="0"/>
              <a:t>Имел ряд государственных наград:</a:t>
            </a:r>
          </a:p>
          <a:p>
            <a:pPr algn="just">
              <a:buFont typeface="Wingdings" pitchFamily="2" charset="2"/>
              <a:buChar char="ü"/>
            </a:pPr>
            <a:r>
              <a:rPr lang="ru-RU" b="1" dirty="0" smtClean="0"/>
              <a:t>четыре ордена Ленина, </a:t>
            </a:r>
          </a:p>
          <a:p>
            <a:pPr algn="just">
              <a:buFont typeface="Wingdings" pitchFamily="2" charset="2"/>
              <a:buChar char="ü"/>
            </a:pPr>
            <a:r>
              <a:rPr lang="ru-RU" b="1" dirty="0" smtClean="0"/>
              <a:t>орден Октябрьской революции, </a:t>
            </a:r>
          </a:p>
          <a:p>
            <a:pPr algn="just">
              <a:buFont typeface="Wingdings" pitchFamily="2" charset="2"/>
              <a:buChar char="ü"/>
            </a:pPr>
            <a:r>
              <a:rPr lang="ru-RU" b="1" dirty="0" smtClean="0"/>
              <a:t>три ордена Трудового Красного знамени, </a:t>
            </a:r>
          </a:p>
          <a:p>
            <a:pPr algn="just">
              <a:buFont typeface="Wingdings" pitchFamily="2" charset="2"/>
              <a:buChar char="ü"/>
            </a:pPr>
            <a:r>
              <a:rPr lang="ru-RU" b="1" dirty="0" smtClean="0"/>
              <a:t>орден Дружбы народов, </a:t>
            </a:r>
          </a:p>
          <a:p>
            <a:pPr algn="just">
              <a:buFont typeface="Wingdings" pitchFamily="2" charset="2"/>
              <a:buChar char="ü"/>
            </a:pPr>
            <a:r>
              <a:rPr lang="ru-RU" b="1" dirty="0" smtClean="0"/>
              <a:t>орден «За заслуги перед Отечеством» 3-й степени, </a:t>
            </a:r>
          </a:p>
          <a:p>
            <a:pPr algn="just">
              <a:buFont typeface="Wingdings" pitchFamily="2" charset="2"/>
              <a:buChar char="ü"/>
            </a:pPr>
            <a:r>
              <a:rPr lang="ru-RU" b="1" dirty="0" smtClean="0"/>
              <a:t>орден Петра Великого,</a:t>
            </a:r>
          </a:p>
          <a:p>
            <a:pPr algn="just">
              <a:buFont typeface="Wingdings" pitchFamily="2" charset="2"/>
              <a:buChar char="ü"/>
            </a:pPr>
            <a:r>
              <a:rPr lang="ru-RU" b="1" dirty="0" smtClean="0"/>
              <a:t> болгарский орден Кирилла и </a:t>
            </a:r>
            <a:r>
              <a:rPr lang="ru-RU" b="1" dirty="0" err="1" smtClean="0"/>
              <a:t>Мефодия</a:t>
            </a:r>
            <a:r>
              <a:rPr lang="ru-RU" b="1" dirty="0" smtClean="0"/>
              <a:t>, </a:t>
            </a:r>
          </a:p>
          <a:p>
            <a:pPr algn="just">
              <a:buFont typeface="Wingdings" pitchFamily="2" charset="2"/>
              <a:buChar char="ü"/>
            </a:pPr>
            <a:r>
              <a:rPr lang="ru-RU" b="1" dirty="0" smtClean="0"/>
              <a:t>многие медали СССР и России. </a:t>
            </a:r>
          </a:p>
          <a:p>
            <a:pPr algn="just">
              <a:buNone/>
            </a:pPr>
            <a:r>
              <a:rPr lang="ru-RU" b="1" dirty="0" smtClean="0"/>
              <a:t>      8 сентября 2003 года в день 80-летия поэта за </a:t>
            </a:r>
          </a:p>
          <a:p>
            <a:pPr algn="just">
              <a:buNone/>
            </a:pPr>
            <a:r>
              <a:rPr lang="ru-RU" b="1" dirty="0" smtClean="0"/>
              <a:t>особые заслуги перед отечеством президент </a:t>
            </a:r>
          </a:p>
          <a:p>
            <a:pPr algn="just">
              <a:buNone/>
            </a:pPr>
            <a:r>
              <a:rPr lang="ru-RU" b="1" dirty="0" smtClean="0"/>
              <a:t>России Владимир Путин вручил ему высшую </a:t>
            </a:r>
          </a:p>
          <a:p>
            <a:pPr algn="just">
              <a:buNone/>
            </a:pPr>
            <a:r>
              <a:rPr lang="ru-RU" b="1" dirty="0" smtClean="0"/>
              <a:t>награду страны — орден Святого апостола </a:t>
            </a:r>
          </a:p>
          <a:p>
            <a:pPr algn="just">
              <a:buNone/>
            </a:pPr>
            <a:r>
              <a:rPr lang="ru-RU" b="1" dirty="0" smtClean="0"/>
              <a:t>Андрея Первозванного.</a:t>
            </a:r>
            <a:endParaRPr lang="ru-RU" b="1" dirty="0"/>
          </a:p>
        </p:txBody>
      </p:sp>
      <p:pic>
        <p:nvPicPr>
          <p:cNvPr id="5" name="Содержимое 4" descr="106625_html_6adc38eb.jpg"/>
          <p:cNvPicPr>
            <a:picLocks noGrp="1" noChangeAspect="1"/>
          </p:cNvPicPr>
          <p:nvPr>
            <p:ph sz="half" idx="2"/>
          </p:nvPr>
        </p:nvPicPr>
        <p:blipFill>
          <a:blip r:embed="rId3" cstate="print"/>
          <a:stretch>
            <a:fillRect/>
          </a:stretch>
        </p:blipFill>
        <p:spPr>
          <a:xfrm>
            <a:off x="6880654" y="2741369"/>
            <a:ext cx="5181600" cy="382143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t="-25000" b="-25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76881" y="342814"/>
            <a:ext cx="6089822" cy="5769662"/>
          </a:xfrm>
        </p:spPr>
        <p:txBody>
          <a:bodyPr>
            <a:normAutofit/>
          </a:bodyPr>
          <a:lstStyle/>
          <a:p>
            <a:pPr algn="just">
              <a:buNone/>
            </a:pPr>
            <a:r>
              <a:rPr lang="ru-RU" b="1" dirty="0" smtClean="0">
                <a:effectLst>
                  <a:outerShdw blurRad="38100" dist="38100" dir="2700000" algn="tl">
                    <a:srgbClr val="000000">
                      <a:alpha val="43137"/>
                    </a:srgbClr>
                  </a:outerShdw>
                </a:effectLst>
              </a:rPr>
              <a:t>   По произведениям поэта в Ленинградском театре оперы и балета поставлен балет «Горянка», в Петербургском большом театре комедии осуществлена постановка спектакля «Мой Дагестан», на сцене аварского музыкального драматического театра им. Г. </a:t>
            </a:r>
            <a:r>
              <a:rPr lang="ru-RU" b="1" dirty="0" err="1" smtClean="0">
                <a:effectLst>
                  <a:outerShdw blurRad="38100" dist="38100" dir="2700000" algn="tl">
                    <a:srgbClr val="000000">
                      <a:alpha val="43137"/>
                    </a:srgbClr>
                  </a:outerShdw>
                </a:effectLst>
              </a:rPr>
              <a:t>Цадасы</a:t>
            </a:r>
            <a:r>
              <a:rPr lang="ru-RU" b="1" dirty="0" smtClean="0">
                <a:effectLst>
                  <a:outerShdw blurRad="38100" dist="38100" dir="2700000" algn="tl">
                    <a:srgbClr val="000000">
                      <a:alpha val="43137"/>
                    </a:srgbClr>
                  </a:outerShdw>
                </a:effectLst>
              </a:rPr>
              <a:t> поставлены спектакли «В горах мое сердце», «Берегите матерей», «Горянка» и др. Пьеса «Горянка» поставлена на сценах многих театров бывшего СССР.</a:t>
            </a:r>
            <a:endParaRPr lang="ru-RU" b="1" dirty="0">
              <a:effectLst>
                <a:outerShdw blurRad="38100" dist="38100" dir="2700000" algn="tl">
                  <a:srgbClr val="000000">
                    <a:alpha val="43137"/>
                  </a:srgbClr>
                </a:outerShdw>
              </a:effectLst>
            </a:endParaRPr>
          </a:p>
        </p:txBody>
      </p:sp>
      <p:pic>
        <p:nvPicPr>
          <p:cNvPr id="7" name="Содержимое 6" descr="32365_html_774b169b.jpg"/>
          <p:cNvPicPr>
            <a:picLocks noGrp="1" noChangeAspect="1"/>
          </p:cNvPicPr>
          <p:nvPr>
            <p:ph sz="half" idx="2"/>
          </p:nvPr>
        </p:nvPicPr>
        <p:blipFill>
          <a:blip r:embed="rId3" cstate="print"/>
          <a:stretch>
            <a:fillRect/>
          </a:stretch>
        </p:blipFill>
        <p:spPr>
          <a:xfrm>
            <a:off x="7584365" y="354356"/>
            <a:ext cx="4030985" cy="5690802"/>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t="-9000" b="-9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b="1" dirty="0" smtClean="0">
                <a:effectLst>
                  <a:outerShdw blurRad="38100" dist="38100" dir="2700000" algn="tl">
                    <a:srgbClr val="000000">
                      <a:alpha val="43137"/>
                    </a:srgbClr>
                  </a:outerShdw>
                </a:effectLst>
              </a:rPr>
              <a:t>Расул </a:t>
            </a:r>
            <a:r>
              <a:rPr lang="ru-RU" b="1" dirty="0" err="1" smtClean="0">
                <a:effectLst>
                  <a:outerShdw blurRad="38100" dist="38100" dir="2700000" algn="tl">
                    <a:srgbClr val="000000">
                      <a:alpha val="43137"/>
                    </a:srgbClr>
                  </a:outerShdw>
                </a:effectLst>
              </a:rPr>
              <a:t>Гамзатович</a:t>
            </a:r>
            <a:r>
              <a:rPr lang="ru-RU" b="1" dirty="0" smtClean="0">
                <a:effectLst>
                  <a:outerShdw blurRad="38100" dist="38100" dir="2700000" algn="tl">
                    <a:srgbClr val="000000">
                      <a:alpha val="43137"/>
                    </a:srgbClr>
                  </a:outerShdw>
                </a:effectLst>
              </a:rPr>
              <a:t> Гамзатов (1923-2003)</a:t>
            </a:r>
            <a:endParaRPr lang="ru-RU" b="1" dirty="0">
              <a:effectLst>
                <a:outerShdw blurRad="38100" dist="38100" dir="2700000" algn="tl">
                  <a:srgbClr val="000000">
                    <a:alpha val="43137"/>
                  </a:srgbClr>
                </a:outerShdw>
              </a:effectLst>
            </a:endParaRPr>
          </a:p>
        </p:txBody>
      </p:sp>
      <p:sp>
        <p:nvSpPr>
          <p:cNvPr id="6" name="Содержимое 5"/>
          <p:cNvSpPr>
            <a:spLocks noGrp="1"/>
          </p:cNvSpPr>
          <p:nvPr>
            <p:ph sz="half" idx="1"/>
          </p:nvPr>
        </p:nvSpPr>
        <p:spPr>
          <a:xfrm>
            <a:off x="838199" y="1825625"/>
            <a:ext cx="6262817" cy="4351338"/>
          </a:xfrm>
        </p:spPr>
        <p:txBody>
          <a:bodyPr/>
          <a:lstStyle/>
          <a:p>
            <a:pPr algn="ctr">
              <a:spcBef>
                <a:spcPts val="0"/>
              </a:spcBef>
              <a:buNone/>
            </a:pPr>
            <a:r>
              <a:rPr lang="ru-RU" b="1" dirty="0" smtClean="0">
                <a:effectLst>
                  <a:outerShdw blurRad="38100" dist="38100" dir="2700000" algn="tl">
                    <a:srgbClr val="000000">
                      <a:alpha val="43137"/>
                    </a:srgbClr>
                  </a:outerShdw>
                </a:effectLst>
              </a:rPr>
              <a:t>3 ноября 2003 года сердце поэта</a:t>
            </a:r>
          </a:p>
          <a:p>
            <a:pPr algn="ctr">
              <a:spcBef>
                <a:spcPts val="0"/>
              </a:spcBef>
              <a:buNone/>
            </a:pPr>
            <a:r>
              <a:rPr lang="ru-RU" b="1" dirty="0" smtClean="0">
                <a:effectLst>
                  <a:outerShdw blurRad="38100" dist="38100" dir="2700000" algn="tl">
                    <a:srgbClr val="000000">
                      <a:alpha val="43137"/>
                    </a:srgbClr>
                  </a:outerShdw>
                </a:effectLst>
              </a:rPr>
              <a:t>остановилось, похоронен он в </a:t>
            </a:r>
          </a:p>
          <a:p>
            <a:pPr algn="ctr">
              <a:spcBef>
                <a:spcPts val="0"/>
              </a:spcBef>
              <a:buNone/>
            </a:pPr>
            <a:r>
              <a:rPr lang="ru-RU" b="1" dirty="0" smtClean="0">
                <a:effectLst>
                  <a:outerShdw blurRad="38100" dist="38100" dir="2700000" algn="tl">
                    <a:srgbClr val="000000">
                      <a:alpha val="43137"/>
                    </a:srgbClr>
                  </a:outerShdw>
                </a:effectLst>
              </a:rPr>
              <a:t>Махачкале на кладбище у </a:t>
            </a:r>
          </a:p>
          <a:p>
            <a:pPr algn="ctr">
              <a:spcBef>
                <a:spcPts val="0"/>
              </a:spcBef>
              <a:buNone/>
            </a:pPr>
            <a:r>
              <a:rPr lang="ru-RU" b="1" dirty="0" smtClean="0">
                <a:effectLst>
                  <a:outerShdw blurRad="38100" dist="38100" dir="2700000" algn="tl">
                    <a:srgbClr val="000000">
                      <a:alpha val="43137"/>
                    </a:srgbClr>
                  </a:outerShdw>
                </a:effectLst>
              </a:rPr>
              <a:t>подножия горы </a:t>
            </a:r>
            <a:r>
              <a:rPr lang="ru-RU" b="1" dirty="0" err="1" smtClean="0">
                <a:effectLst>
                  <a:outerShdw blurRad="38100" dist="38100" dir="2700000" algn="tl">
                    <a:srgbClr val="000000">
                      <a:alpha val="43137"/>
                    </a:srgbClr>
                  </a:outerShdw>
                </a:effectLst>
              </a:rPr>
              <a:t>Тарки-Тау</a:t>
            </a:r>
            <a:r>
              <a:rPr lang="ru-RU" b="1" dirty="0" smtClean="0">
                <a:effectLst>
                  <a:outerShdw blurRad="38100" dist="38100" dir="2700000" algn="tl">
                    <a:srgbClr val="000000">
                      <a:alpha val="43137"/>
                    </a:srgbClr>
                  </a:outerShdw>
                </a:effectLst>
              </a:rPr>
              <a:t>, </a:t>
            </a:r>
          </a:p>
          <a:p>
            <a:pPr algn="ctr">
              <a:spcBef>
                <a:spcPts val="0"/>
              </a:spcBef>
              <a:buNone/>
            </a:pPr>
            <a:r>
              <a:rPr lang="ru-RU" b="1" dirty="0" smtClean="0">
                <a:effectLst>
                  <a:outerShdw blurRad="38100" dist="38100" dir="2700000" algn="tl">
                    <a:srgbClr val="000000">
                      <a:alpha val="43137"/>
                    </a:srgbClr>
                  </a:outerShdw>
                </a:effectLst>
              </a:rPr>
              <a:t>рядом с могилой жены </a:t>
            </a:r>
            <a:r>
              <a:rPr lang="ru-RU" b="1" dirty="0" err="1" smtClean="0">
                <a:effectLst>
                  <a:outerShdw blurRad="38100" dist="38100" dir="2700000" algn="tl">
                    <a:srgbClr val="000000">
                      <a:alpha val="43137"/>
                    </a:srgbClr>
                  </a:outerShdw>
                </a:effectLst>
              </a:rPr>
              <a:t>Патимат</a:t>
            </a:r>
            <a:r>
              <a:rPr lang="ru-RU" b="1" dirty="0" smtClean="0">
                <a:effectLst>
                  <a:outerShdw blurRad="38100" dist="38100" dir="2700000" algn="tl">
                    <a:srgbClr val="000000">
                      <a:alpha val="43137"/>
                    </a:srgbClr>
                  </a:outerShdw>
                </a:effectLst>
              </a:rPr>
              <a:t>.</a:t>
            </a:r>
            <a:endParaRPr lang="ru-RU" b="1" dirty="0">
              <a:effectLst>
                <a:outerShdw blurRad="38100" dist="38100" dir="2700000" algn="tl">
                  <a:srgbClr val="000000">
                    <a:alpha val="43137"/>
                  </a:srgbClr>
                </a:outerShdw>
              </a:effectLst>
            </a:endParaRPr>
          </a:p>
        </p:txBody>
      </p:sp>
      <p:pic>
        <p:nvPicPr>
          <p:cNvPr id="8" name="Содержимое 7" descr="wm_93_20130106_3.jpg"/>
          <p:cNvPicPr>
            <a:picLocks noGrp="1" noChangeAspect="1"/>
          </p:cNvPicPr>
          <p:nvPr>
            <p:ph sz="half" idx="2"/>
          </p:nvPr>
        </p:nvPicPr>
        <p:blipFill>
          <a:blip r:embed="rId3" cstate="print"/>
          <a:stretch>
            <a:fillRect/>
          </a:stretch>
        </p:blipFill>
        <p:spPr>
          <a:xfrm>
            <a:off x="7224167" y="1825625"/>
            <a:ext cx="3077665" cy="435133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t="-17000" b="-17000"/>
          </a:stretch>
        </a:blipFill>
        <a:effectLst/>
      </p:bgPr>
    </p:bg>
    <p:spTree>
      <p:nvGrpSpPr>
        <p:cNvPr id="1" name=""/>
        <p:cNvGrpSpPr/>
        <p:nvPr/>
      </p:nvGrpSpPr>
      <p:grpSpPr>
        <a:xfrm>
          <a:off x="0" y="0"/>
          <a:ext cx="0" cy="0"/>
          <a:chOff x="0" y="0"/>
          <a:chExt cx="0" cy="0"/>
        </a:xfrm>
      </p:grpSpPr>
      <p:sp>
        <p:nvSpPr>
          <p:cNvPr id="6" name="Объект 5"/>
          <p:cNvSpPr>
            <a:spLocks noGrp="1"/>
          </p:cNvSpPr>
          <p:nvPr>
            <p:ph idx="1"/>
          </p:nvPr>
        </p:nvSpPr>
        <p:spPr>
          <a:xfrm>
            <a:off x="119922" y="179882"/>
            <a:ext cx="6700604" cy="6400800"/>
          </a:xfrm>
        </p:spPr>
        <p:txBody>
          <a:bodyPr>
            <a:normAutofit fontScale="92500" lnSpcReduction="20000"/>
          </a:bodyPr>
          <a:lstStyle/>
          <a:p>
            <a:pPr marL="0" indent="0" algn="just">
              <a:spcBef>
                <a:spcPts val="0"/>
              </a:spcBef>
              <a:buNone/>
            </a:pPr>
            <a:r>
              <a:rPr lang="ru-RU" dirty="0"/>
              <a:t> </a:t>
            </a:r>
            <a:r>
              <a:rPr lang="ru-RU" dirty="0" smtClean="0"/>
              <a:t>    </a:t>
            </a:r>
            <a:r>
              <a:rPr lang="ru-RU" b="1" dirty="0" smtClean="0">
                <a:effectLst>
                  <a:outerShdw blurRad="38100" dist="38100" dir="2700000" algn="tl">
                    <a:srgbClr val="000000">
                      <a:alpha val="43137"/>
                    </a:srgbClr>
                  </a:outerShdw>
                </a:effectLst>
              </a:rPr>
              <a:t>Свои собственные стихи – о школе, о товарищах, об учителях – Расул начал писать, когда ему было 9 лет.</a:t>
            </a:r>
          </a:p>
          <a:p>
            <a:pPr marL="0" indent="0" algn="just">
              <a:spcBef>
                <a:spcPts val="0"/>
              </a:spcBef>
              <a:buNone/>
            </a:pPr>
            <a:r>
              <a:rPr lang="ru-RU" b="1" dirty="0" smtClean="0">
                <a:effectLst>
                  <a:outerShdw blurRad="38100" dist="38100" dir="2700000" algn="tl">
                    <a:srgbClr val="000000">
                      <a:alpha val="43137"/>
                    </a:srgbClr>
                  </a:outerShdw>
                </a:effectLst>
              </a:rPr>
              <a:t>     Потом его стихи начали печатать в республиканской аварской газете «Большевик гор» Первая книжка стихов на аварском языке вышла в 1943 году. Ему было всего двадцать лет, когда он стал членом Союза писателей СССР. С тех пор на аварском и русском языках, на многих языках Дагестана, Кавказа и всего мира вышли десятки поэтических, прозаических и публицистических книг, такие как «В горах мое сердце», «Высокие звезды», «Берегите друзей», «Журавли», «У очага», «Письмена», «Последняя цена», «Сказания», «Колесо жизни», «О бурных днях Кавказа», «В полдневный жар», «Мой Дагестан», «Две шали», «Суди меня по кодексу любви», «Сонеты» и многие другие, которые получили широкую популярность у любителей его поэзии.</a:t>
            </a:r>
            <a:endParaRPr lang="fr-CA" b="1" dirty="0" smtClean="0">
              <a:effectLst>
                <a:outerShdw blurRad="38100" dist="38100" dir="2700000" algn="tl">
                  <a:srgbClr val="000000">
                    <a:alpha val="43137"/>
                  </a:srgbClr>
                </a:outerShdw>
              </a:effectLst>
            </a:endParaRPr>
          </a:p>
          <a:p>
            <a:pPr marL="0" indent="0" algn="just">
              <a:buNone/>
            </a:pPr>
            <a:endParaRPr lang="ru-RU" dirty="0"/>
          </a:p>
        </p:txBody>
      </p:sp>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110336" y="2926362"/>
            <a:ext cx="5081664" cy="3811248"/>
          </a:xfrm>
          <a:prstGeom prst="rect">
            <a:avLst/>
          </a:prstGeom>
        </p:spPr>
      </p:pic>
    </p:spTree>
    <p:extLst>
      <p:ext uri="{BB962C8B-B14F-4D97-AF65-F5344CB8AC3E}">
        <p14:creationId xmlns="" xmlns:p14="http://schemas.microsoft.com/office/powerpoint/2010/main" val="1958566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t="-17000" b="-17000"/>
          </a:stretch>
        </a:blip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569626" y="374754"/>
            <a:ext cx="6415790" cy="5802209"/>
          </a:xfrm>
        </p:spPr>
        <p:txBody>
          <a:bodyPr>
            <a:normAutofit/>
          </a:bodyPr>
          <a:lstStyle/>
          <a:p>
            <a:pPr marL="0" indent="0" algn="just">
              <a:buNone/>
            </a:pPr>
            <a:r>
              <a:rPr lang="ru-RU" b="1" dirty="0" smtClean="0">
                <a:effectLst>
                  <a:outerShdw blurRad="38100" dist="38100" dir="2700000" algn="tl">
                    <a:srgbClr val="000000">
                      <a:alpha val="43137"/>
                    </a:srgbClr>
                  </a:outerShdw>
                </a:effectLst>
              </a:rPr>
              <a:t>     Первый </a:t>
            </a:r>
            <a:r>
              <a:rPr lang="ru-RU" b="1" dirty="0">
                <a:effectLst>
                  <a:outerShdw blurRad="38100" dist="38100" dir="2700000" algn="tl">
                    <a:srgbClr val="000000">
                      <a:alpha val="43137"/>
                    </a:srgbClr>
                  </a:outerShdw>
                </a:effectLst>
              </a:rPr>
              <a:t>сборник стихов Расула Гамзатова «Горячая любовь и жгучая ненависть» вышел на аварском языке в 1943 году. В стихах военных лет Гамзатов воспевал героизм советских людей. В боях Великой Отечественной войны погибли двое его старших братьев…</a:t>
            </a:r>
          </a:p>
          <a:p>
            <a:pPr marL="0" indent="0" algn="just">
              <a:buNone/>
            </a:pPr>
            <a:r>
              <a:rPr lang="ru-RU" b="1" dirty="0" smtClean="0">
                <a:effectLst>
                  <a:outerShdw blurRad="38100" dist="38100" dir="2700000" algn="tl">
                    <a:srgbClr val="000000">
                      <a:alpha val="43137"/>
                    </a:srgbClr>
                  </a:outerShdw>
                </a:effectLst>
              </a:rPr>
              <a:t>     Гамзатову </a:t>
            </a:r>
            <a:r>
              <a:rPr lang="ru-RU" b="1" dirty="0">
                <a:effectLst>
                  <a:outerShdw blurRad="38100" dist="38100" dir="2700000" algn="tl">
                    <a:srgbClr val="000000">
                      <a:alpha val="43137"/>
                    </a:srgbClr>
                  </a:outerShdw>
                </a:effectLst>
              </a:rPr>
              <a:t>было всего 20 лет, когда он стал членом Союза писателей СССР.</a:t>
            </a:r>
          </a:p>
          <a:p>
            <a:endParaRPr lang="ru-RU" dirty="0"/>
          </a:p>
        </p:txBody>
      </p:sp>
      <p:pic>
        <p:nvPicPr>
          <p:cNvPr id="5" name="Объект 4"/>
          <p:cNvPicPr>
            <a:picLocks noGrp="1" noChangeAspect="1"/>
          </p:cNvPicPr>
          <p:nvPr>
            <p:ph sz="half" idx="2"/>
          </p:nvPr>
        </p:nvPicPr>
        <p:blipFill rotWithShape="1">
          <a:blip r:embed="rId3" cstate="print"/>
          <a:srcRect r="65" b="-57"/>
          <a:stretch/>
        </p:blipFill>
        <p:spPr>
          <a:xfrm>
            <a:off x="7854846" y="559830"/>
            <a:ext cx="3762531" cy="5895617"/>
          </a:xfrm>
          <a:prstGeom prst="rect">
            <a:avLst/>
          </a:prstGeom>
        </p:spPr>
      </p:pic>
    </p:spTree>
    <p:extLst>
      <p:ext uri="{BB962C8B-B14F-4D97-AF65-F5344CB8AC3E}">
        <p14:creationId xmlns="" xmlns:p14="http://schemas.microsoft.com/office/powerpoint/2010/main" val="4286027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t="-5000" b="-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515" y="1096468"/>
            <a:ext cx="10515600" cy="1325563"/>
          </a:xfrm>
        </p:spPr>
        <p:txBody>
          <a:bodyPr>
            <a:normAutofit/>
          </a:bodyPr>
          <a:lstStyle/>
          <a:p>
            <a:pPr algn="just"/>
            <a:r>
              <a:rPr lang="ru-RU" sz="2400" b="1" dirty="0" smtClean="0">
                <a:effectLst>
                  <a:outerShdw blurRad="38100" dist="38100" dir="2700000" algn="tl">
                    <a:srgbClr val="000000">
                      <a:alpha val="43137"/>
                    </a:srgbClr>
                  </a:outerShdw>
                </a:effectLst>
              </a:rPr>
              <a:t>.</a:t>
            </a:r>
            <a:r>
              <a:rPr lang="ru-RU" sz="2400" b="1" dirty="0">
                <a:effectLst>
                  <a:outerShdw blurRad="38100" dist="38100" dir="2700000" algn="tl">
                    <a:srgbClr val="000000">
                      <a:alpha val="43137"/>
                    </a:srgbClr>
                  </a:outerShdw>
                </a:effectLst>
              </a:rPr>
              <a:t/>
            </a:r>
            <a:br>
              <a:rPr lang="ru-RU" sz="2400" b="1" dirty="0">
                <a:effectLst>
                  <a:outerShdw blurRad="38100" dist="38100" dir="2700000" algn="tl">
                    <a:srgbClr val="000000">
                      <a:alpha val="43137"/>
                    </a:srgbClr>
                  </a:outerShdw>
                </a:effectLst>
              </a:rPr>
            </a:br>
            <a:endParaRPr lang="ru-RU" sz="2400" b="1" dirty="0">
              <a:effectLst>
                <a:outerShdw blurRad="38100" dist="38100" dir="2700000" algn="tl">
                  <a:srgbClr val="000000">
                    <a:alpha val="43137"/>
                  </a:srgbClr>
                </a:outerShdw>
              </a:effectLst>
            </a:endParaRPr>
          </a:p>
        </p:txBody>
      </p:sp>
      <p:sp>
        <p:nvSpPr>
          <p:cNvPr id="6" name="Объект 5"/>
          <p:cNvSpPr>
            <a:spLocks noGrp="1"/>
          </p:cNvSpPr>
          <p:nvPr>
            <p:ph sz="half" idx="1"/>
          </p:nvPr>
        </p:nvSpPr>
        <p:spPr>
          <a:xfrm>
            <a:off x="0" y="329784"/>
            <a:ext cx="6019800" cy="6145967"/>
          </a:xfrm>
        </p:spPr>
        <p:txBody>
          <a:bodyPr>
            <a:normAutofit fontScale="92500" lnSpcReduction="20000"/>
          </a:bodyPr>
          <a:lstStyle/>
          <a:p>
            <a:pPr marL="0" indent="0" algn="just">
              <a:buNone/>
            </a:pPr>
            <a:r>
              <a:rPr lang="ru-RU" b="1" dirty="0" smtClean="0">
                <a:effectLst>
                  <a:outerShdw blurRad="38100" dist="38100" dir="2700000" algn="tl">
                    <a:srgbClr val="000000">
                      <a:alpha val="43137"/>
                    </a:srgbClr>
                  </a:outerShdw>
                </a:effectLst>
              </a:rPr>
              <a:t>     Однажды Расул прочел несколько своих стихотворений, уже переведенных на русский язык, известному </a:t>
            </a:r>
            <a:r>
              <a:rPr lang="ru-RU" b="1" dirty="0" err="1" smtClean="0">
                <a:effectLst>
                  <a:outerShdw blurRad="38100" dist="38100" dir="2700000" algn="tl">
                    <a:srgbClr val="000000">
                      <a:alpha val="43137"/>
                    </a:srgbClr>
                  </a:outerShdw>
                </a:effectLst>
              </a:rPr>
              <a:t>лакскому</a:t>
            </a:r>
            <a:r>
              <a:rPr lang="ru-RU" b="1" dirty="0" smtClean="0">
                <a:effectLst>
                  <a:outerShdw blurRad="38100" dist="38100" dir="2700000" algn="tl">
                    <a:srgbClr val="000000">
                      <a:alpha val="43137"/>
                    </a:srgbClr>
                  </a:outerShdw>
                </a:effectLst>
              </a:rPr>
              <a:t> поэту </a:t>
            </a:r>
            <a:r>
              <a:rPr lang="ru-RU" b="1" dirty="0" err="1" smtClean="0">
                <a:effectLst>
                  <a:outerShdw blurRad="38100" dist="38100" dir="2700000" algn="tl">
                    <a:srgbClr val="000000">
                      <a:alpha val="43137"/>
                    </a:srgbClr>
                  </a:outerShdw>
                </a:effectLst>
              </a:rPr>
              <a:t>Эффенди</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Капиеву</a:t>
            </a:r>
            <a:r>
              <a:rPr lang="ru-RU" b="1" dirty="0" smtClean="0">
                <a:effectLst>
                  <a:outerShdw blurRad="38100" dist="38100" dir="2700000" algn="tl">
                    <a:srgbClr val="000000">
                      <a:alpha val="43137"/>
                    </a:srgbClr>
                  </a:outerShdw>
                </a:effectLst>
              </a:rPr>
              <a:t>, и тот посоветовал ему поехать учиться в Москву.</a:t>
            </a:r>
            <a:br>
              <a:rPr lang="ru-RU" b="1" dirty="0" smtClean="0">
                <a:effectLst>
                  <a:outerShdw blurRad="38100" dist="38100" dir="2700000" algn="tl">
                    <a:srgbClr val="000000">
                      <a:alpha val="43137"/>
                    </a:srgbClr>
                  </a:outerShdw>
                </a:effectLst>
              </a:rPr>
            </a:br>
            <a:r>
              <a:rPr lang="ru-RU" b="1" dirty="0" smtClean="0">
                <a:effectLst>
                  <a:outerShdw blurRad="38100" dist="38100" dir="2700000" algn="tl">
                    <a:srgbClr val="000000">
                      <a:alpha val="43137"/>
                    </a:srgbClr>
                  </a:outerShdw>
                </a:effectLst>
              </a:rPr>
              <a:t>     Через 2 года после этого разговора, держа под мышкой несколько собственных книг, поэму «Дети Краснодона», переведенную на русский язык Ильей Сельвинским, он отправился в столицу – поступать в Литературный институт имени А.М. Горького. Директор института Федор Васильевич Гладков, прочитав его стихи, хотя и видел, что Гамзатов плохо владеет русским языком, а написанный им диктант был таким пестрым от карандашных поправок, что казалось, будто на нем дрались воробьи, все же написал его фамилию среди принятых.</a:t>
            </a:r>
            <a:endParaRPr lang="ru-RU" dirty="0"/>
          </a:p>
        </p:txBody>
      </p:sp>
      <p:pic>
        <p:nvPicPr>
          <p:cNvPr id="8" name="Объект 7"/>
          <p:cNvPicPr>
            <a:picLocks noGrp="1" noChangeAspect="1"/>
          </p:cNvPicPr>
          <p:nvPr>
            <p:ph sz="half" idx="2"/>
          </p:nvPr>
        </p:nvPicPr>
        <p:blipFill>
          <a:blip r:embed="rId3" cstate="print"/>
          <a:stretch>
            <a:fillRect/>
          </a:stretch>
        </p:blipFill>
        <p:spPr>
          <a:xfrm>
            <a:off x="6019800" y="1214203"/>
            <a:ext cx="6089797" cy="4563782"/>
          </a:xfrm>
          <a:prstGeom prst="rect">
            <a:avLst/>
          </a:prstGeom>
        </p:spPr>
      </p:pic>
    </p:spTree>
    <p:extLst>
      <p:ext uri="{BB962C8B-B14F-4D97-AF65-F5344CB8AC3E}">
        <p14:creationId xmlns="" xmlns:p14="http://schemas.microsoft.com/office/powerpoint/2010/main" val="3999471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76363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t="-17000" b="-17000"/>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2024034" y="285729"/>
            <a:ext cx="8229600" cy="3571875"/>
          </a:xfrm>
        </p:spPr>
        <p:txBody>
          <a:bodyPr/>
          <a:lstStyle/>
          <a:p>
            <a:pPr algn="just"/>
            <a:r>
              <a:rPr lang="ru-RU" sz="2400" b="1" dirty="0">
                <a:effectLst>
                  <a:outerShdw blurRad="38100" dist="38100" dir="2700000" algn="tl">
                    <a:srgbClr val="000000">
                      <a:alpha val="43137"/>
                    </a:srgbClr>
                  </a:outerShdw>
                </a:effectLst>
              </a:rPr>
              <a:t>Стихи и поэмы Расула Гамзатова переводили на русский язык такие мастера пера, как Илья Сельвинский и Сергей Городецкий, Семен Липкин и Юлия Нейман. </a:t>
            </a:r>
          </a:p>
          <a:p>
            <a:pPr algn="just"/>
            <a:r>
              <a:rPr lang="ru-RU" sz="2400" b="1" dirty="0">
                <a:effectLst>
                  <a:outerShdw blurRad="38100" dist="38100" dir="2700000" algn="tl">
                    <a:srgbClr val="000000">
                      <a:alpha val="43137"/>
                    </a:srgbClr>
                  </a:outerShdw>
                </a:effectLst>
              </a:rPr>
              <a:t>Особенно плодотворно работали с ним его друзья-поэты: Наум Гребнев, Яков Козловский, Яков </a:t>
            </a:r>
            <a:r>
              <a:rPr lang="ru-RU" sz="2400" b="1" dirty="0" err="1">
                <a:effectLst>
                  <a:outerShdw blurRad="38100" dist="38100" dir="2700000" algn="tl">
                    <a:srgbClr val="000000">
                      <a:alpha val="43137"/>
                    </a:srgbClr>
                  </a:outerShdw>
                </a:effectLst>
              </a:rPr>
              <a:t>Хелемский</a:t>
            </a:r>
            <a:r>
              <a:rPr lang="ru-RU" sz="2400" b="1" dirty="0">
                <a:effectLst>
                  <a:outerShdw blurRad="38100" dist="38100" dir="2700000" algn="tl">
                    <a:srgbClr val="000000">
                      <a:alpha val="43137"/>
                    </a:srgbClr>
                  </a:outerShdw>
                </a:effectLst>
              </a:rPr>
              <a:t>, Владимир Солоухин, Елена Николаевская, Роберт Рождественский, Андрей Вознесенский, Юнна </a:t>
            </a:r>
            <a:r>
              <a:rPr lang="ru-RU" sz="2400" b="1" dirty="0" err="1">
                <a:effectLst>
                  <a:outerShdw blurRad="38100" dist="38100" dir="2700000" algn="tl">
                    <a:srgbClr val="000000">
                      <a:alpha val="43137"/>
                    </a:srgbClr>
                  </a:outerShdw>
                </a:effectLst>
              </a:rPr>
              <a:t>Мориц</a:t>
            </a:r>
            <a:r>
              <a:rPr lang="ru-RU" sz="2400" b="1" dirty="0">
                <a:effectLst>
                  <a:outerShdw blurRad="38100" dist="38100" dir="2700000" algn="tl">
                    <a:srgbClr val="000000">
                      <a:alpha val="43137"/>
                    </a:srgbClr>
                  </a:outerShdw>
                </a:effectLst>
              </a:rPr>
              <a:t>, Марина Ахмедова и другие. </a:t>
            </a:r>
            <a:endParaRPr lang="fr-CA" sz="2400" b="1" dirty="0">
              <a:effectLst>
                <a:outerShdw blurRad="38100" dist="38100" dir="2700000" algn="tl">
                  <a:srgbClr val="000000">
                    <a:alpha val="43137"/>
                  </a:srgbClr>
                </a:outerShdw>
              </a:effectLst>
            </a:endParaRPr>
          </a:p>
        </p:txBody>
      </p:sp>
      <p:pic>
        <p:nvPicPr>
          <p:cNvPr id="5" name="Picture 2" descr="C:\Users\Asus\AppData\Local\Temp\Rar$DI03.391\0690452b65e23dcdc2edf678ae8.jpg"/>
          <p:cNvPicPr>
            <a:picLocks noChangeAspect="1" noChangeArrowheads="1"/>
          </p:cNvPicPr>
          <p:nvPr/>
        </p:nvPicPr>
        <p:blipFill>
          <a:blip r:embed="rId3" cstate="print"/>
          <a:srcRect/>
          <a:stretch>
            <a:fillRect/>
          </a:stretch>
        </p:blipFill>
        <p:spPr bwMode="auto">
          <a:xfrm>
            <a:off x="3881422" y="3500438"/>
            <a:ext cx="4500554" cy="31053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2655800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t="-9000" b="-9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7229" y="255991"/>
            <a:ext cx="6933059" cy="5530463"/>
          </a:xfrm>
        </p:spPr>
        <p:txBody>
          <a:bodyPr>
            <a:noAutofit/>
          </a:bodyPr>
          <a:lstStyle/>
          <a:p>
            <a:pPr marL="0" indent="0" algn="just">
              <a:buNone/>
            </a:pPr>
            <a:r>
              <a:rPr lang="ru-RU" b="1" dirty="0">
                <a:effectLst>
                  <a:outerShdw blurRad="38100" dist="38100" dir="2700000" algn="tl">
                    <a:srgbClr val="000000">
                      <a:alpha val="43137"/>
                    </a:srgbClr>
                  </a:outerShdw>
                </a:effectLst>
              </a:rPr>
              <a:t>Творчество Расула Гамзатова колоритно украсило мужественный образ Дагестана ореолом высокой духовности и культурной самобытности. Вместе с тем оно значительно расширило жанровую палитру национальной литературы. С Гамзатовым литература Дагестана прошла огромный путь и заняла достойное место в мировой </a:t>
            </a:r>
            <a:r>
              <a:rPr lang="ru-RU" b="1" dirty="0" smtClean="0">
                <a:effectLst>
                  <a:outerShdw blurRad="38100" dist="38100" dir="2700000" algn="tl">
                    <a:srgbClr val="000000">
                      <a:alpha val="43137"/>
                    </a:srgbClr>
                  </a:outerShdw>
                </a:effectLst>
              </a:rPr>
              <a:t>культуре.</a:t>
            </a:r>
            <a:endParaRPr lang="ru-RU" b="1" dirty="0">
              <a:effectLst>
                <a:outerShdw blurRad="38100" dist="38100" dir="2700000" algn="tl">
                  <a:srgbClr val="000000">
                    <a:alpha val="43137"/>
                  </a:srgbClr>
                </a:outerShdw>
              </a:effectLst>
            </a:endParaRPr>
          </a:p>
        </p:txBody>
      </p:sp>
      <p:pic>
        <p:nvPicPr>
          <p:cNvPr id="2050" name="Picture 2" descr="C:\Documents and Settings\Admin\Рабочий стол\x_9df47e95.jpg"/>
          <p:cNvPicPr>
            <a:picLocks noChangeAspect="1" noChangeArrowheads="1"/>
          </p:cNvPicPr>
          <p:nvPr/>
        </p:nvPicPr>
        <p:blipFill>
          <a:blip r:embed="rId3" cstate="print"/>
          <a:srcRect/>
          <a:stretch>
            <a:fillRect/>
          </a:stretch>
        </p:blipFill>
        <p:spPr bwMode="auto">
          <a:xfrm>
            <a:off x="7582600" y="2201199"/>
            <a:ext cx="4214842" cy="4214842"/>
          </a:xfrm>
          <a:prstGeom prst="rect">
            <a:avLst/>
          </a:prstGeom>
          <a:noFill/>
        </p:spPr>
      </p:pic>
    </p:spTree>
    <p:extLst>
      <p:ext uri="{BB962C8B-B14F-4D97-AF65-F5344CB8AC3E}">
        <p14:creationId xmlns="" xmlns:p14="http://schemas.microsoft.com/office/powerpoint/2010/main" val="392724839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t="-17000" b="-1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55960" y="1285861"/>
            <a:ext cx="5191593" cy="4525963"/>
          </a:xfrm>
        </p:spPr>
        <p:txBody>
          <a:bodyPr/>
          <a:lstStyle/>
          <a:p>
            <a:pPr marL="0" indent="0" algn="ctr">
              <a:buNone/>
            </a:pPr>
            <a:r>
              <a:rPr lang="ru-RU" b="1" dirty="0" smtClean="0">
                <a:effectLst>
                  <a:outerShdw blurRad="38100" dist="38100" dir="2700000" algn="tl">
                    <a:srgbClr val="000000">
                      <a:alpha val="43137"/>
                    </a:srgbClr>
                  </a:outerShdw>
                </a:effectLst>
              </a:rPr>
              <a:t>     А.С. Пушкин для Расула Гамзатова был «Петром Первым русской поэзии – смелым и могучим преобразователем»</a:t>
            </a:r>
            <a:endParaRPr lang="ru-RU" b="1" dirty="0">
              <a:effectLst>
                <a:outerShdw blurRad="38100" dist="38100" dir="2700000" algn="tl">
                  <a:srgbClr val="000000">
                    <a:alpha val="43137"/>
                  </a:srgbClr>
                </a:outerShdw>
              </a:effectLst>
            </a:endParaRPr>
          </a:p>
        </p:txBody>
      </p:sp>
      <p:pic>
        <p:nvPicPr>
          <p:cNvPr id="3074" name="Picture 2" descr="C:\Documents and Settings\Admin\Рабочий стол\2010_06_05_01.jpg"/>
          <p:cNvPicPr>
            <a:picLocks noChangeAspect="1" noChangeArrowheads="1"/>
          </p:cNvPicPr>
          <p:nvPr/>
        </p:nvPicPr>
        <p:blipFill>
          <a:blip r:embed="rId3" cstate="print"/>
          <a:srcRect/>
          <a:stretch>
            <a:fillRect/>
          </a:stretch>
        </p:blipFill>
        <p:spPr bwMode="auto">
          <a:xfrm>
            <a:off x="465995" y="721142"/>
            <a:ext cx="4540719" cy="5090682"/>
          </a:xfrm>
          <a:prstGeom prst="rect">
            <a:avLst/>
          </a:prstGeom>
          <a:noFill/>
        </p:spPr>
      </p:pic>
    </p:spTree>
    <p:extLst>
      <p:ext uri="{BB962C8B-B14F-4D97-AF65-F5344CB8AC3E}">
        <p14:creationId xmlns="" xmlns:p14="http://schemas.microsoft.com/office/powerpoint/2010/main" val="257967193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999</Words>
  <Application>Microsoft Office PowerPoint</Application>
  <PresentationFormat>Произвольный</PresentationFormat>
  <Paragraphs>58</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Путешествие в поэзию Расула Гамзатова 8 сентября</vt:lpstr>
      <vt:lpstr>Слайд 2</vt:lpstr>
      <vt:lpstr>Слайд 3</vt:lpstr>
      <vt:lpstr>Слайд 4</vt:lpstr>
      <vt:lpstr>. </vt:lpstr>
      <vt:lpstr>Слайд 6</vt:lpstr>
      <vt:lpstr>Слайд 7</vt:lpstr>
      <vt:lpstr>Слайд 8</vt:lpstr>
      <vt:lpstr>Слайд 9</vt:lpstr>
      <vt:lpstr>Слайд 10</vt:lpstr>
      <vt:lpstr>Слайд 11</vt:lpstr>
      <vt:lpstr>Слайд 12</vt:lpstr>
      <vt:lpstr>Слайд 13</vt:lpstr>
      <vt:lpstr>Исполнителями этих песен стали известные певцы и артисты: </vt:lpstr>
      <vt:lpstr>Слайд 15</vt:lpstr>
      <vt:lpstr>Слайд 16</vt:lpstr>
      <vt:lpstr>Слайд 17</vt:lpstr>
      <vt:lpstr>Слайд 18</vt:lpstr>
      <vt:lpstr>Слайд 19</vt:lpstr>
      <vt:lpstr>Р. Гамзатов с женой и  дочерьми</vt:lpstr>
      <vt:lpstr>Слайд 21</vt:lpstr>
      <vt:lpstr>Слайд 22</vt:lpstr>
      <vt:lpstr>Расул Гамзатович Гамзатов (1923-2003)</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Путешествие в поэзию Расула Гамзатова</dc:title>
  <dc:creator>АЛЕКСАНДРА</dc:creator>
  <cp:lastModifiedBy>teacher</cp:lastModifiedBy>
  <cp:revision>22</cp:revision>
  <dcterms:created xsi:type="dcterms:W3CDTF">2015-04-15T18:11:30Z</dcterms:created>
  <dcterms:modified xsi:type="dcterms:W3CDTF">2015-04-16T06:47:13Z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2035848</vt:lpwstr>
  </property>
  <property fmtid="{D5CDD505-2E9C-101B-9397-08002B2CF9AE}" pid="3" name="NXPowerLiteSettings">
    <vt:lpwstr>F7000400038000</vt:lpwstr>
  </property>
  <property fmtid="{D5CDD505-2E9C-101B-9397-08002B2CF9AE}" pid="4" name="NXPowerLiteVersion">
    <vt:lpwstr>D6.2.8</vt:lpwstr>
  </property>
</Properties>
</file>