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58" r:id="rId5"/>
    <p:sldId id="271" r:id="rId6"/>
    <p:sldId id="267" r:id="rId7"/>
    <p:sldId id="270" r:id="rId8"/>
    <p:sldId id="268" r:id="rId9"/>
    <p:sldId id="265" r:id="rId10"/>
    <p:sldId id="263" r:id="rId11"/>
    <p:sldId id="264" r:id="rId12"/>
    <p:sldId id="269" r:id="rId13"/>
    <p:sldId id="26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2832" autoAdjust="0"/>
  </p:normalViewPr>
  <p:slideViewPr>
    <p:cSldViewPr>
      <p:cViewPr varScale="1">
        <p:scale>
          <a:sx n="76" d="100"/>
          <a:sy n="76" d="100"/>
        </p:scale>
        <p:origin x="-14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0F486-2A40-4BAA-9E6D-26D0CA711E23}" type="datetimeFigureOut">
              <a:rPr lang="ru-RU" smtClean="0"/>
              <a:pPr/>
              <a:t>18.05.2015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AD48B-F45B-46E1-8C88-A052B4014193}" type="slidenum">
              <a:rPr lang="ru-RU" smtClean="0"/>
              <a:pPr/>
              <a:t>‹#›</a:t>
            </a:fld>
            <a:endParaRPr lang="ru-RU"/>
          </a:p>
        </p:txBody>
      </p:sp>
    </p:spTree>
    <p:extLst>
      <p:ext uri="{BB962C8B-B14F-4D97-AF65-F5344CB8AC3E}">
        <p14:creationId xmlns:p14="http://schemas.microsoft.com/office/powerpoint/2010/main" val="64403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1.jpg"/>
          <p:cNvPicPr>
            <a:picLocks noChangeAspect="1"/>
          </p:cNvPicPr>
          <p:nvPr/>
        </p:nvPicPr>
        <p:blipFill>
          <a:blip r:embed="rId2" cstate="print"/>
          <a:stretch>
            <a:fillRect/>
          </a:stretch>
        </p:blipFill>
        <p:spPr>
          <a:xfrm>
            <a:off x="-1" y="-9144"/>
            <a:ext cx="9144001" cy="6876288"/>
          </a:xfrm>
          <a:prstGeom prst="rect">
            <a:avLst/>
          </a:prstGeom>
        </p:spPr>
      </p:pic>
      <p:sp>
        <p:nvSpPr>
          <p:cNvPr id="2" name="Заголовок 1"/>
          <p:cNvSpPr>
            <a:spLocks noGrp="1"/>
          </p:cNvSpPr>
          <p:nvPr>
            <p:ph type="ctrTitle"/>
          </p:nvPr>
        </p:nvSpPr>
        <p:spPr>
          <a:xfrm>
            <a:off x="0" y="836712"/>
            <a:ext cx="9144000" cy="2520280"/>
          </a:xfrm>
        </p:spPr>
        <p:txBody>
          <a:bodyPr>
            <a:normAutofit/>
          </a:bodyPr>
          <a:lstStyle/>
          <a:p>
            <a:r>
              <a:rPr lang="ru-RU" sz="6000" dirty="0" smtClean="0"/>
              <a:t>Проект</a:t>
            </a:r>
            <a:br>
              <a:rPr lang="ru-RU" sz="6000" dirty="0" smtClean="0"/>
            </a:br>
            <a:r>
              <a:rPr lang="ru-RU" sz="6000" dirty="0" smtClean="0"/>
              <a:t>"Хранители мудрости"</a:t>
            </a: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2.jpg"/>
          <p:cNvPicPr>
            <a:picLocks noChangeAspect="1"/>
          </p:cNvPicPr>
          <p:nvPr/>
        </p:nvPicPr>
        <p:blipFill>
          <a:blip r:embed="rId2" cstate="print"/>
          <a:stretch>
            <a:fillRect/>
          </a:stretch>
        </p:blipFill>
        <p:spPr>
          <a:xfrm>
            <a:off x="0" y="-9144"/>
            <a:ext cx="9144000" cy="6867144"/>
          </a:xfrm>
          <a:prstGeom prst="rect">
            <a:avLst/>
          </a:prstGeom>
        </p:spPr>
      </p:pic>
      <p:sp>
        <p:nvSpPr>
          <p:cNvPr id="3" name="Содержимое 2"/>
          <p:cNvSpPr>
            <a:spLocks noGrp="1"/>
          </p:cNvSpPr>
          <p:nvPr>
            <p:ph idx="1"/>
          </p:nvPr>
        </p:nvSpPr>
        <p:spPr>
          <a:xfrm>
            <a:off x="539552" y="188640"/>
            <a:ext cx="8604448" cy="2448272"/>
          </a:xfrm>
        </p:spPr>
        <p:txBody>
          <a:bodyPr>
            <a:normAutofit lnSpcReduction="10000"/>
          </a:bodyPr>
          <a:lstStyle/>
          <a:p>
            <a:pPr>
              <a:buNone/>
            </a:pPr>
            <a:r>
              <a:rPr lang="ru-RU" sz="2200" b="1" i="1" dirty="0" smtClean="0"/>
              <a:t>      </a:t>
            </a:r>
            <a:r>
              <a:rPr lang="ru-RU" sz="2400" b="1" i="1" dirty="0" smtClean="0"/>
              <a:t>Многие говорят, что библиотекари - это волшебники, которые защищают книжки от летучих обезьян, прямо как в книге "Волшебник изумрудного города" . Только там было немного по-другому. Об этом вы и сами знаете. Те люди были близки к истине. Только не обезьяны, а наши неаккуратные человечки.</a:t>
            </a:r>
          </a:p>
          <a:p>
            <a:endParaRPr lang="ru-RU" dirty="0"/>
          </a:p>
        </p:txBody>
      </p:sp>
      <p:pic>
        <p:nvPicPr>
          <p:cNvPr id="4" name="Рисунок 3" descr="ф9.jpg"/>
          <p:cNvPicPr>
            <a:picLocks noChangeAspect="1"/>
          </p:cNvPicPr>
          <p:nvPr/>
        </p:nvPicPr>
        <p:blipFill>
          <a:blip r:embed="rId3" cstate="print"/>
          <a:stretch>
            <a:fillRect/>
          </a:stretch>
        </p:blipFill>
        <p:spPr>
          <a:xfrm>
            <a:off x="251520" y="2780928"/>
            <a:ext cx="4536504" cy="3393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0" y="0"/>
            <a:ext cx="3923928" cy="7201972"/>
          </a:xfrm>
          <a:prstGeom prst="rect">
            <a:avLst/>
          </a:prstGeom>
        </p:spPr>
        <p:txBody>
          <a:bodyPr wrap="square">
            <a:spAutoFit/>
          </a:bodyPr>
          <a:lstStyle/>
          <a:p>
            <a:r>
              <a:rPr lang="ru-RU" sz="2200" b="1" i="1" dirty="0" smtClean="0"/>
              <a:t>Но вот, что интересно: почему эти человечки злые ,и что им вообще нужно от библиотеки? А вот есть одна такая причина. </a:t>
            </a:r>
            <a:br>
              <a:rPr lang="ru-RU" sz="2200" b="1" i="1" dirty="0" smtClean="0"/>
            </a:br>
            <a:r>
              <a:rPr lang="ru-RU" sz="2200" b="1" i="1" dirty="0" smtClean="0"/>
              <a:t>У каждой библиотеки есть свои тайны и загадки. Так вот у нашей тоже есть.</a:t>
            </a:r>
            <a:br>
              <a:rPr lang="ru-RU" sz="2200" b="1" i="1" dirty="0" smtClean="0"/>
            </a:br>
            <a:r>
              <a:rPr lang="ru-RU" sz="2200" b="1" i="1" dirty="0" smtClean="0"/>
              <a:t>Это волшебная комната. Она скрывается за той самой расписной дверью. Той самой, около которой лежала загадочная книга. Все проходят мимо и даже не догадываются.</a:t>
            </a:r>
            <a:br>
              <a:rPr lang="ru-RU" sz="2200" b="1" i="1" dirty="0" smtClean="0"/>
            </a:br>
            <a:r>
              <a:rPr lang="ru-RU" sz="2200" b="1" i="1" dirty="0" smtClean="0"/>
              <a:t>А что если заглянуть туда? Что интересного мы там найдем?</a:t>
            </a:r>
            <a:br>
              <a:rPr lang="ru-RU" sz="2200" b="1" i="1" dirty="0" smtClean="0"/>
            </a:br>
            <a:endParaRPr lang="ru-RU" sz="2200" b="1" i="1" dirty="0"/>
          </a:p>
        </p:txBody>
      </p:sp>
      <p:pic>
        <p:nvPicPr>
          <p:cNvPr id="7" name="Содержимое 6" descr="ф5.jpg"/>
          <p:cNvPicPr>
            <a:picLocks noGrp="1" noChangeAspect="1"/>
          </p:cNvPicPr>
          <p:nvPr>
            <p:ph idx="1"/>
          </p:nvPr>
        </p:nvPicPr>
        <p:blipFill>
          <a:blip r:embed="rId3" cstate="print"/>
          <a:stretch>
            <a:fillRect/>
          </a:stretch>
        </p:blipFill>
        <p:spPr>
          <a:xfrm>
            <a:off x="3995936" y="260647"/>
            <a:ext cx="4704524" cy="3528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2.jpg"/>
          <p:cNvPicPr>
            <a:picLocks noChangeAspect="1"/>
          </p:cNvPicPr>
          <p:nvPr/>
        </p:nvPicPr>
        <p:blipFill>
          <a:blip r:embed="rId2" cstate="print"/>
          <a:stretch>
            <a:fillRect/>
          </a:stretch>
        </p:blipFill>
        <p:spPr>
          <a:xfrm>
            <a:off x="0" y="-18289"/>
            <a:ext cx="9144001" cy="6876289"/>
          </a:xfrm>
          <a:prstGeom prst="rect">
            <a:avLst/>
          </a:prstGeom>
        </p:spPr>
      </p:pic>
      <p:sp>
        <p:nvSpPr>
          <p:cNvPr id="3" name="Содержимое 2"/>
          <p:cNvSpPr>
            <a:spLocks noGrp="1"/>
          </p:cNvSpPr>
          <p:nvPr>
            <p:ph idx="1"/>
          </p:nvPr>
        </p:nvSpPr>
        <p:spPr>
          <a:xfrm>
            <a:off x="0" y="188640"/>
            <a:ext cx="3995936" cy="5184576"/>
          </a:xfrm>
        </p:spPr>
        <p:txBody>
          <a:bodyPr>
            <a:normAutofit/>
          </a:bodyPr>
          <a:lstStyle/>
          <a:p>
            <a:pPr>
              <a:buNone/>
            </a:pPr>
            <a:r>
              <a:rPr lang="ru-RU" sz="2200" b="1" i="1" dirty="0" smtClean="0"/>
              <a:t>       Ходит легенда, что там, на столе, на старом большом столе, лежит та самая карта, а рядом с ней портал, который показывает мысли читающих.</a:t>
            </a:r>
            <a:br>
              <a:rPr lang="ru-RU" sz="2200" b="1" i="1" dirty="0" smtClean="0"/>
            </a:br>
            <a:r>
              <a:rPr lang="ru-RU" sz="2200" b="1" i="1" dirty="0" smtClean="0"/>
              <a:t>Но это только догадки, и никто точно не знает, что скрывается за этой дверью, конечно же, кроме самих хранителей мудрости.</a:t>
            </a:r>
          </a:p>
          <a:p>
            <a:endParaRPr lang="ru-RU" dirty="0"/>
          </a:p>
        </p:txBody>
      </p:sp>
      <p:pic>
        <p:nvPicPr>
          <p:cNvPr id="4" name="Рисунок 3" descr="ф11.jpg"/>
          <p:cNvPicPr>
            <a:picLocks noChangeAspect="1"/>
          </p:cNvPicPr>
          <p:nvPr/>
        </p:nvPicPr>
        <p:blipFill>
          <a:blip r:embed="rId3" cstate="print"/>
          <a:stretch>
            <a:fillRect/>
          </a:stretch>
        </p:blipFill>
        <p:spPr>
          <a:xfrm>
            <a:off x="4427984" y="692696"/>
            <a:ext cx="4176464" cy="31323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1.jpg"/>
          <p:cNvPicPr>
            <a:picLocks noChangeAspect="1"/>
          </p:cNvPicPr>
          <p:nvPr/>
        </p:nvPicPr>
        <p:blipFill>
          <a:blip r:embed="rId2" cstate="print"/>
          <a:stretch>
            <a:fillRect/>
          </a:stretch>
        </p:blipFill>
        <p:spPr>
          <a:xfrm>
            <a:off x="-1" y="-1"/>
            <a:ext cx="9144001" cy="6876289"/>
          </a:xfrm>
          <a:prstGeom prst="rect">
            <a:avLst/>
          </a:prstGeom>
        </p:spPr>
      </p:pic>
      <p:sp>
        <p:nvSpPr>
          <p:cNvPr id="3" name="Содержимое 2"/>
          <p:cNvSpPr>
            <a:spLocks noGrp="1"/>
          </p:cNvSpPr>
          <p:nvPr>
            <p:ph idx="1"/>
          </p:nvPr>
        </p:nvSpPr>
        <p:spPr>
          <a:xfrm>
            <a:off x="0" y="0"/>
            <a:ext cx="9144000" cy="6858000"/>
          </a:xfrm>
        </p:spPr>
        <p:txBody>
          <a:bodyPr>
            <a:normAutofit/>
          </a:bodyPr>
          <a:lstStyle/>
          <a:p>
            <a:pPr>
              <a:buNone/>
            </a:pPr>
            <a:r>
              <a:rPr lang="ru-RU" sz="3600" dirty="0" smtClean="0"/>
              <a:t>    Работу выполнила команда </a:t>
            </a:r>
          </a:p>
          <a:p>
            <a:pPr indent="196850">
              <a:buNone/>
            </a:pPr>
            <a:r>
              <a:rPr lang="ru-RU" sz="3600" dirty="0" smtClean="0">
                <a:effectLst>
                  <a:outerShdw blurRad="38100" dist="38100" dir="2700000" algn="tl">
                    <a:srgbClr val="000000">
                      <a:alpha val="43137"/>
                    </a:srgbClr>
                  </a:outerShdw>
                </a:effectLst>
              </a:rPr>
              <a:t>«Время приключений</a:t>
            </a:r>
            <a:r>
              <a:rPr lang="ru-RU" sz="3600" dirty="0" smtClean="0">
                <a:effectLst>
                  <a:outerShdw blurRad="38100" dist="38100" dir="2700000" algn="tl">
                    <a:srgbClr val="000000">
                      <a:alpha val="43137"/>
                    </a:srgbClr>
                  </a:outerShdw>
                </a:effectLst>
              </a:rPr>
              <a:t>»</a:t>
            </a:r>
            <a:endParaRPr lang="en-US" sz="3600" dirty="0" smtClean="0">
              <a:effectLst>
                <a:outerShdw blurRad="38100" dist="38100" dir="2700000" algn="tl">
                  <a:srgbClr val="000000">
                    <a:alpha val="43137"/>
                  </a:srgbClr>
                </a:outerShdw>
              </a:effectLst>
            </a:endParaRPr>
          </a:p>
          <a:p>
            <a:pPr indent="196850">
              <a:buNone/>
            </a:pPr>
            <a:endParaRPr lang="en-US" sz="3600" dirty="0">
              <a:effectLst>
                <a:outerShdw blurRad="38100" dist="38100" dir="2700000" algn="tl">
                  <a:srgbClr val="000000">
                    <a:alpha val="43137"/>
                  </a:srgbClr>
                </a:outerShdw>
              </a:effectLst>
            </a:endParaRPr>
          </a:p>
          <a:p>
            <a:pPr indent="196850">
              <a:buNone/>
            </a:pPr>
            <a:endParaRPr lang="en-US" sz="3600" smtClean="0">
              <a:effectLst>
                <a:outerShdw blurRad="38100" dist="38100" dir="2700000" algn="tl">
                  <a:srgbClr val="000000">
                    <a:alpha val="43137"/>
                  </a:srgbClr>
                </a:outerShdw>
              </a:effectLst>
            </a:endParaRPr>
          </a:p>
          <a:p>
            <a:pPr indent="196850">
              <a:buNone/>
            </a:pPr>
            <a:r>
              <a:rPr lang="ru-RU" sz="3600" smtClean="0"/>
              <a:t/>
            </a:r>
            <a:br>
              <a:rPr lang="ru-RU" sz="360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Апрель, 2015 </a:t>
            </a:r>
            <a:br>
              <a:rPr lang="ru-RU" dirty="0" smtClean="0"/>
            </a:br>
            <a:r>
              <a:rPr lang="ru-RU" dirty="0" smtClean="0"/>
              <a:t/>
            </a:r>
            <a:br>
              <a:rPr lang="ru-RU" dirty="0" smtClean="0"/>
            </a:br>
            <a:endParaRPr lang="ru-RU" dirty="0" smtClean="0"/>
          </a:p>
          <a:p>
            <a:endParaRPr lang="ru-RU" dirty="0" smtClean="0"/>
          </a:p>
          <a:p>
            <a:pPr>
              <a:buNone/>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0" y="-9143"/>
            <a:ext cx="9144000" cy="6867143"/>
          </a:xfrm>
          <a:prstGeom prst="rect">
            <a:avLst/>
          </a:prstGeom>
        </p:spPr>
      </p:pic>
      <p:sp>
        <p:nvSpPr>
          <p:cNvPr id="5" name="Заголовок 1"/>
          <p:cNvSpPr>
            <a:spLocks noGrp="1"/>
          </p:cNvSpPr>
          <p:nvPr>
            <p:ph idx="1"/>
          </p:nvPr>
        </p:nvSpPr>
        <p:spPr>
          <a:xfrm>
            <a:off x="0" y="260648"/>
            <a:ext cx="4860032" cy="6597352"/>
          </a:xfrm>
        </p:spPr>
        <p:txBody>
          <a:bodyPr>
            <a:noAutofit/>
          </a:bodyPr>
          <a:lstStyle/>
          <a:p>
            <a:pPr fontAlgn="t">
              <a:buNone/>
            </a:pPr>
            <a:r>
              <a:rPr lang="ru-RU" sz="2400" b="1" i="1" dirty="0" smtClean="0">
                <a:solidFill>
                  <a:schemeClr val="bg1"/>
                </a:solidFill>
              </a:rPr>
              <a:t>    </a:t>
            </a:r>
            <a:r>
              <a:rPr lang="ru-RU" sz="2400" b="1" i="1" dirty="0" smtClean="0"/>
              <a:t>Когда вы заходите в библиотеку, задумываетесь ли вы над тем, что творится в ней, когда никого кроме библиотекарей не остается? А кто такие вообще библиотекари по-вашему? </a:t>
            </a:r>
            <a:br>
              <a:rPr lang="ru-RU" sz="2400" b="1" i="1" dirty="0" smtClean="0"/>
            </a:br>
            <a:r>
              <a:rPr lang="ru-RU" sz="2400" b="1" i="1" dirty="0" smtClean="0"/>
              <a:t>Если вы считаете, что это люди, которые ходят туда сюда, перекладывая книги с полки на полку, из рук в руки, то вы ошибаетесь. </a:t>
            </a:r>
          </a:p>
        </p:txBody>
      </p:sp>
      <p:pic>
        <p:nvPicPr>
          <p:cNvPr id="7" name="Рисунок 6" descr="ф4.jpg"/>
          <p:cNvPicPr>
            <a:picLocks noChangeAspect="1"/>
          </p:cNvPicPr>
          <p:nvPr/>
        </p:nvPicPr>
        <p:blipFill>
          <a:blip r:embed="rId3" cstate="print"/>
          <a:stretch>
            <a:fillRect/>
          </a:stretch>
        </p:blipFill>
        <p:spPr>
          <a:xfrm>
            <a:off x="4571999" y="260648"/>
            <a:ext cx="4416491" cy="33123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0" y="-18288"/>
            <a:ext cx="9144000" cy="6876288"/>
          </a:xfrm>
          <a:prstGeom prst="rect">
            <a:avLst/>
          </a:prstGeom>
        </p:spPr>
      </p:pic>
      <p:pic>
        <p:nvPicPr>
          <p:cNvPr id="8" name="Рисунок 7" descr="1358750180_618491e20a9b686b79e158c293ab4f91.0.jpg"/>
          <p:cNvPicPr>
            <a:picLocks noChangeAspect="1"/>
          </p:cNvPicPr>
          <p:nvPr/>
        </p:nvPicPr>
        <p:blipFill>
          <a:blip r:embed="rId3" cstate="print"/>
          <a:stretch>
            <a:fillRect/>
          </a:stretch>
        </p:blipFill>
        <p:spPr>
          <a:xfrm>
            <a:off x="251520" y="2708920"/>
            <a:ext cx="4536504" cy="3403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Содержимое 6"/>
          <p:cNvSpPr>
            <a:spLocks noGrp="1"/>
          </p:cNvSpPr>
          <p:nvPr>
            <p:ph idx="1"/>
          </p:nvPr>
        </p:nvSpPr>
        <p:spPr>
          <a:xfrm>
            <a:off x="323528" y="260648"/>
            <a:ext cx="8820472" cy="2520280"/>
          </a:xfrm>
        </p:spPr>
        <p:txBody>
          <a:bodyPr>
            <a:normAutofit/>
          </a:bodyPr>
          <a:lstStyle/>
          <a:p>
            <a:pPr>
              <a:buNone/>
            </a:pPr>
            <a:r>
              <a:rPr lang="ru-RU" sz="2400" b="1" i="1" dirty="0" smtClean="0"/>
              <a:t>      Библиотека и библиотекарь - одно целое. Одно очень загадочное, и, можно сказать, волшебное целое. Наверняка, когда вы приходите в библиотеку, то не думаете над тем, что находится за стеллажами классических, фантастических, страшных и приключенческих книжек...</a:t>
            </a:r>
            <a:endParaRPr lang="ru-RU"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2.jpg"/>
          <p:cNvPicPr>
            <a:picLocks noChangeAspect="1"/>
          </p:cNvPicPr>
          <p:nvPr/>
        </p:nvPicPr>
        <p:blipFill>
          <a:blip r:embed="rId2" cstate="print"/>
          <a:stretch>
            <a:fillRect/>
          </a:stretch>
        </p:blipFill>
        <p:spPr>
          <a:xfrm>
            <a:off x="0" y="0"/>
            <a:ext cx="9144000" cy="6867144"/>
          </a:xfrm>
          <a:prstGeom prst="rect">
            <a:avLst/>
          </a:prstGeom>
        </p:spPr>
      </p:pic>
      <p:pic>
        <p:nvPicPr>
          <p:cNvPr id="4" name="Рисунок 3" descr="allfons.ru-22996.jpg"/>
          <p:cNvPicPr>
            <a:picLocks noChangeAspect="1"/>
          </p:cNvPicPr>
          <p:nvPr/>
        </p:nvPicPr>
        <p:blipFill>
          <a:blip r:embed="rId3" cstate="print"/>
          <a:stretch>
            <a:fillRect/>
          </a:stretch>
        </p:blipFill>
        <p:spPr>
          <a:xfrm>
            <a:off x="179512" y="476672"/>
            <a:ext cx="4104456" cy="54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Содержимое 2"/>
          <p:cNvSpPr>
            <a:spLocks noGrp="1"/>
          </p:cNvSpPr>
          <p:nvPr>
            <p:ph idx="1"/>
          </p:nvPr>
        </p:nvSpPr>
        <p:spPr>
          <a:xfrm>
            <a:off x="3995936" y="0"/>
            <a:ext cx="5148064" cy="6525344"/>
          </a:xfrm>
        </p:spPr>
        <p:txBody>
          <a:bodyPr>
            <a:noAutofit/>
          </a:bodyPr>
          <a:lstStyle/>
          <a:p>
            <a:pPr>
              <a:buNone/>
            </a:pPr>
            <a:r>
              <a:rPr lang="ru-RU" sz="2200" b="1" i="1" dirty="0" smtClean="0">
                <a:solidFill>
                  <a:schemeClr val="bg1"/>
                </a:solidFill>
              </a:rPr>
              <a:t> </a:t>
            </a:r>
            <a:r>
              <a:rPr lang="ru-RU" sz="2200" b="1" i="1" dirty="0" smtClean="0"/>
              <a:t>На самом деле, каждый библиотекарь- это хранитель. Но не всё так просто, как вы думаете. Они берегут книги от маленьких человечков, похожих на гномов, только еще меньше. Иногда их даже трудно заметить. Точного названия им нет, но библиотекари называют их </a:t>
            </a:r>
            <a:r>
              <a:rPr lang="ru-RU" sz="2200" b="1" i="1" dirty="0" err="1" smtClean="0"/>
              <a:t>пылетроидами</a:t>
            </a:r>
            <a:r>
              <a:rPr lang="ru-RU" sz="2200" b="1" i="1" dirty="0" smtClean="0"/>
              <a:t>, из-за их больших мешков, наполненных пылью, которую они нагло сеют на обложки книг, как пыльцу фей. Еще они рвут и пачкают книги. Но библиотекари всегда знают, когда грозит опасность книгам. Они видят это на своей карте.</a:t>
            </a:r>
            <a:endParaRPr lang="ru-RU" sz="2200" b="1" i="1" dirty="0">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0" y="-18288"/>
            <a:ext cx="9144000" cy="6876288"/>
          </a:xfrm>
          <a:prstGeom prst="rect">
            <a:avLst/>
          </a:prstGeom>
        </p:spPr>
      </p:pic>
      <p:sp>
        <p:nvSpPr>
          <p:cNvPr id="3" name="Содержимое 2"/>
          <p:cNvSpPr>
            <a:spLocks noGrp="1"/>
          </p:cNvSpPr>
          <p:nvPr>
            <p:ph idx="1"/>
          </p:nvPr>
        </p:nvSpPr>
        <p:spPr>
          <a:xfrm>
            <a:off x="357158" y="285729"/>
            <a:ext cx="8229600" cy="2143140"/>
          </a:xfrm>
        </p:spPr>
        <p:txBody>
          <a:bodyPr/>
          <a:lstStyle/>
          <a:p>
            <a:pPr algn="ctr"/>
            <a:r>
              <a:rPr lang="ru-RU" b="1" i="1" dirty="0" smtClean="0"/>
              <a:t>Но библиотекари всегда знают, когда грозит опасность книгам. Они видят это на своей карте.</a:t>
            </a:r>
            <a:endParaRPr lang="ru-RU" dirty="0"/>
          </a:p>
        </p:txBody>
      </p:sp>
      <p:pic>
        <p:nvPicPr>
          <p:cNvPr id="1026" name="Picture 2" descr="Александр Грин (Гриневский) - Астрологический институт"/>
          <p:cNvPicPr>
            <a:picLocks noChangeAspect="1" noChangeArrowheads="1"/>
          </p:cNvPicPr>
          <p:nvPr/>
        </p:nvPicPr>
        <p:blipFill>
          <a:blip r:embed="rId3"/>
          <a:srcRect/>
          <a:stretch>
            <a:fillRect/>
          </a:stretch>
        </p:blipFill>
        <p:spPr bwMode="auto">
          <a:xfrm>
            <a:off x="1643042" y="1928802"/>
            <a:ext cx="5929354" cy="46431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0" y="0"/>
            <a:ext cx="9144000" cy="6876288"/>
          </a:xfrm>
          <a:prstGeom prst="rect">
            <a:avLst/>
          </a:prstGeom>
        </p:spPr>
      </p:pic>
      <p:sp>
        <p:nvSpPr>
          <p:cNvPr id="3" name="Содержимое 2"/>
          <p:cNvSpPr>
            <a:spLocks noGrp="1"/>
          </p:cNvSpPr>
          <p:nvPr>
            <p:ph idx="1"/>
          </p:nvPr>
        </p:nvSpPr>
        <p:spPr>
          <a:xfrm>
            <a:off x="0" y="0"/>
            <a:ext cx="9144000" cy="3501008"/>
          </a:xfrm>
        </p:spPr>
        <p:txBody>
          <a:bodyPr>
            <a:normAutofit/>
          </a:bodyPr>
          <a:lstStyle/>
          <a:p>
            <a:pPr>
              <a:buNone/>
            </a:pPr>
            <a:r>
              <a:rPr lang="ru-RU" sz="2200" b="1" i="1" dirty="0" smtClean="0"/>
              <a:t>     Да-да, карте. Как, спросите вы? Да очень просто. Эта карта показывает все книги, находящиеся в библиотеке, и если книга пропадает, или ей наносят урон </a:t>
            </a:r>
            <a:r>
              <a:rPr lang="ru-RU" sz="2200" b="1" i="1" dirty="0" err="1" smtClean="0"/>
              <a:t>Пылетроиды</a:t>
            </a:r>
            <a:r>
              <a:rPr lang="ru-RU" sz="2200" b="1" i="1" dirty="0" smtClean="0"/>
              <a:t>, то на Библиотекарской Карте (по-другому ее называют Загадка) загорается красная точка на том месте, где находится или должна находится книжка. Эта карта выглядит достаточно старой. На вид как обычный кусок пергамента. Но стоит сказать волшебные слова, и на ней появятся сложные стрелочки, линии и изображения, которые понятны только тем самым хранителям мудрости…</a:t>
            </a:r>
            <a:endParaRPr lang="ru-RU" sz="2200" b="1" i="1" dirty="0"/>
          </a:p>
        </p:txBody>
      </p:sp>
      <p:pic>
        <p:nvPicPr>
          <p:cNvPr id="6" name="Рисунок 5" descr="441517.jpg"/>
          <p:cNvPicPr>
            <a:picLocks noChangeAspect="1"/>
          </p:cNvPicPr>
          <p:nvPr/>
        </p:nvPicPr>
        <p:blipFill>
          <a:blip r:embed="rId3" cstate="print"/>
          <a:stretch>
            <a:fillRect/>
          </a:stretch>
        </p:blipFill>
        <p:spPr>
          <a:xfrm>
            <a:off x="395536" y="3429000"/>
            <a:ext cx="4399296" cy="2880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2.jpg"/>
          <p:cNvPicPr>
            <a:picLocks noChangeAspect="1"/>
          </p:cNvPicPr>
          <p:nvPr/>
        </p:nvPicPr>
        <p:blipFill>
          <a:blip r:embed="rId2" cstate="print"/>
          <a:stretch>
            <a:fillRect/>
          </a:stretch>
        </p:blipFill>
        <p:spPr>
          <a:xfrm>
            <a:off x="0" y="0"/>
            <a:ext cx="9144000" cy="6876288"/>
          </a:xfrm>
          <a:prstGeom prst="rect">
            <a:avLst/>
          </a:prstGeom>
        </p:spPr>
      </p:pic>
      <p:sp>
        <p:nvSpPr>
          <p:cNvPr id="3" name="Содержимое 2"/>
          <p:cNvSpPr>
            <a:spLocks noGrp="1"/>
          </p:cNvSpPr>
          <p:nvPr>
            <p:ph idx="1"/>
          </p:nvPr>
        </p:nvSpPr>
        <p:spPr>
          <a:xfrm>
            <a:off x="179512" y="260648"/>
            <a:ext cx="7452320" cy="3140968"/>
          </a:xfrm>
        </p:spPr>
        <p:txBody>
          <a:bodyPr>
            <a:normAutofit/>
          </a:bodyPr>
          <a:lstStyle/>
          <a:p>
            <a:pPr>
              <a:buNone/>
            </a:pPr>
            <a:r>
              <a:rPr lang="ru-RU" sz="2400" b="1" i="1" dirty="0" smtClean="0"/>
              <a:t>     Загадка хранится за большой, красиво расписанной дверью. Обычно на таких дверях изображают непонятные символы, которые невозможно прочесть. Люди думают, что это антиквариат, и это красиво. Чего же красивого в непонятных закорючках?</a:t>
            </a:r>
            <a:endParaRPr lang="ru-RU" sz="2400" dirty="0"/>
          </a:p>
        </p:txBody>
      </p:sp>
      <p:pic>
        <p:nvPicPr>
          <p:cNvPr id="6" name="Рисунок 5" descr="3888_5_05_bibliothek.jpg"/>
          <p:cNvPicPr>
            <a:picLocks noChangeAspect="1"/>
          </p:cNvPicPr>
          <p:nvPr/>
        </p:nvPicPr>
        <p:blipFill>
          <a:blip r:embed="rId3" cstate="print"/>
          <a:stretch>
            <a:fillRect/>
          </a:stretch>
        </p:blipFill>
        <p:spPr>
          <a:xfrm>
            <a:off x="285720" y="3000372"/>
            <a:ext cx="4286280" cy="3061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2.jpg"/>
          <p:cNvPicPr>
            <a:picLocks noChangeAspect="1"/>
          </p:cNvPicPr>
          <p:nvPr/>
        </p:nvPicPr>
        <p:blipFill>
          <a:blip r:embed="rId2" cstate="print"/>
          <a:stretch>
            <a:fillRect/>
          </a:stretch>
        </p:blipFill>
        <p:spPr>
          <a:xfrm>
            <a:off x="0" y="0"/>
            <a:ext cx="9144000" cy="6876288"/>
          </a:xfrm>
          <a:prstGeom prst="rect">
            <a:avLst/>
          </a:prstGeom>
        </p:spPr>
      </p:pic>
      <p:sp>
        <p:nvSpPr>
          <p:cNvPr id="3" name="Содержимое 2"/>
          <p:cNvSpPr>
            <a:spLocks noGrp="1"/>
          </p:cNvSpPr>
          <p:nvPr>
            <p:ph idx="1"/>
          </p:nvPr>
        </p:nvSpPr>
        <p:spPr>
          <a:xfrm>
            <a:off x="0" y="0"/>
            <a:ext cx="5004048" cy="6858000"/>
          </a:xfrm>
        </p:spPr>
        <p:txBody>
          <a:bodyPr>
            <a:noAutofit/>
          </a:bodyPr>
          <a:lstStyle/>
          <a:p>
            <a:pPr>
              <a:buNone/>
            </a:pPr>
            <a:r>
              <a:rPr lang="ru-RU" sz="2200" b="1" i="1" dirty="0" smtClean="0"/>
              <a:t>     Дверь очень широкая и длинная. Складывается такое ощущение, что в нее может пройти великан из книги «Джек и бобовый стебель». Кстати о ней. Именно она лежит перед входом в «скрытый мир библиотеки» на узкой длинной полке. Именно она наталкивает на мысль про великана. Никто не знает, зачем ее туда положили, и чем она служит: ключом ли к двери или подсказкой к чему то, но каждый кто ее видит, восхищается задумкой библиотекаря, хотя и не до конца понимая, зачем она возглавляет этот парадный вход.</a:t>
            </a:r>
          </a:p>
        </p:txBody>
      </p:sp>
      <p:pic>
        <p:nvPicPr>
          <p:cNvPr id="4" name="Рисунок 3" descr="ф10.jpg"/>
          <p:cNvPicPr>
            <a:picLocks noChangeAspect="1"/>
          </p:cNvPicPr>
          <p:nvPr/>
        </p:nvPicPr>
        <p:blipFill>
          <a:blip r:embed="rId3" cstate="print"/>
          <a:stretch>
            <a:fillRect/>
          </a:stretch>
        </p:blipFill>
        <p:spPr>
          <a:xfrm>
            <a:off x="4644008" y="188640"/>
            <a:ext cx="4232680" cy="32868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5148064" y="3429000"/>
            <a:ext cx="3995936" cy="1785104"/>
          </a:xfrm>
          <a:prstGeom prst="rect">
            <a:avLst/>
          </a:prstGeom>
        </p:spPr>
        <p:txBody>
          <a:bodyPr wrap="square">
            <a:spAutoFit/>
          </a:bodyPr>
          <a:lstStyle/>
          <a:p>
            <a:r>
              <a:rPr lang="ru-RU" sz="2200" b="1" i="1" dirty="0" smtClean="0"/>
              <a:t>Мало кто видел, как человек заходил в эту тайную комнату, но есть много догадок, о которых мы вам еще расскажем.</a:t>
            </a:r>
            <a:endParaRPr lang="ru-RU"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2.jpg"/>
          <p:cNvPicPr>
            <a:picLocks noChangeAspect="1"/>
          </p:cNvPicPr>
          <p:nvPr/>
        </p:nvPicPr>
        <p:blipFill>
          <a:blip r:embed="rId2" cstate="print"/>
          <a:stretch>
            <a:fillRect/>
          </a:stretch>
        </p:blipFill>
        <p:spPr>
          <a:xfrm>
            <a:off x="-1" y="-1"/>
            <a:ext cx="9144001" cy="6876289"/>
          </a:xfrm>
          <a:prstGeom prst="rect">
            <a:avLst/>
          </a:prstGeom>
        </p:spPr>
      </p:pic>
      <p:sp>
        <p:nvSpPr>
          <p:cNvPr id="6" name="Содержимое 5"/>
          <p:cNvSpPr>
            <a:spLocks noGrp="1"/>
          </p:cNvSpPr>
          <p:nvPr>
            <p:ph idx="1"/>
          </p:nvPr>
        </p:nvSpPr>
        <p:spPr>
          <a:xfrm>
            <a:off x="0" y="0"/>
            <a:ext cx="9144000" cy="2780928"/>
          </a:xfrm>
        </p:spPr>
        <p:txBody>
          <a:bodyPr>
            <a:normAutofit/>
          </a:bodyPr>
          <a:lstStyle/>
          <a:p>
            <a:pPr>
              <a:buNone/>
            </a:pPr>
            <a:r>
              <a:rPr lang="ru-RU" sz="2400" b="1" i="1" dirty="0" smtClean="0"/>
              <a:t>      Недавно, услышав от мальчика лет 9-ти, что по его мнению, в библиотеке за большой толстой стеной есть розовый слон, который пишет в тайне ото всех великолепные шедевры, которые попадают на полки и стеллажи, то мы задумались, а почему бы это не могло быть правдой? </a:t>
            </a:r>
          </a:p>
          <a:p>
            <a:endParaRPr lang="ru-RU" dirty="0"/>
          </a:p>
        </p:txBody>
      </p:sp>
      <p:pic>
        <p:nvPicPr>
          <p:cNvPr id="7" name="Рисунок 6" descr="ф8.jpg"/>
          <p:cNvPicPr>
            <a:picLocks noChangeAspect="1"/>
          </p:cNvPicPr>
          <p:nvPr/>
        </p:nvPicPr>
        <p:blipFill>
          <a:blip r:embed="rId3" cstate="print"/>
          <a:stretch>
            <a:fillRect/>
          </a:stretch>
        </p:blipFill>
        <p:spPr>
          <a:xfrm>
            <a:off x="323528" y="2348880"/>
            <a:ext cx="4968552" cy="33465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1200" fill="hold">
                                          <p:stCondLst>
                                            <p:cond delay="0"/>
                                          </p:stCondLst>
                                        </p:cTn>
                                        <p:tgtEl>
                                          <p:spTgt spid="7"/>
                                        </p:tgtEl>
                                        <p:attrNameLst>
                                          <p:attrName>ppt_x</p:attrName>
                                        </p:attrNameLst>
                                      </p:cBhvr>
                                    </p:anim>
                                    <p:anim from="0" to="-1.0" calcmode="lin" valueType="num">
                                      <p:cBhvr>
                                        <p:cTn id="8" dur="400" decel="50000" autoRev="1" fill="hold">
                                          <p:stCondLst>
                                            <p:cond delay="1200"/>
                                          </p:stCondLst>
                                        </p:cTn>
                                        <p:tgtEl>
                                          <p:spTgt spid="7"/>
                                        </p:tgtEl>
                                        <p:attrNameLst>
                                          <p:attrName>xshear</p:attrName>
                                        </p:attrNameLst>
                                      </p:cBhvr>
                                    </p:anim>
                                    <p:animScale>
                                      <p:cBhvr>
                                        <p:cTn id="9" dur="400" decel="100000" autoRev="1" fill="hold">
                                          <p:stCondLst>
                                            <p:cond delay="1200"/>
                                          </p:stCondLst>
                                        </p:cTn>
                                        <p:tgtEl>
                                          <p:spTgt spid="7"/>
                                        </p:tgtEl>
                                      </p:cBhvr>
                                      <p:from x="100000" y="100000"/>
                                      <p:to x="80000" y="100000"/>
                                    </p:animScale>
                                    <p:anim by="(#ppt_h/3+#ppt_w*0.1)" calcmode="lin" valueType="num">
                                      <p:cBhvr additive="sum">
                                        <p:cTn id="10" dur="400" decel="100000" autoRev="1" fill="hold">
                                          <p:stCondLst>
                                            <p:cond delay="12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629</Words>
  <Application>Microsoft Office PowerPoint</Application>
  <PresentationFormat>Экран (4:3)</PresentationFormat>
  <Paragraphs>18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Проект "Хранители мудрости"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Евгений Шутов</cp:lastModifiedBy>
  <cp:revision>47</cp:revision>
  <dcterms:created xsi:type="dcterms:W3CDTF">2015-04-14T17:26:35Z</dcterms:created>
  <dcterms:modified xsi:type="dcterms:W3CDTF">2015-05-18T06:13:47Z</dcterms:modified>
</cp:coreProperties>
</file>