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  <a:srgbClr val="FF00FF"/>
    <a:srgbClr val="FF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7A19-C307-41B6-A33B-9A470342FE9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BD540-BB12-4242-9354-25489346E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0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D540-BB12-4242-9354-25489346E52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CCF0-5A81-496A-B4A8-D524EC17DDA4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5C0F-7AC3-424A-8963-EB7699CC4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CCF0-5A81-496A-B4A8-D524EC17DDA4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5C0F-7AC3-424A-8963-EB7699CC4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CCF0-5A81-496A-B4A8-D524EC17DDA4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5C0F-7AC3-424A-8963-EB7699CC4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CCF0-5A81-496A-B4A8-D524EC17DDA4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5C0F-7AC3-424A-8963-EB7699CC4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CCF0-5A81-496A-B4A8-D524EC17DDA4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5C0F-7AC3-424A-8963-EB7699CC4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CCF0-5A81-496A-B4A8-D524EC17DDA4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5C0F-7AC3-424A-8963-EB7699CC4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CCF0-5A81-496A-B4A8-D524EC17DDA4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5C0F-7AC3-424A-8963-EB7699CC4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CCF0-5A81-496A-B4A8-D524EC17DDA4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5C0F-7AC3-424A-8963-EB7699CC4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CCF0-5A81-496A-B4A8-D524EC17DDA4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5C0F-7AC3-424A-8963-EB7699CC4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CCF0-5A81-496A-B4A8-D524EC17DDA4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5C0F-7AC3-424A-8963-EB7699CC4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CCF0-5A81-496A-B4A8-D524EC17DDA4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15C0F-7AC3-424A-8963-EB7699CC4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CCF0-5A81-496A-B4A8-D524EC17DDA4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15C0F-7AC3-424A-8963-EB7699CC4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0"/>
            <a:ext cx="352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Календарь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857232"/>
            <a:ext cx="42880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Русские писатели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18-20вв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1792836-023e3c5a48b46a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357430"/>
            <a:ext cx="5334005" cy="4000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64676629_1285832540_ma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71345">
            <a:off x="-171886" y="5545691"/>
            <a:ext cx="2214558" cy="738186"/>
          </a:xfrm>
          <a:prstGeom prst="rect">
            <a:avLst/>
          </a:prstGeom>
        </p:spPr>
      </p:pic>
      <p:pic>
        <p:nvPicPr>
          <p:cNvPr id="7" name="Рисунок 6" descr="b36fb1f7cc8b4ec1ebad0f326a71290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58049">
            <a:off x="6945710" y="904283"/>
            <a:ext cx="2000264" cy="1332176"/>
          </a:xfrm>
          <a:prstGeom prst="rect">
            <a:avLst/>
          </a:prstGeom>
        </p:spPr>
      </p:pic>
      <p:pic>
        <p:nvPicPr>
          <p:cNvPr id="8" name="Рисунок 7" descr="SwgAVy3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6696">
            <a:off x="145471" y="3858766"/>
            <a:ext cx="1500183" cy="1000122"/>
          </a:xfrm>
          <a:prstGeom prst="rect">
            <a:avLst/>
          </a:prstGeom>
        </p:spPr>
      </p:pic>
      <p:pic>
        <p:nvPicPr>
          <p:cNvPr id="10" name="Рисунок 9" descr="788948a1ea232e09038911b3b1ff63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102775">
            <a:off x="7356154" y="4770344"/>
            <a:ext cx="1500190" cy="10001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703" y="332656"/>
            <a:ext cx="1660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Команда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«ХРАНИТЕЛИ»</a:t>
            </a:r>
          </a:p>
          <a:p>
            <a:pPr algn="ctr"/>
            <a:r>
              <a:rPr lang="ru-RU" dirty="0" smtClean="0"/>
              <a:t>представляет…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2973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noFill/>
                  <a:prstDash val="solid"/>
                </a:ln>
                <a:solidFill>
                  <a:srgbClr val="66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Сентябрь</a:t>
            </a:r>
            <a:endParaRPr lang="ru-RU" sz="5400" b="1" cap="none" spc="0" dirty="0">
              <a:ln w="18415" cmpd="sng">
                <a:noFill/>
                <a:prstDash val="solid"/>
              </a:ln>
              <a:solidFill>
                <a:srgbClr val="66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56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0"/>
            <a:ext cx="3929058" cy="435769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71802" y="4429132"/>
          <a:ext cx="5968694" cy="2225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28694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</a:rPr>
                        <a:t>Неделя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</a:rPr>
                        <a:t>пн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</a:rPr>
                        <a:t>вт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</a:rPr>
                        <a:t>ср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</a:rPr>
                        <a:t>чт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</a:rPr>
                        <a:t>пт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</a:rPr>
                        <a:t>сб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</a:rPr>
                        <a:t>вс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3300">
                            <a:tint val="66000"/>
                            <a:satMod val="160000"/>
                          </a:srgbClr>
                        </a:gs>
                        <a:gs pos="50000">
                          <a:srgbClr val="663300">
                            <a:tint val="44500"/>
                            <a:satMod val="160000"/>
                          </a:srgbClr>
                        </a:gs>
                        <a:gs pos="100000">
                          <a:srgbClr val="66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33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1071546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9 сентября 1828г – родился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Лев Толстой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000240"/>
            <a:ext cx="32146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663300"/>
                </a:solidFill>
                <a:latin typeface="Monotype Corsiva" pitchFamily="66" charset="0"/>
              </a:rPr>
              <a:t>Доброе дело совершается с усилием, но когда усилие повторено несколько раз, то же дело становится </a:t>
            </a:r>
            <a:r>
              <a:rPr lang="ru-RU" sz="3200" b="1" dirty="0" smtClean="0">
                <a:solidFill>
                  <a:srgbClr val="663300"/>
                </a:solidFill>
                <a:latin typeface="Monotype Corsiva" pitchFamily="66" charset="0"/>
              </a:rPr>
              <a:t>привычкой…</a:t>
            </a:r>
            <a:endParaRPr lang="ru-RU" sz="32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691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Октябрь</a:t>
            </a:r>
            <a:endParaRPr lang="ru-RU" sz="5400" b="1" cap="none" spc="0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20130329_lermonto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0"/>
            <a:ext cx="5429256" cy="407194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71802" y="4429132"/>
          <a:ext cx="5968694" cy="2225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28694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Неделя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FF">
                            <a:shade val="30000"/>
                            <a:satMod val="115000"/>
                          </a:srgbClr>
                        </a:gs>
                        <a:gs pos="50000">
                          <a:srgbClr val="FF99FF">
                            <a:shade val="67500"/>
                            <a:satMod val="115000"/>
                          </a:srgbClr>
                        </a:gs>
                        <a:gs pos="100000">
                          <a:srgbClr val="FF99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1071546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00FF"/>
                  </a:solidFill>
                </a:ln>
                <a:solidFill>
                  <a:srgbClr val="C00000"/>
                </a:solidFill>
              </a:rPr>
              <a:t>15 октября 1814 г – родился Михаил Лермонтов.</a:t>
            </a:r>
            <a:endParaRPr lang="ru-RU" sz="2400" b="1" dirty="0">
              <a:ln>
                <a:solidFill>
                  <a:srgbClr val="FF00FF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333685"/>
            <a:ext cx="2571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rgbClr val="FF00FF"/>
                  </a:solidFill>
                </a:ln>
                <a:solidFill>
                  <a:srgbClr val="663300"/>
                </a:solidFill>
                <a:latin typeface="Monotype Corsiva" pitchFamily="66" charset="0"/>
              </a:rPr>
              <a:t>А что такое </a:t>
            </a:r>
            <a:r>
              <a:rPr lang="ru-RU" sz="2400" b="1" dirty="0" err="1">
                <a:ln>
                  <a:solidFill>
                    <a:srgbClr val="FF00FF"/>
                  </a:solidFill>
                </a:ln>
                <a:solidFill>
                  <a:srgbClr val="663300"/>
                </a:solidFill>
                <a:latin typeface="Monotype Corsiva" pitchFamily="66" charset="0"/>
              </a:rPr>
              <a:t>счастие</a:t>
            </a:r>
            <a:r>
              <a:rPr lang="ru-RU" sz="2400" b="1" dirty="0">
                <a:ln>
                  <a:solidFill>
                    <a:srgbClr val="FF00FF"/>
                  </a:solidFill>
                </a:ln>
                <a:solidFill>
                  <a:srgbClr val="663300"/>
                </a:solidFill>
                <a:latin typeface="Monotype Corsiva" pitchFamily="66" charset="0"/>
              </a:rPr>
              <a:t>? Насыщенная гордость. Если б я почитал себя лучше, могущественнее всех на свете, я был бы счастлив; если б все меня любили, я в себе нашел бы бесконечные источники любви.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2367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noFill/>
                  <a:prstDash val="solid"/>
                </a:ln>
                <a:solidFill>
                  <a:srgbClr val="8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Ноябрь</a:t>
            </a:r>
            <a:endParaRPr lang="ru-RU" sz="5400" b="0" cap="none" spc="0" dirty="0">
              <a:ln w="18415" cmpd="sng">
                <a:noFill/>
                <a:prstDash val="solid"/>
              </a:ln>
              <a:solidFill>
                <a:srgbClr val="8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30006766_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4289" y="0"/>
            <a:ext cx="3379712" cy="407194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75306" y="4143380"/>
          <a:ext cx="5968694" cy="2595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28694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Неделя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800000">
                            <a:shade val="30000"/>
                            <a:satMod val="115000"/>
                          </a:srgbClr>
                        </a:gs>
                        <a:gs pos="50000">
                          <a:srgbClr val="800000">
                            <a:shade val="67500"/>
                            <a:satMod val="115000"/>
                          </a:srgbClr>
                        </a:gs>
                        <a:gs pos="100000">
                          <a:srgbClr val="800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1142984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9 ноября 1818г – родился 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Иван  Тургенев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000240"/>
            <a:ext cx="25003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800000"/>
                </a:solidFill>
                <a:latin typeface="Monotype Corsiva" pitchFamily="66" charset="0"/>
              </a:rPr>
              <a:t>Во дни сомнений, во дни тягостных раздумий о судьбах моей родины, - ты один мне поддержка и опора, о великий, могучий, правдивый и свободный русский язык! Не будь тебя - как не впасть в отчаяние при виде всего, что совершается дома? Но нельзя верить, чтобы такой язык не был дан великому народу!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2669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Декабрь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Fyodor_Tyutch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431705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71802" y="4429132"/>
          <a:ext cx="5968694" cy="2225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28694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</a:rPr>
                        <a:t>Неделя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</a:rPr>
                        <a:t>пн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</a:rPr>
                        <a:t>вт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</a:rPr>
                        <a:t>ср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</a:rPr>
                        <a:t>чт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</a:rPr>
                        <a:t>пт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</a:rPr>
                        <a:t>сб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</a:rPr>
                        <a:t>вс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92867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декабря 1803г – родился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Федор  Тютчев.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785926"/>
            <a:ext cx="29289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разлуке есть высокое значенье: 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Как ни люби, хоть день один, хоть век, 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Любовь есть сон, а сон - одно мгновенье, 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 рано ль, поздно ль пробужденье, 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 должен наконец проснуться человек.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683355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00398" y="0"/>
            <a:ext cx="5643602" cy="423269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71802" y="4429132"/>
          <a:ext cx="5968694" cy="2225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28694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Неделя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034" y="0"/>
            <a:ext cx="2398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Январь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285992"/>
            <a:ext cx="2428892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Когда в делах - я от веселий прячусь, 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Когда дурачиться - дурачусь, 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 смешивать два эти ремесла 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Есть тьма искусников, я не из их 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числа…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214422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 января 1795г - родился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 Грибоедов.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4-013-Portret-I.A.Kryl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"/>
            <a:ext cx="3857620" cy="43816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2797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Февраль</a:t>
            </a:r>
            <a:endParaRPr lang="ru-RU" sz="5400" b="1" dirty="0">
              <a:ln w="18415" cmpd="sng">
                <a:noFill/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71802" y="4429132"/>
          <a:ext cx="5968694" cy="2225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8694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Неделя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1285860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 февраля 1769г- родился Иван Крылов.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071678"/>
            <a:ext cx="464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делах, которые гораздо поважней,</a:t>
            </a:r>
            <a:r>
              <a:rPr lang="ru-RU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Нередко от того погибель всем бывает,</a:t>
            </a:r>
            <a:r>
              <a:rPr lang="ru-RU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чем бы общую беду встречать дружней,</a:t>
            </a:r>
            <a:r>
              <a:rPr lang="ru-RU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Всяк споры затевает</a:t>
            </a:r>
            <a:r>
              <a:rPr lang="ru-RU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 выгоде </a:t>
            </a:r>
            <a:r>
              <a:rPr lang="ru-RU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своей…</a:t>
            </a:r>
            <a:endParaRPr lang="ru-RU" sz="24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r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-15899"/>
            <a:ext cx="3428992" cy="39745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0"/>
            <a:ext cx="1773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000108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 марта 1868г- родился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Максим Горький.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75306" y="4143380"/>
          <a:ext cx="5968694" cy="2595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28694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Неделя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7158" y="1857364"/>
            <a:ext cx="27860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 мире идей необходимо различать тех субъектов, которые ищут, и тех, которые прячутся. Для первых необходимо найти верный путь к истине, куда бы он ни вел, хоть в пропасть, к уничтожению искателя.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1643050"/>
            <a:ext cx="2286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Вторые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желают только скрыть себя, свой страх пред жизнью, свое непонимание ее тайн, спрятаться в удобной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идее…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2321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Апрель</a:t>
            </a:r>
            <a:endParaRPr lang="ru-RU" sz="5400" dirty="0">
              <a:ln w="18415" cmpd="sng">
                <a:noFill/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71802" y="4429132"/>
          <a:ext cx="5968694" cy="2225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28694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Неделя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shade val="30000"/>
                            <a:satMod val="115000"/>
                          </a:srgbClr>
                        </a:gs>
                        <a:gs pos="50000">
                          <a:srgbClr val="00B050">
                            <a:shade val="67500"/>
                            <a:satMod val="115000"/>
                          </a:srgbClr>
                        </a:gs>
                        <a:gs pos="100000">
                          <a:srgbClr val="00B05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gogol-n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-1"/>
            <a:ext cx="5500694" cy="4125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928670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апреля 1809г – родился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Гоголь.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785926"/>
            <a:ext cx="29289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Monotype Corsiva" pitchFamily="66" charset="0"/>
              </a:rPr>
              <a:t>Дивишься драгоценности нашего языка: что ни звук, то и подарок: все зернисто, крупно, как сам жемчуг, и, право, иное названье еще драгоценней самой </a:t>
            </a: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вещи…</a:t>
            </a:r>
            <a:endParaRPr lang="ru-RU" sz="2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1483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</a:t>
            </a:r>
            <a:endParaRPr lang="ru-RU" sz="5400" b="1" cap="all" spc="0" dirty="0">
              <a:ln w="18415" cmpd="sng">
                <a:noFill/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37b1260e8d9ef5318adda6051ca04d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643438" cy="442913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71802" y="4429132"/>
          <a:ext cx="5968694" cy="22250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28694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Неделя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shade val="30000"/>
                            <a:satMod val="115000"/>
                          </a:srgbClr>
                        </a:gs>
                        <a:gs pos="50000">
                          <a:srgbClr val="7030A0">
                            <a:shade val="67500"/>
                            <a:satMod val="115000"/>
                          </a:srgbClr>
                        </a:gs>
                        <a:gs pos="100000">
                          <a:srgbClr val="7030A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857232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мая 1891г –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 Булгаков.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071678"/>
            <a:ext cx="33575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Всякая власть является насилием над людьми. Настанет время, когда не будет власти ни кесарей, ни какой-либо иной власти. Человек перейдет в царство истины и справедливости, где </a:t>
            </a: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вообще </a:t>
            </a:r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не будет надобна никакая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власть…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1824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Июнь</a:t>
            </a:r>
            <a:endParaRPr lang="ru-RU" sz="5400" b="0" cap="none" spc="0" dirty="0">
              <a:ln w="18415" cmpd="sng">
                <a:noFill/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6d88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0"/>
            <a:ext cx="5572132" cy="418705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71802" y="4429132"/>
          <a:ext cx="5968694" cy="2225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28694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Неделя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00B0F0">
                            <a:shade val="30000"/>
                            <a:satMod val="115000"/>
                          </a:srgbClr>
                        </a:gs>
                        <a:gs pos="50000">
                          <a:srgbClr val="00B0F0">
                            <a:shade val="67500"/>
                            <a:satMod val="115000"/>
                          </a:srgbClr>
                        </a:gs>
                        <a:gs pos="100000">
                          <a:srgbClr val="00B0F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857232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6 июня 1799г – родился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Александр Пушкин.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143116"/>
            <a:ext cx="321467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latin typeface="Monotype Corsiva" pitchFamily="66" charset="0"/>
              </a:rPr>
              <a:t>О, Сколько нам открытий чудных </a:t>
            </a:r>
            <a:r>
              <a:rPr lang="ru-RU" sz="2800" b="1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00B0F0"/>
                </a:solidFill>
                <a:latin typeface="Monotype Corsiva" pitchFamily="66" charset="0"/>
              </a:rPr>
              <a:t>Готовят просвещенья дух </a:t>
            </a:r>
            <a:r>
              <a:rPr lang="ru-RU" sz="2800" b="1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00B0F0"/>
                </a:solidFill>
                <a:latin typeface="Monotype Corsiva" pitchFamily="66" charset="0"/>
              </a:rPr>
              <a:t>И опыт, сын ошибок трудных, </a:t>
            </a:r>
            <a:r>
              <a:rPr lang="ru-RU" sz="2800" b="1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00B0F0"/>
                </a:solidFill>
                <a:latin typeface="Monotype Corsiva" pitchFamily="66" charset="0"/>
              </a:rPr>
              <a:t>И гений, парадоксов друг, </a:t>
            </a:r>
            <a:r>
              <a:rPr lang="ru-RU" sz="2800" b="1" dirty="0" smtClean="0">
                <a:solidFill>
                  <a:srgbClr val="00B0F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00B0F0"/>
                </a:solidFill>
                <a:latin typeface="Monotype Corsiva" pitchFamily="66" charset="0"/>
              </a:rPr>
              <a:t>И случай, бог </a:t>
            </a:r>
            <a:r>
              <a:rPr lang="ru-RU" sz="2800" b="1" dirty="0" smtClean="0">
                <a:solidFill>
                  <a:srgbClr val="00B0F0"/>
                </a:solidFill>
                <a:latin typeface="Monotype Corsiva" pitchFamily="66" charset="0"/>
              </a:rPr>
              <a:t>изобретатель…</a:t>
            </a:r>
            <a:endParaRPr lang="ru-RU" sz="28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17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Июль</a:t>
            </a:r>
            <a:endParaRPr lang="ru-RU" sz="5400" b="0" cap="none" spc="0" dirty="0">
              <a:ln w="18415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cherneshevsky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7536" y="0"/>
            <a:ext cx="4456463" cy="42862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71802" y="4429132"/>
          <a:ext cx="5968694" cy="22250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28694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Неделя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пн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вт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ср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чт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пт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сб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вс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27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FF00">
                            <a:shade val="30000"/>
                            <a:satMod val="115000"/>
                          </a:srgbClr>
                        </a:gs>
                        <a:gs pos="50000">
                          <a:srgbClr val="FFFF00">
                            <a:shade val="67500"/>
                            <a:satMod val="115000"/>
                          </a:srgbClr>
                        </a:gs>
                        <a:gs pos="100000">
                          <a:srgbClr val="FFFF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28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29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31</a:t>
                      </a:r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1000108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июля 1828г – родился Николай Чернышевский.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928802"/>
            <a:ext cx="30003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Воображение строит свои воздушные замки тогда, когда нет не только хорошего дома, даже сносной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избушки…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207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Август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94053_w200_landsca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0715" y="0"/>
            <a:ext cx="3393285" cy="407194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75306" y="4143380"/>
          <a:ext cx="5968694" cy="2595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28694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Неделя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bg1">
                            <a:lumMod val="6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6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6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1000108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10 августа 1894г – родился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Михаил Зощенко.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000240"/>
            <a:ext cx="27146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Вообще говоря, неизвестно, сколько человеку всего нужно. Наверное, больше того, чем сколько ему нужно, и не менее того, чем сколько он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хочет…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972</Words>
  <Application>Microsoft Office PowerPoint</Application>
  <PresentationFormat>Экран (4:3)</PresentationFormat>
  <Paragraphs>579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Евгений Шутов</cp:lastModifiedBy>
  <cp:revision>14</cp:revision>
  <dcterms:created xsi:type="dcterms:W3CDTF">2015-04-14T13:19:50Z</dcterms:created>
  <dcterms:modified xsi:type="dcterms:W3CDTF">2015-05-18T06:11:27Z</dcterms:modified>
</cp:coreProperties>
</file>