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9" r:id="rId5"/>
    <p:sldId id="266" r:id="rId6"/>
    <p:sldId id="268" r:id="rId7"/>
    <p:sldId id="265" r:id="rId8"/>
    <p:sldId id="264" r:id="rId9"/>
    <p:sldId id="263" r:id="rId10"/>
    <p:sldId id="262" r:id="rId11"/>
    <p:sldId id="261" r:id="rId12"/>
    <p:sldId id="260" r:id="rId13"/>
    <p:sldId id="258" r:id="rId14"/>
    <p:sldId id="25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903416-39C6-4C8D-BFC4-4A5CCAAB37A2}" type="datetimeFigureOut">
              <a:rPr lang="ru-RU" smtClean="0"/>
              <a:pPr/>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C61CC7-3C67-4D0B-88FA-059BBC6D949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03416-39C6-4C8D-BFC4-4A5CCAAB37A2}" type="datetimeFigureOut">
              <a:rPr lang="ru-RU" smtClean="0"/>
              <a:pPr/>
              <a:t>11.05.2012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61CC7-3C67-4D0B-88FA-059BBC6D949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sp>
        <p:nvSpPr>
          <p:cNvPr id="9" name="Заголовок 8"/>
          <p:cNvSpPr>
            <a:spLocks noGrp="1"/>
          </p:cNvSpPr>
          <p:nvPr>
            <p:ph type="ctrTitle"/>
          </p:nvPr>
        </p:nvSpPr>
        <p:spPr>
          <a:xfrm>
            <a:off x="500034" y="500042"/>
            <a:ext cx="7772400" cy="1470025"/>
          </a:xfrm>
        </p:spPr>
        <p:txBody>
          <a:bodyPr>
            <a:noAutofit/>
          </a:bodyPr>
          <a:lstStyle/>
          <a:p>
            <a:r>
              <a:rPr lang="ru-RU" sz="6600" dirty="0" smtClean="0">
                <a:latin typeface="Comic Sans MS" pitchFamily="66" charset="0"/>
                <a:cs typeface="Arial" pitchFamily="34" charset="0"/>
              </a:rPr>
              <a:t>Волгоград-</a:t>
            </a:r>
            <a:br>
              <a:rPr lang="ru-RU" sz="6600" dirty="0" smtClean="0">
                <a:latin typeface="Comic Sans MS" pitchFamily="66" charset="0"/>
                <a:cs typeface="Arial" pitchFamily="34" charset="0"/>
              </a:rPr>
            </a:br>
            <a:r>
              <a:rPr lang="ru-RU" sz="6600" dirty="0" smtClean="0">
                <a:latin typeface="Comic Sans MS" pitchFamily="66" charset="0"/>
                <a:cs typeface="Arial" pitchFamily="34" charset="0"/>
              </a:rPr>
              <a:t>город герой</a:t>
            </a:r>
            <a:endParaRPr lang="ru-RU" sz="6600" dirty="0">
              <a:latin typeface="Comic Sans MS" pitchFamily="66" charset="0"/>
              <a:cs typeface="Arial" pitchFamily="34" charset="0"/>
            </a:endParaRPr>
          </a:p>
        </p:txBody>
      </p:sp>
      <p:sp>
        <p:nvSpPr>
          <p:cNvPr id="10" name="Подзаголовок 9"/>
          <p:cNvSpPr>
            <a:spLocks noGrp="1"/>
          </p:cNvSpPr>
          <p:nvPr>
            <p:ph type="subTitle" idx="1"/>
          </p:nvPr>
        </p:nvSpPr>
        <p:spPr>
          <a:xfrm>
            <a:off x="857224" y="4857760"/>
            <a:ext cx="8043874" cy="1752600"/>
          </a:xfrm>
        </p:spPr>
        <p:txBody>
          <a:bodyPr>
            <a:normAutofit fontScale="92500"/>
          </a:bodyPr>
          <a:lstStyle/>
          <a:p>
            <a:r>
              <a:rPr lang="ru-RU" dirty="0" smtClean="0">
                <a:solidFill>
                  <a:schemeClr val="tx1"/>
                </a:solidFill>
              </a:rPr>
              <a:t>Авторы: команда «Лидеры» обучающихся  </a:t>
            </a:r>
            <a:r>
              <a:rPr lang="ru-RU" dirty="0" smtClean="0">
                <a:solidFill>
                  <a:schemeClr val="tx1"/>
                </a:solidFill>
              </a:rPr>
              <a:t>10 «</a:t>
            </a:r>
            <a:r>
              <a:rPr lang="ru-RU" dirty="0" smtClean="0">
                <a:solidFill>
                  <a:schemeClr val="tx1"/>
                </a:solidFill>
              </a:rPr>
              <a:t>а»класса МОУ </a:t>
            </a:r>
            <a:r>
              <a:rPr lang="ru-RU" dirty="0" smtClean="0">
                <a:solidFill>
                  <a:schemeClr val="tx1"/>
                </a:solidFill>
              </a:rPr>
              <a:t>гимназии № 15</a:t>
            </a:r>
          </a:p>
          <a:p>
            <a:r>
              <a:rPr lang="ru-RU" dirty="0" smtClean="0">
                <a:solidFill>
                  <a:schemeClr val="tx1"/>
                </a:solidFill>
              </a:rPr>
              <a:t>                     Филюкова </a:t>
            </a:r>
            <a:r>
              <a:rPr lang="ru-RU" dirty="0" smtClean="0">
                <a:solidFill>
                  <a:schemeClr val="tx1"/>
                </a:solidFill>
              </a:rPr>
              <a:t>Валерия, Шевчук Дарья</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6" name="Рисунок 5" descr="Рисунок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P100018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P100019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7" name="Рисунок 6" descr="P1010066.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P1010097.JPG"/>
          <p:cNvPicPr>
            <a:picLocks noChangeAspect="1"/>
          </p:cNvPicPr>
          <p:nvPr/>
        </p:nvPicPr>
        <p:blipFill>
          <a:blip r:embed="rId3" cstate="print"/>
          <a:stretch>
            <a:fillRect/>
          </a:stretch>
        </p:blipFill>
        <p:spPr>
          <a:xfrm>
            <a:off x="0" y="0"/>
            <a:ext cx="9144000" cy="6858000"/>
          </a:xfrm>
          <a:prstGeom prst="rect">
            <a:avLst/>
          </a:prstGeom>
        </p:spPr>
      </p:pic>
      <p:sp>
        <p:nvSpPr>
          <p:cNvPr id="7" name="Заголовок 6"/>
          <p:cNvSpPr>
            <a:spLocks noGrp="1"/>
          </p:cNvSpPr>
          <p:nvPr>
            <p:ph type="title"/>
          </p:nvPr>
        </p:nvSpPr>
        <p:spPr>
          <a:xfrm>
            <a:off x="214282" y="274638"/>
            <a:ext cx="8643998" cy="1143000"/>
          </a:xfrm>
        </p:spPr>
        <p:txBody>
          <a:bodyPr>
            <a:normAutofit/>
          </a:bodyPr>
          <a:lstStyle/>
          <a:p>
            <a:r>
              <a:rPr lang="ru-RU" dirty="0" smtClean="0"/>
              <a:t>Я прославляю свой родной край…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0" fill="hold"/>
                                        <p:tgtEl>
                                          <p:spTgt spid="7"/>
                                        </p:tgtEl>
                                        <p:attrNameLst>
                                          <p:attrName>ppt_x</p:attrName>
                                        </p:attrNameLst>
                                      </p:cBhvr>
                                      <p:tavLst>
                                        <p:tav tm="0">
                                          <p:val>
                                            <p:strVal val="#ppt_x"/>
                                          </p:val>
                                        </p:tav>
                                        <p:tav tm="100000">
                                          <p:val>
                                            <p:strVal val="#ppt_x"/>
                                          </p:val>
                                        </p:tav>
                                      </p:tavLst>
                                    </p:anim>
                                    <p:anim calcmode="lin" valueType="num">
                                      <p:cBhvr>
                                        <p:cTn id="8" dur="15000" fill="hold"/>
                                        <p:tgtEl>
                                          <p:spTgt spid="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227587568.jpg"/>
          <p:cNvPicPr>
            <a:picLocks noChangeAspect="1"/>
          </p:cNvPicPr>
          <p:nvPr/>
        </p:nvPicPr>
        <p:blipFill>
          <a:blip r:embed="rId3" cstate="print"/>
          <a:stretch>
            <a:fillRect/>
          </a:stretch>
        </p:blipFill>
        <p:spPr>
          <a:xfrm>
            <a:off x="4786314" y="642918"/>
            <a:ext cx="4173357" cy="2687642"/>
          </a:xfrm>
          <a:prstGeom prst="rect">
            <a:avLst/>
          </a:prstGeom>
        </p:spPr>
      </p:pic>
      <p:sp>
        <p:nvSpPr>
          <p:cNvPr id="8" name="Текст 7"/>
          <p:cNvSpPr>
            <a:spLocks noGrp="1"/>
          </p:cNvSpPr>
          <p:nvPr>
            <p:ph type="body" sz="half" idx="2"/>
          </p:nvPr>
        </p:nvSpPr>
        <p:spPr>
          <a:xfrm>
            <a:off x="214282" y="2071655"/>
            <a:ext cx="4214842" cy="4786345"/>
          </a:xfrm>
        </p:spPr>
        <p:txBody>
          <a:bodyPr/>
          <a:lstStyle/>
          <a:p>
            <a:r>
              <a:rPr lang="ru-RU" sz="2800" dirty="0" smtClean="0"/>
              <a:t>Нет </a:t>
            </a:r>
            <a:r>
              <a:rPr lang="ru-RU" sz="2800" dirty="0"/>
              <a:t>в России человека, кто бы не знал о подвиге Сталинграда, ибо Сталинградская битва была одним из самых кровопролитных сражений второй мировой войны.</a:t>
            </a:r>
          </a:p>
          <a:p>
            <a:r>
              <a:rPr lang="ru-RU" dirty="0" smtClean="0"/>
              <a:t/>
            </a:r>
            <a:br>
              <a:rPr lang="ru-RU" dirty="0" smtClean="0"/>
            </a:br>
            <a:endParaRPr lang="ru-RU" dirty="0"/>
          </a:p>
        </p:txBody>
      </p:sp>
      <p:pic>
        <p:nvPicPr>
          <p:cNvPr id="9" name="Рисунок 8" descr="215409369.jpg"/>
          <p:cNvPicPr>
            <a:picLocks noChangeAspect="1"/>
          </p:cNvPicPr>
          <p:nvPr/>
        </p:nvPicPr>
        <p:blipFill>
          <a:blip r:embed="rId4" cstate="print"/>
          <a:stretch>
            <a:fillRect/>
          </a:stretch>
        </p:blipFill>
        <p:spPr>
          <a:xfrm>
            <a:off x="5214942" y="3625618"/>
            <a:ext cx="3340104" cy="3064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sp>
        <p:nvSpPr>
          <p:cNvPr id="11" name="Заголовок 10"/>
          <p:cNvSpPr>
            <a:spLocks noGrp="1"/>
          </p:cNvSpPr>
          <p:nvPr>
            <p:ph type="title"/>
          </p:nvPr>
        </p:nvSpPr>
        <p:spPr>
          <a:xfrm>
            <a:off x="285720" y="-214338"/>
            <a:ext cx="6215074" cy="1162050"/>
          </a:xfrm>
        </p:spPr>
        <p:txBody>
          <a:bodyPr>
            <a:noAutofit/>
          </a:bodyPr>
          <a:lstStyle/>
          <a:p>
            <a:r>
              <a:rPr lang="ru-RU" sz="6600" dirty="0" smtClean="0"/>
              <a:t>Родина-мать</a:t>
            </a:r>
            <a:endParaRPr lang="ru-RU" sz="6600" dirty="0"/>
          </a:p>
        </p:txBody>
      </p:sp>
      <p:sp>
        <p:nvSpPr>
          <p:cNvPr id="13" name="Текст 12"/>
          <p:cNvSpPr>
            <a:spLocks noGrp="1"/>
          </p:cNvSpPr>
          <p:nvPr>
            <p:ph type="body" sz="half" idx="2"/>
          </p:nvPr>
        </p:nvSpPr>
        <p:spPr>
          <a:xfrm>
            <a:off x="285720" y="1071546"/>
            <a:ext cx="5000660" cy="5422900"/>
          </a:xfrm>
        </p:spPr>
        <p:txBody>
          <a:bodyPr>
            <a:noAutofit/>
          </a:bodyPr>
          <a:lstStyle/>
          <a:p>
            <a:r>
              <a:rPr lang="ru-RU" sz="2400" dirty="0"/>
              <a:t>Работа скульптора Е. В. Вучетича и инженера Н. В. </a:t>
            </a:r>
            <a:r>
              <a:rPr lang="ru-RU" sz="2400" dirty="0" smtClean="0"/>
              <a:t>Никитина представляет </a:t>
            </a:r>
            <a:r>
              <a:rPr lang="ru-RU" sz="2400" dirty="0"/>
              <a:t>собой многометровую фигуру женщины, шагнувшей вперед с поднятым мечом. Статуя является аллегорическим образом Родины, зовущей своих сыновей на бой с врагом. В художественном смысле статуя представляет собой современную интерпретацию </a:t>
            </a:r>
            <a:r>
              <a:rPr lang="ru-RU" sz="2400" dirty="0" smtClean="0"/>
              <a:t>образа античной</a:t>
            </a:r>
            <a:r>
              <a:rPr lang="ru-RU" sz="2400" dirty="0"/>
              <a:t> богини победы Ники, которая призывает своих сыновей и дочерей дать отпор врагу, продолжить дальнейшее наступление.</a:t>
            </a:r>
          </a:p>
        </p:txBody>
      </p:sp>
      <p:pic>
        <p:nvPicPr>
          <p:cNvPr id="14" name="Рисунок 13" descr="img_1441.jpg"/>
          <p:cNvPicPr>
            <a:picLocks noChangeAspect="1"/>
          </p:cNvPicPr>
          <p:nvPr/>
        </p:nvPicPr>
        <p:blipFill>
          <a:blip r:embed="rId3" cstate="print"/>
          <a:stretch>
            <a:fillRect/>
          </a:stretch>
        </p:blipFill>
        <p:spPr>
          <a:xfrm>
            <a:off x="5334000" y="0"/>
            <a:ext cx="3810000" cy="4572008"/>
          </a:xfrm>
          <a:prstGeom prst="rect">
            <a:avLst/>
          </a:prstGeom>
        </p:spPr>
      </p:pic>
      <p:pic>
        <p:nvPicPr>
          <p:cNvPr id="15" name="Рисунок 14" descr="rodina_mat_3.jpg"/>
          <p:cNvPicPr>
            <a:picLocks noChangeAspect="1"/>
          </p:cNvPicPr>
          <p:nvPr/>
        </p:nvPicPr>
        <p:blipFill>
          <a:blip r:embed="rId4" cstate="print"/>
          <a:stretch>
            <a:fillRect/>
          </a:stretch>
        </p:blipFill>
        <p:spPr>
          <a:xfrm>
            <a:off x="6500826" y="4000504"/>
            <a:ext cx="2361135" cy="25765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0" y="0"/>
            <a:ext cx="5429256" cy="1435100"/>
          </a:xfrm>
        </p:spPr>
        <p:txBody>
          <a:bodyPr>
            <a:noAutofit/>
          </a:bodyPr>
          <a:lstStyle/>
          <a:p>
            <a:r>
              <a:rPr lang="ru-RU" sz="4400" dirty="0" smtClean="0"/>
              <a:t>Памятник Паникахе</a:t>
            </a:r>
            <a:endParaRPr lang="ru-RU" sz="4400" dirty="0"/>
          </a:p>
        </p:txBody>
      </p:sp>
      <p:sp>
        <p:nvSpPr>
          <p:cNvPr id="7" name="Текст 6"/>
          <p:cNvSpPr>
            <a:spLocks noGrp="1"/>
          </p:cNvSpPr>
          <p:nvPr>
            <p:ph type="body" sz="half" idx="2"/>
          </p:nvPr>
        </p:nvSpPr>
        <p:spPr>
          <a:xfrm>
            <a:off x="214282" y="1571612"/>
            <a:ext cx="4643470" cy="5643602"/>
          </a:xfrm>
        </p:spPr>
        <p:txBody>
          <a:bodyPr>
            <a:normAutofit/>
          </a:bodyPr>
          <a:lstStyle/>
          <a:p>
            <a:r>
              <a:rPr lang="ru-RU" sz="2400" dirty="0"/>
              <a:t>2 октября</a:t>
            </a:r>
            <a:r>
              <a:rPr lang="ru-RU" sz="2400" dirty="0" smtClean="0"/>
              <a:t> </a:t>
            </a:r>
            <a:r>
              <a:rPr lang="ru-RU" sz="2400" dirty="0"/>
              <a:t>1942 года</a:t>
            </a:r>
            <a:r>
              <a:rPr lang="ru-RU" sz="2400" dirty="0" smtClean="0"/>
              <a:t> </a:t>
            </a:r>
            <a:r>
              <a:rPr lang="ru-RU" sz="2400" dirty="0"/>
              <a:t>красноармеец</a:t>
            </a:r>
            <a:r>
              <a:rPr lang="ru-RU" sz="2400" dirty="0" smtClean="0"/>
              <a:t> </a:t>
            </a:r>
            <a:r>
              <a:rPr lang="ru-RU" sz="2400" dirty="0"/>
              <a:t>Паникаха</a:t>
            </a:r>
            <a:r>
              <a:rPr lang="ru-RU" sz="2400" dirty="0" smtClean="0"/>
              <a:t> пошёл на головной </a:t>
            </a:r>
            <a:r>
              <a:rPr lang="ru-RU" sz="2400" dirty="0"/>
              <a:t>танк</a:t>
            </a:r>
            <a:r>
              <a:rPr lang="ru-RU" sz="2400" dirty="0" smtClean="0"/>
              <a:t> с</a:t>
            </a:r>
            <a:r>
              <a:rPr lang="ru-RU" sz="2400" dirty="0"/>
              <a:t>гранатой</a:t>
            </a:r>
            <a:r>
              <a:rPr lang="ru-RU" sz="2400" dirty="0" smtClean="0"/>
              <a:t> и бутылками с зажигательной смесью. Когда одна из бутылок была разбита осколком вражеского снаряда, и одежда воспламенилась, Паникаха бросился на танк противника и, разбив о его броню другую бутылку, поджёг его, и сам погиб. Остальные танки повернули вспять.</a:t>
            </a:r>
          </a:p>
          <a:p>
            <a:r>
              <a:rPr lang="ru-RU" sz="2200" dirty="0"/>
              <a:t/>
            </a:r>
            <a:br>
              <a:rPr lang="ru-RU" sz="2200" dirty="0"/>
            </a:br>
            <a:endParaRPr lang="ru-RU" dirty="0"/>
          </a:p>
        </p:txBody>
      </p:sp>
      <p:pic>
        <p:nvPicPr>
          <p:cNvPr id="9" name="Рисунок 8" descr="280px-Monument_of_Panikaha_01.jpg"/>
          <p:cNvPicPr>
            <a:picLocks noChangeAspect="1"/>
          </p:cNvPicPr>
          <p:nvPr/>
        </p:nvPicPr>
        <p:blipFill>
          <a:blip r:embed="rId3" cstate="print"/>
          <a:stretch>
            <a:fillRect/>
          </a:stretch>
        </p:blipFill>
        <p:spPr>
          <a:xfrm>
            <a:off x="5214942" y="642918"/>
            <a:ext cx="3714776" cy="594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sp>
        <p:nvSpPr>
          <p:cNvPr id="7" name="Заголовок 6"/>
          <p:cNvSpPr>
            <a:spLocks noGrp="1"/>
          </p:cNvSpPr>
          <p:nvPr>
            <p:ph type="title"/>
          </p:nvPr>
        </p:nvSpPr>
        <p:spPr>
          <a:xfrm>
            <a:off x="0" y="-285776"/>
            <a:ext cx="4857752" cy="1162050"/>
          </a:xfrm>
        </p:spPr>
        <p:txBody>
          <a:bodyPr>
            <a:noAutofit/>
          </a:bodyPr>
          <a:lstStyle/>
          <a:p>
            <a:r>
              <a:rPr lang="ru-RU" sz="4000" dirty="0" smtClean="0"/>
              <a:t>Памятник чекистам</a:t>
            </a:r>
            <a:endParaRPr lang="ru-RU" sz="4000" dirty="0"/>
          </a:p>
        </p:txBody>
      </p:sp>
      <p:sp>
        <p:nvSpPr>
          <p:cNvPr id="9" name="Текст 8"/>
          <p:cNvSpPr>
            <a:spLocks noGrp="1"/>
          </p:cNvSpPr>
          <p:nvPr>
            <p:ph type="body" sz="half" idx="2"/>
          </p:nvPr>
        </p:nvSpPr>
        <p:spPr>
          <a:xfrm>
            <a:off x="214282" y="928670"/>
            <a:ext cx="5072098" cy="6643734"/>
          </a:xfrm>
        </p:spPr>
        <p:txBody>
          <a:bodyPr>
            <a:noAutofit/>
          </a:bodyPr>
          <a:lstStyle/>
          <a:p>
            <a:r>
              <a:rPr lang="ru-RU" sz="2000" dirty="0"/>
              <a:t>За образцовое выполнение боевых заданий советского командования в обороне у волжских берегов 2 декабря 1942 года 10-я дивизия войск НКВД награждена орденом Ленина. Сотни её бойцов, командиров и политработников были удостоены правительственных наград. 20 чекистов дивизии были удостоены звания Героя Советского Союза, 9 из них не дождались дня Победы, пять человек стали кавалерами орденов Славы всех трёх степеней. Боевые традиции города-героя на Волге воины дивизии приумножили в сражениях на Курской дуге, при форсировании Вислы и в боях за Бреслау (Бреславль</a:t>
            </a:r>
            <a:r>
              <a:rPr lang="ru-RU" sz="2000" dirty="0" smtClean="0"/>
              <a:t>).</a:t>
            </a:r>
            <a:endParaRPr lang="ru-RU" sz="2000" dirty="0"/>
          </a:p>
        </p:txBody>
      </p:sp>
      <p:pic>
        <p:nvPicPr>
          <p:cNvPr id="10" name="Рисунок 9" descr="400096342_98851e8880.jpg"/>
          <p:cNvPicPr>
            <a:picLocks noChangeAspect="1"/>
          </p:cNvPicPr>
          <p:nvPr/>
        </p:nvPicPr>
        <p:blipFill>
          <a:blip r:embed="rId3" cstate="print"/>
          <a:stretch>
            <a:fillRect/>
          </a:stretch>
        </p:blipFill>
        <p:spPr>
          <a:xfrm>
            <a:off x="5143504" y="857232"/>
            <a:ext cx="3810010" cy="5080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0" y="273050"/>
            <a:ext cx="4786314" cy="1162050"/>
          </a:xfrm>
        </p:spPr>
        <p:txBody>
          <a:bodyPr>
            <a:normAutofit/>
          </a:bodyPr>
          <a:lstStyle/>
          <a:p>
            <a:r>
              <a:rPr lang="ru-RU" sz="5400" dirty="0" smtClean="0"/>
              <a:t>Дом Павлова</a:t>
            </a:r>
            <a:endParaRPr lang="ru-RU" sz="5400" dirty="0"/>
          </a:p>
        </p:txBody>
      </p:sp>
      <p:sp>
        <p:nvSpPr>
          <p:cNvPr id="7" name="Текст 6"/>
          <p:cNvSpPr>
            <a:spLocks noGrp="1"/>
          </p:cNvSpPr>
          <p:nvPr>
            <p:ph type="body" sz="half" idx="2"/>
          </p:nvPr>
        </p:nvSpPr>
        <p:spPr>
          <a:xfrm>
            <a:off x="0" y="1435100"/>
            <a:ext cx="4929190" cy="5208610"/>
          </a:xfrm>
        </p:spPr>
        <p:txBody>
          <a:bodyPr>
            <a:normAutofit/>
          </a:bodyPr>
          <a:lstStyle/>
          <a:p>
            <a:r>
              <a:rPr lang="ru-RU" sz="1600" dirty="0"/>
              <a:t>В период обороны Сталинграда в конце сентября 1942 года разведывательная группа из четырёх солдат, возглавляемая сержантом Павловым, захватила в центре города четырехэтажный дом и закрепилась в нем. На третьи сутки в дом прибыло подкрепление, доставившее пулемёты, противотанковые ружья (позднее — ротныеминомёты) и боеприпасы, и дом стал важным опорным пунктом в системе обороны дивизии</a:t>
            </a:r>
            <a:r>
              <a:rPr lang="ru-RU" sz="1600" dirty="0" smtClean="0"/>
              <a:t>.   </a:t>
            </a:r>
            <a:endParaRPr lang="ru-RU" sz="1600" dirty="0"/>
          </a:p>
          <a:p>
            <a:r>
              <a:rPr lang="ru-RU" sz="1600" dirty="0" smtClean="0"/>
              <a:t>Всё </a:t>
            </a:r>
            <a:r>
              <a:rPr lang="ru-RU" sz="1600" dirty="0"/>
              <a:t>время обороны дома Павлова (с 23 сентября по 25 ноября 1942 года) в подвале находились мирные жители, пока советские войска не перешли в контратаку.</a:t>
            </a:r>
          </a:p>
          <a:p>
            <a:r>
              <a:rPr lang="ru-RU" sz="1600" dirty="0"/>
              <a:t>Каковы были потери немцев в численном отношении, источники не сообщают. В. Чуйков отмечает, что потери гитлеровцев, пытавшихся занять Дом Павлова, превысили их потери при наступлении на Париж (именно путь немецких войск от границы до столицы Франции)</a:t>
            </a:r>
          </a:p>
          <a:p>
            <a:endParaRPr lang="ru-RU" dirty="0"/>
          </a:p>
        </p:txBody>
      </p:sp>
      <p:pic>
        <p:nvPicPr>
          <p:cNvPr id="8" name="Рисунок 7" descr="1217337951_dom_pavlova.jpg"/>
          <p:cNvPicPr>
            <a:picLocks noChangeAspect="1"/>
          </p:cNvPicPr>
          <p:nvPr/>
        </p:nvPicPr>
        <p:blipFill>
          <a:blip r:embed="rId3" cstate="print"/>
          <a:stretch>
            <a:fillRect/>
          </a:stretch>
        </p:blipFill>
        <p:spPr>
          <a:xfrm>
            <a:off x="4929190" y="357166"/>
            <a:ext cx="4018387" cy="2571768"/>
          </a:xfrm>
          <a:prstGeom prst="rect">
            <a:avLst/>
          </a:prstGeom>
        </p:spPr>
      </p:pic>
      <p:pic>
        <p:nvPicPr>
          <p:cNvPr id="9" name="Рисунок 8" descr="domp1.jpg"/>
          <p:cNvPicPr>
            <a:picLocks noChangeAspect="1"/>
          </p:cNvPicPr>
          <p:nvPr/>
        </p:nvPicPr>
        <p:blipFill>
          <a:blip r:embed="rId4" cstate="print"/>
          <a:stretch>
            <a:fillRect/>
          </a:stretch>
        </p:blipFill>
        <p:spPr>
          <a:xfrm>
            <a:off x="5629716" y="3048427"/>
            <a:ext cx="2732489" cy="3643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428596" y="0"/>
            <a:ext cx="3008313" cy="1162050"/>
          </a:xfrm>
        </p:spPr>
        <p:txBody>
          <a:bodyPr>
            <a:normAutofit/>
          </a:bodyPr>
          <a:lstStyle/>
          <a:p>
            <a:r>
              <a:rPr lang="ru-RU" sz="5400" dirty="0" smtClean="0"/>
              <a:t>Гаситель</a:t>
            </a:r>
            <a:endParaRPr lang="ru-RU" sz="5400" dirty="0"/>
          </a:p>
        </p:txBody>
      </p:sp>
      <p:sp>
        <p:nvSpPr>
          <p:cNvPr id="7" name="Текст 6"/>
          <p:cNvSpPr>
            <a:spLocks noGrp="1"/>
          </p:cNvSpPr>
          <p:nvPr>
            <p:ph type="body" sz="half" idx="2"/>
          </p:nvPr>
        </p:nvSpPr>
        <p:spPr>
          <a:xfrm>
            <a:off x="214282" y="1142984"/>
            <a:ext cx="4643470" cy="5422900"/>
          </a:xfrm>
        </p:spPr>
        <p:txBody>
          <a:bodyPr>
            <a:normAutofit/>
          </a:bodyPr>
          <a:lstStyle/>
          <a:p>
            <a:r>
              <a:rPr lang="ru-RU" sz="1800" dirty="0"/>
              <a:t>В пойме реки Царица на берегу Волги 6 ноября 1977 года открыт памятник волжским речникам. Композиционно памятник имеет вид бассейна, облицованного гранитными плитами, в центре которого установлен катер «Гаситель». Позади катера (если смотреть от Волги) установлена 13-метровая стела, облицованная бальзамитовыми плитами. Со стороны города в нижней части стеллы находится якорь с цепью, наверху стеллы расположена звезда.</a:t>
            </a:r>
          </a:p>
          <a:p>
            <a:r>
              <a:rPr lang="ru-RU" sz="1800" dirty="0"/>
              <a:t>Надписи на стеле: «Слава речникам и пожарным Волжского бассейна — героям гражданской войны, защитникам Красного Царицына» «Никогда советский народ не забудет мужественных сынов Волги, прославивших себя в боях за Сталинград»</a:t>
            </a:r>
          </a:p>
          <a:p>
            <a:endParaRPr lang="ru-RU" sz="1800" dirty="0"/>
          </a:p>
        </p:txBody>
      </p:sp>
      <p:pic>
        <p:nvPicPr>
          <p:cNvPr id="8" name="Рисунок 7" descr="295px-Три_катера_в_Сталинградской_битве.jpeg"/>
          <p:cNvPicPr>
            <a:picLocks noChangeAspect="1"/>
          </p:cNvPicPr>
          <p:nvPr/>
        </p:nvPicPr>
        <p:blipFill>
          <a:blip r:embed="rId3" cstate="print"/>
          <a:stretch>
            <a:fillRect/>
          </a:stretch>
        </p:blipFill>
        <p:spPr>
          <a:xfrm>
            <a:off x="5500694" y="285728"/>
            <a:ext cx="3127268" cy="2607200"/>
          </a:xfrm>
          <a:prstGeom prst="rect">
            <a:avLst/>
          </a:prstGeom>
        </p:spPr>
      </p:pic>
      <p:pic>
        <p:nvPicPr>
          <p:cNvPr id="9" name="Рисунок 8" descr="280px-Stalingrad_boot.jpg"/>
          <p:cNvPicPr>
            <a:picLocks noChangeAspect="1"/>
          </p:cNvPicPr>
          <p:nvPr/>
        </p:nvPicPr>
        <p:blipFill>
          <a:blip r:embed="rId4" cstate="print"/>
          <a:stretch>
            <a:fillRect/>
          </a:stretch>
        </p:blipFill>
        <p:spPr>
          <a:xfrm>
            <a:off x="5286380" y="3357562"/>
            <a:ext cx="3556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6" name="Рисунок 5" descr="Рисунок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7248974dd6733ea067bbae3ae6ff95b.jpg"/>
          <p:cNvPicPr>
            <a:picLocks noChangeAspect="1"/>
          </p:cNvPicPr>
          <p:nvPr/>
        </p:nvPicPr>
        <p:blipFill>
          <a:blip r:embed="rId2" cstate="print"/>
          <a:stretch>
            <a:fillRect/>
          </a:stretch>
        </p:blipFill>
        <p:spPr>
          <a:xfrm>
            <a:off x="0" y="0"/>
            <a:ext cx="9144000" cy="6858000"/>
          </a:xfrm>
          <a:prstGeom prst="rect">
            <a:avLst/>
          </a:prstGeom>
        </p:spPr>
      </p:pic>
      <p:pic>
        <p:nvPicPr>
          <p:cNvPr id="6" name="Рисунок 5" descr="Рисунок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63</Words>
  <Application>Microsoft Office PowerPoint</Application>
  <PresentationFormat>Экран (4:3)</PresentationFormat>
  <Paragraphs>20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Волгоград- город герой</vt:lpstr>
      <vt:lpstr>Слайд 2</vt:lpstr>
      <vt:lpstr>Родина-мать</vt:lpstr>
      <vt:lpstr>Памятник Паникахе</vt:lpstr>
      <vt:lpstr>Памятник чекистам</vt:lpstr>
      <vt:lpstr>Дом Павлова</vt:lpstr>
      <vt:lpstr>Гаситель</vt:lpstr>
      <vt:lpstr>Слайд 8</vt:lpstr>
      <vt:lpstr>Слайд 9</vt:lpstr>
      <vt:lpstr>Слайд 10</vt:lpstr>
      <vt:lpstr>Слайд 11</vt:lpstr>
      <vt:lpstr>Слайд 12</vt:lpstr>
      <vt:lpstr>Слайд 13</vt:lpstr>
      <vt:lpstr>Я прославляю свой родной край…</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Волгоград- город герой</dc:title>
  <dc:creator>Admin</dc:creator>
  <cp:lastModifiedBy>Потапова</cp:lastModifiedBy>
  <cp:revision>13</cp:revision>
  <dcterms:created xsi:type="dcterms:W3CDTF">2012-05-09T15:33:10Z</dcterms:created>
  <dcterms:modified xsi:type="dcterms:W3CDTF">2012-05-11T15:33:06Z</dcterms:modified>
</cp:coreProperties>
</file>