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1" r:id="rId2"/>
    <p:sldId id="272" r:id="rId3"/>
    <p:sldId id="286" r:id="rId4"/>
    <p:sldId id="283" r:id="rId5"/>
    <p:sldId id="302" r:id="rId6"/>
    <p:sldId id="295" r:id="rId7"/>
    <p:sldId id="294" r:id="rId8"/>
    <p:sldId id="289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BBE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464" autoAdjust="0"/>
  </p:normalViewPr>
  <p:slideViewPr>
    <p:cSldViewPr>
      <p:cViewPr>
        <p:scale>
          <a:sx n="71" d="100"/>
          <a:sy n="71" d="100"/>
        </p:scale>
        <p:origin x="-402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внобедренный треугольник 3"/>
          <p:cNvSpPr/>
          <p:nvPr/>
        </p:nvSpPr>
        <p:spPr>
          <a:xfrm rot="16200000">
            <a:off x="7553325" y="5254626"/>
            <a:ext cx="1893887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1863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>
              <a:defRPr/>
            </a:pPr>
            <a:fld id="{EF122DFE-59CF-45B0-BE3F-6EA373EC2462}" type="datetimeFigureOut">
              <a:rPr lang="ru-RU"/>
              <a:pPr>
                <a:defRPr/>
              </a:pPr>
              <a:t>10.05.2012</a:t>
            </a:fld>
            <a:endParaRPr lang="ru-RU"/>
          </a:p>
        </p:txBody>
      </p:sp>
      <p:sp>
        <p:nvSpPr>
          <p:cNvPr id="6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49913"/>
            <a:ext cx="5791200" cy="365125"/>
          </a:xfrm>
        </p:spPr>
        <p:txBody>
          <a:bodyPr tIns="0" bIns="0"/>
          <a:lstStyle>
            <a:lvl1pPr algn="r">
              <a:defRPr sz="11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1525" y="5753100"/>
            <a:ext cx="503238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8F43B2C-574B-4A6B-A0A6-343B99EEF7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261FCF-11B0-4ED0-8976-67A4BBE5609B}" type="datetimeFigureOut">
              <a:rPr lang="ru-RU"/>
              <a:pPr>
                <a:defRPr/>
              </a:pPr>
              <a:t>10.05.2012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F2938-4E27-442E-B1F1-12CBFFE380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358E6E-44F6-4B7F-800B-72B94E12160C}" type="datetimeFigureOut">
              <a:rPr lang="ru-RU"/>
              <a:pPr>
                <a:defRPr/>
              </a:pPr>
              <a:t>10.05.2012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1ED5C-C9E6-4726-94F1-087CA2A567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075" y="64801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1839D6-736A-485F-A007-C83766C37FA9}" type="datetimeFigureOut">
              <a:rPr lang="ru-RU"/>
              <a:pPr>
                <a:defRPr/>
              </a:pPr>
              <a:t>10.05.2012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59263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4AD6F-B674-4DB1-B58B-1D92EE298F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 flipV="1">
            <a:off x="6350" y="6350"/>
            <a:ext cx="9131300" cy="6837363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Равнобедренный треугольник 4"/>
          <p:cNvSpPr/>
          <p:nvPr/>
        </p:nvSpPr>
        <p:spPr>
          <a:xfrm rot="5400000" flipV="1">
            <a:off x="7553325" y="309563"/>
            <a:ext cx="1893888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10800000">
            <a:off x="6469063" y="9525"/>
            <a:ext cx="2673350" cy="190023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/>
          <a:lstStyle>
            <a:lvl1pPr marL="0" algn="l">
              <a:buNone/>
              <a:defRPr sz="3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>
          <a:xfrm>
            <a:off x="6956425" y="64770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3A3248-8BC4-4B6E-8F98-D602E476A6AC}" type="datetimeFigureOut">
              <a:rPr lang="ru-RU"/>
              <a:pPr>
                <a:defRPr/>
              </a:pPr>
              <a:t>10.05.2012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5" y="6481763"/>
            <a:ext cx="4260850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0263" y="809625"/>
            <a:ext cx="503237" cy="3000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FA3E95-B3C0-4A21-9B6E-005C2C99E3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8AAAB4-37D9-4268-8F80-B09A544A9F1F}" type="datetimeFigureOut">
              <a:rPr lang="ru-RU"/>
              <a:pPr>
                <a:defRPr/>
              </a:pPr>
              <a:t>10.05.2012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00725-A2EA-4696-9DE3-0D5E240998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075" y="6481763"/>
            <a:ext cx="2130425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311B66-5C4A-4D59-B263-93A0E5A8EA30}" type="datetimeFigureOut">
              <a:rPr lang="ru-RU"/>
              <a:pPr>
                <a:defRPr/>
              </a:pPr>
              <a:t>10.05.2012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6085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838" y="6483350"/>
            <a:ext cx="503237" cy="3016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2F572B2-CF0E-4329-80C2-24383113D9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9A344-02E6-4C9F-AF20-630C9A6A7B2D}" type="datetimeFigureOut">
              <a:rPr lang="ru-RU"/>
              <a:pPr>
                <a:defRPr/>
              </a:pPr>
              <a:t>10.05.2012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EDC40C-3D50-4551-A202-32B36852D9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F89679-5DD6-4DE7-9703-73F0470A3F79}" type="datetimeFigureOut">
              <a:rPr lang="ru-RU"/>
              <a:pPr>
                <a:defRPr/>
              </a:pPr>
              <a:t>10.05.2012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F0BCF-10FD-4840-ABB8-24159B51D2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563" y="6556375"/>
            <a:ext cx="21336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74AB1AF7-F7F6-4B7D-A18E-6F557C912DA8}" type="datetimeFigureOut">
              <a:rPr lang="ru-RU"/>
              <a:pPr>
                <a:defRPr/>
              </a:pPr>
              <a:t>10.05.2012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063" y="6556375"/>
            <a:ext cx="51435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5" y="6556375"/>
            <a:ext cx="503238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4432CACA-CE37-45A1-BBF2-739DDEA1CA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700" y="6556375"/>
            <a:ext cx="210185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DC468CB4-0C95-48B9-B22F-00F1000EACFA}" type="datetimeFigureOut">
              <a:rPr lang="ru-RU"/>
              <a:pPr>
                <a:defRPr/>
              </a:pPr>
              <a:t>10.05.2012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69988" y="6557963"/>
            <a:ext cx="4948237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6900" y="6556375"/>
            <a:ext cx="366713" cy="301625"/>
          </a:xfrm>
        </p:spPr>
        <p:txBody>
          <a:bodyPr/>
          <a:lstStyle>
            <a:lvl1pPr algn="ctr">
              <a:defRPr sz="900"/>
            </a:lvl1pPr>
          </a:lstStyle>
          <a:p>
            <a:pPr>
              <a:defRPr/>
            </a:pPr>
            <a:fld id="{25664512-1195-4253-AE2C-1210CC3B9F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0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071BFAA1-F5C5-4152-BAD7-928CE5574AEE}" type="datetimeFigureOut">
              <a:rPr lang="ru-RU"/>
              <a:pPr>
                <a:defRPr/>
              </a:pPr>
              <a:t>10.05.2012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AA0A63FC-8B13-4944-B936-CE1543A264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54" r:id="rId4"/>
    <p:sldLayoutId id="2147483762" r:id="rId5"/>
    <p:sldLayoutId id="2147483755" r:id="rId6"/>
    <p:sldLayoutId id="2147483756" r:id="rId7"/>
    <p:sldLayoutId id="2147483763" r:id="rId8"/>
    <p:sldLayoutId id="2147483764" r:id="rId9"/>
    <p:sldLayoutId id="2147483757" r:id="rId10"/>
    <p:sldLayoutId id="2147483758" r:id="rId11"/>
  </p:sldLayoutIdLst>
  <p:txStyles>
    <p:titleStyle>
      <a:lvl1pPr marL="484188" indent="-484188" algn="l" rtl="0" eaLnBrk="0" fontAlgn="base" hangingPunct="0">
        <a:spcBef>
          <a:spcPct val="0"/>
        </a:spcBef>
        <a:spcAft>
          <a:spcPct val="0"/>
        </a:spcAft>
        <a:defRPr sz="4200" kern="1200">
          <a:ln w="6350">
            <a:solidFill>
              <a:schemeClr val="accent1">
                <a:shade val="43000"/>
              </a:schemeClr>
            </a:solidFill>
          </a:ln>
          <a:solidFill>
            <a:srgbClr val="FF5C9C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2pPr>
      <a:lvl3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3pPr>
      <a:lvl4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4pPr>
      <a:lvl5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5pPr>
      <a:lvl6pPr marL="9413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6pPr>
      <a:lvl7pPr marL="13985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7pPr>
      <a:lvl8pPr marL="18557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8pPr>
      <a:lvl9pPr marL="23129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9pPr>
    </p:titleStyle>
    <p:bodyStyle>
      <a:lvl1pPr marL="447675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4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095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09550" algn="l" rtl="0" eaLnBrk="0" fontAlgn="base" hangingPunct="0">
        <a:spcBef>
          <a:spcPct val="20000"/>
        </a:spcBef>
        <a:spcAft>
          <a:spcPct val="0"/>
        </a:spcAft>
        <a:buClr>
          <a:srgbClr val="FF90B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fotki.yandex.ru/search/%D0%B3%D1%80%D1%83%D0%B7%D0%B8%D1%8F/users/isandro/view/65767?page=16&amp;how=week&amp;type=image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fotki.yandex.ru/search/%D0%B3%D1%80%D1%83%D0%B7%D0%B8%D1%8F/users/joerj/view/148171?page=16&amp;how=week&amp;type=image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hyperlink" Target="http://fotki.yandex.ru/search/%D0%B3%D1%80%D1%83%D0%B7%D0%B8%D1%8F/users/irin71ka/view/474520?page=0&amp;how=week&amp;type=image" TargetMode="Externa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fotki.yandex.ru/search/%D0%B3%D1%80%D1%83%D0%B7%D0%B8%D1%8F/users/joerj/view/422589?page=0&amp;how=week&amp;type=imag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hyperlink" Target="http://skfo.pro/images/3-500-news-2069518.jpg" TargetMode="External"/><Relationship Id="rId7" Type="http://schemas.openxmlformats.org/officeDocument/2006/relationships/hyperlink" Target="http://s013.radikal.ru/i323/1103/89/0f6cd9ad2b96.jpg" TargetMode="External"/><Relationship Id="rId12" Type="http://schemas.openxmlformats.org/officeDocument/2006/relationships/image" Target="../media/image20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image" Target="../media/image19.jpeg"/><Relationship Id="rId5" Type="http://schemas.openxmlformats.org/officeDocument/2006/relationships/hyperlink" Target="http://www.stihi.ru/pics/2011/05/29/4831.jpg" TargetMode="External"/><Relationship Id="rId10" Type="http://schemas.openxmlformats.org/officeDocument/2006/relationships/image" Target="../media/image18.jpeg"/><Relationship Id="rId4" Type="http://schemas.openxmlformats.org/officeDocument/2006/relationships/image" Target="../media/image15.jpeg"/><Relationship Id="rId9" Type="http://schemas.openxmlformats.org/officeDocument/2006/relationships/hyperlink" Target="http://fotki.yandex.ru/search/%D0%B3%D1%80%D1%83%D0%B7%D0%B8%D1%8F/users/joerj/view/96210?page=12&amp;how=week&amp;type=imag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 descr="C:\Documents and Settings\Ю-084\Рабочий стол\тбилиси гванца\0_42a7d_fb988ba9_XL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772400" cy="1296144"/>
          </a:xfrm>
        </p:spPr>
        <p:txBody>
          <a:bodyPr>
            <a:normAutofit fontScale="90000"/>
          </a:bodyPr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Республика Грузия</a:t>
            </a:r>
            <a:endParaRPr lang="ru-RU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2276872"/>
            <a:ext cx="4752528" cy="266429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2276475"/>
            <a:ext cx="3311525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Новая папка\ол\DSC0276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lang="ru-RU" sz="4400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Грузия </a:t>
            </a:r>
            <a:endParaRPr lang="ru-RU" sz="54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388" y="188913"/>
            <a:ext cx="3024187" cy="410368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Грузия расположена на Ближнем Востоке в Закавказье.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Местоположение: побережье Черного моря</a:t>
            </a:r>
            <a:b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Площадь: 69,700 кв.км</a:t>
            </a:r>
            <a:b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Население: 5,72 млн. человек</a:t>
            </a:r>
            <a:b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Национальный состав: грузины 70%, армяне 8%, русские 6.5%, азербайджанцы 6%, осетины 3%, греки 2%, абхазцы 1.5%</a:t>
            </a:r>
            <a:b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Столица: Тбилиси</a:t>
            </a:r>
            <a:b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Государственный язык: грузинский</a:t>
            </a:r>
            <a:b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Религия: православные христиане  65%, мусульмане 11%, католики 8%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4652963"/>
            <a:ext cx="9144000" cy="220503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Грузия - уникальная страна, обладающая колоссальным туристическим потенциалом - протяженное черноморское побережье, около 300 горных, приморских, бальнеологических и грязевых курортов, свыше 10 тыс. памятников археологии, истории, архитектуры и искусства, многие из которых просто не имеют аналогов, а также многочисленные памятники природы. И все это сосредоточено на небольшой территории, населенной радушным и самобытным народом, настолько же древним, как и сама эта земля. </a:t>
            </a:r>
            <a:br>
              <a:rPr lang="ru-RU" sz="1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Тбилиси, столица Грузии, буквально наполнен неповторимым национальным колоритом. По количеству культурных памятников и сооружений Тбилиси входит в число наиболее богатых городов мира.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img-fotki.yandex.ru/get/4006/vasilek02berezina.20/0_18d9a_efb54c87_-1-L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292725" y="0"/>
            <a:ext cx="3851275" cy="27082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Тбилиси расположен в горной долине, на обоих берегах реки Кура. Роскошные новые мосты и набережные придают дополнительное очарование красоте города. Тбилиси выглядит красивым с его улицами, проспектами, площадями, парками и садами </a:t>
            </a:r>
            <a:br>
              <a:rPr lang="ru-RU" sz="1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Один из парков - парк ПОБЕДЫ </a:t>
            </a:r>
            <a:br>
              <a:rPr lang="ru-RU" sz="1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В центральной части парка — мемориал Славы с могилой Неизвестного солдата и Вечным огнем.</a:t>
            </a:r>
            <a:endParaRPr lang="ru-RU" sz="1400" b="1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:\Новая папка\ол\DSC034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http://img-fotki.yandex.ru/get/3007/joerj.19/0_26b95_dd323ebf_L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514850" cy="371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img-fotki.yandex.ru/get/5820/23049465.44/0_672bf_94e941f7_-1-L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00563" y="3014663"/>
            <a:ext cx="4643437" cy="384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4500563" y="0"/>
            <a:ext cx="4643437" cy="3284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Помимо многочисленных городских достопримечательностей, Тбилиси славится на весь мир тем, что стоит на нескольких горных холмах. А таких городов в мире очень мало! С этих холмов открывается прекрасный вид на город, его здания, памятники, и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каждого из холмов вид какой-то особенный, свой! Я не знаю, как это можно объяснить, но это – правда. Столица Грузии уникальна, на этот город НУЖНО хотя бы раз в жизни посмотреть и поразиться его красотой!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3284538"/>
            <a:ext cx="4500563" cy="357346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Как и во многих столицах государств, в столице Грузии живут и трудятся представители многих национальностей. Естественно, что подавляющее большинство населения составляют грузины, но помимо них в Тбилиси живут также армяне, азербайджанцы, чеченцы, осетины, евреи, русские, украинцы и многие другие народы. Несмотря на религиозные и политические убеждения, все жители в Тбилиси живут очень дружно и мирно</a:t>
            </a:r>
            <a:endParaRPr lang="ru-RU" b="1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Потаповы\Рабочий стол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857232"/>
            <a:ext cx="7215206" cy="5411405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13234"/>
          </a:xfrm>
        </p:spPr>
        <p:txBody>
          <a:bodyPr>
            <a:normAutofit fontScale="90000"/>
          </a:bodyPr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tx1"/>
                </a:solidFill>
              </a:rPr>
              <a:t>Собор Святой Троицы </a:t>
            </a:r>
            <a:endParaRPr lang="ru-RU" b="1" i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836613"/>
            <a:ext cx="3924300" cy="602138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err="1"/>
              <a:t>Цминда</a:t>
            </a:r>
            <a:r>
              <a:rPr lang="ru-RU" sz="1400" b="1" dirty="0"/>
              <a:t> </a:t>
            </a:r>
            <a:r>
              <a:rPr lang="ru-RU" sz="1400" b="1" dirty="0" err="1"/>
              <a:t>Самеба</a:t>
            </a:r>
            <a:r>
              <a:rPr lang="ru-RU" sz="1400" b="1" dirty="0"/>
              <a:t> (груз. წმინდა სამება — «Пресвятая Троица»); Собор Святой Троицы в Тбилиси — главный кафедральный собор Грузинской православной церкви; находится в Тбилиси, на холме св. Ильи . В соборе 13 престолов.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/>
              <a:t>Собор является крупнейшим культовым здание в Южном Кавказе .Строительство нового собора было запланировано в 1989 году.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/>
              <a:t>Был заложен 23 ноября 1995 года; строительство велось на пожертвования обычных горожан и крупных бизнесменов. Первое богослужение в строящемся соборе было совершено 25 декабря 2002 года. Освящён ровно 9 лет после закладки, в день Георгия Победоносца — небесного покровителя Грузии; чин освящения совершил Патриарх-Католикос Илия II.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/>
              <a:t>Высота верхнего храма составляет 98 метров (без </a:t>
            </a:r>
            <a:r>
              <a:rPr lang="ru-RU" sz="1400" b="1" dirty="0" err="1"/>
              <a:t>надкупольного</a:t>
            </a:r>
            <a:r>
              <a:rPr lang="ru-RU" sz="1400" b="1" dirty="0"/>
              <a:t> креста); протяжённость с востока на запад — 77 метров, с севера на юг — 65 метров; общая площадь — более 5.000 квадратных метров.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g-fotki.yandex.ru/get/4419/101659605.c/0_73d68_907d4f6a_L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836613"/>
            <a:ext cx="7921625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331640" y="0"/>
            <a:ext cx="5976664" cy="764704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/>
              <a:t>Мост мира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5445224"/>
            <a:ext cx="9144000" cy="141277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bg1"/>
                </a:solidFill>
              </a:rPr>
              <a:t>Весной 2010 года (6-го мая) в Тбилиси открылся новый пешеходный мост со стеклянной крышей. 156-метровый Мост мира соединяет берега Куры (</a:t>
            </a:r>
            <a:r>
              <a:rPr lang="ru-RU" sz="1400" b="1" dirty="0" err="1">
                <a:solidFill>
                  <a:schemeClr val="bg1"/>
                </a:solidFill>
              </a:rPr>
              <a:t>Мтквари</a:t>
            </a:r>
            <a:r>
              <a:rPr lang="ru-RU" sz="1400" b="1" dirty="0">
                <a:solidFill>
                  <a:schemeClr val="bg1"/>
                </a:solidFill>
              </a:rPr>
              <a:t>), ночью светится тысячами маленьких ламп, сделан по итальянскому проекту (архитектор - </a:t>
            </a:r>
            <a:r>
              <a:rPr lang="ru-RU" sz="1400" b="1" dirty="0" err="1">
                <a:solidFill>
                  <a:schemeClr val="bg1"/>
                </a:solidFill>
              </a:rPr>
              <a:t>Микеле</a:t>
            </a:r>
            <a:r>
              <a:rPr lang="ru-RU" sz="1400" b="1" dirty="0">
                <a:solidFill>
                  <a:schemeClr val="bg1"/>
                </a:solidFill>
              </a:rPr>
              <a:t> де Луки).</a:t>
            </a:r>
          </a:p>
        </p:txBody>
      </p:sp>
      <p:pic>
        <p:nvPicPr>
          <p:cNvPr id="21513" name="Picture 2" descr="C:\Documents and Settings\Потаповы\Рабочий стол\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" y="785813"/>
            <a:ext cx="8001000" cy="454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301608" cy="1008112"/>
          </a:xfrm>
        </p:spPr>
        <p:txBody>
          <a:bodyPr>
            <a:normAutofit fontScale="90000"/>
          </a:bodyPr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tx1"/>
                </a:solidFill>
              </a:rPr>
              <a:t/>
            </a:r>
            <a:br>
              <a:rPr lang="ru-RU" sz="4000" b="1" dirty="0" smtClean="0">
                <a:solidFill>
                  <a:schemeClr val="tx1"/>
                </a:solidFill>
              </a:rPr>
            </a:br>
            <a:r>
              <a:rPr lang="ru-RU" sz="4000" b="1" dirty="0" smtClean="0">
                <a:solidFill>
                  <a:schemeClr val="tx1"/>
                </a:solidFill>
              </a:rPr>
              <a:t>Государственный музей Грузии имени С. Джанашия</a:t>
            </a:r>
            <a:r>
              <a:rPr lang="ru-RU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endParaRPr lang="ru-RU" b="1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22531" name="Picture 2" descr="http://georgia.orexca.com/img/museums/museum_history/1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6100" y="1484313"/>
            <a:ext cx="4608513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79388" y="1484313"/>
            <a:ext cx="3744912" cy="468153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Музей имени С. Джанашия является одним из крупнейших музеев не только в Грузии, но и на всём Кавказе. Этот музей был основан в далёком 1923 году. Он был возведён на основе Кавказского музея, который, в свою очередь, был построен чуть меньше ста лет назад – 1825 году. Так, что этот музей – один из старейших в Грузии...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orexca.com/images/fotogallery/img_full/1203080035_29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9975" y="0"/>
            <a:ext cx="44148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0" y="0"/>
            <a:ext cx="3203575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/>
              <a:t>Традиционная </a:t>
            </a:r>
            <a:r>
              <a:rPr lang="ru-RU" sz="1400" b="1" i="1" dirty="0"/>
              <a:t>мужская одежда</a:t>
            </a:r>
            <a:r>
              <a:rPr lang="ru-RU" sz="1400" b="1" dirty="0"/>
              <a:t> состояла из нижней рубахи </a:t>
            </a:r>
            <a:r>
              <a:rPr lang="ru-RU" sz="1400" b="1" dirty="0" err="1"/>
              <a:t>перанги</a:t>
            </a:r>
            <a:r>
              <a:rPr lang="ru-RU" sz="1400" b="1" dirty="0"/>
              <a:t>, сшитой из ситца, шелка или холста, нижних штанов </a:t>
            </a:r>
            <a:r>
              <a:rPr lang="ru-RU" sz="1400" b="1" dirty="0" err="1"/>
              <a:t>шеидиши</a:t>
            </a:r>
            <a:r>
              <a:rPr lang="ru-RU" sz="1400" b="1" dirty="0"/>
              <a:t>, широких верхних штанов </a:t>
            </a:r>
            <a:r>
              <a:rPr lang="ru-RU" sz="1400" b="1" dirty="0" err="1"/>
              <a:t>шарвали</a:t>
            </a:r>
            <a:r>
              <a:rPr lang="ru-RU" sz="1400" b="1" dirty="0"/>
              <a:t> из черного ластика или сукна черного или гранатового цветов.</a:t>
            </a:r>
            <a:br>
              <a:rPr lang="ru-RU" sz="1400" b="1" dirty="0"/>
            </a:br>
            <a:r>
              <a:rPr lang="ru-RU" sz="1400" b="1" dirty="0"/>
              <a:t>Плотно прилегающая к талии изящная чоха, сшитая из шерстяного материала, с широкими и длинными рукавами и полами, ниспадающими до колен, надевалась поверх бумажного или шелкового </a:t>
            </a:r>
            <a:r>
              <a:rPr lang="ru-RU" sz="1400" b="1" dirty="0" err="1"/>
              <a:t>ахалохи</a:t>
            </a:r>
            <a:r>
              <a:rPr lang="ru-RU" sz="1400" b="1" dirty="0"/>
              <a:t>, обычно темных цветов. Эта одежда выгодно подчеркивала узкую талию и широкие плечи мужчин. </a:t>
            </a:r>
            <a:r>
              <a:rPr lang="ru-RU" sz="1400" b="1" dirty="0" err="1"/>
              <a:t>Ахалохи</a:t>
            </a:r>
            <a:r>
              <a:rPr lang="ru-RU" sz="1400" b="1" dirty="0"/>
              <a:t> опоясывалось узким ременным поясом с серебряной чеканкой. К поясу подвешивался кинжал.</a:t>
            </a:r>
            <a:br>
              <a:rPr lang="ru-RU" sz="1400" b="1" dirty="0"/>
            </a:br>
            <a:r>
              <a:rPr lang="ru-RU" sz="1400" b="1" dirty="0"/>
              <a:t>Грузинские дворяне и князья в торжественных случаях носили на себе помимо кинжала шашку, саблю и пистолет. Оружие служило не только в качестве украшения, но часто применялось и по своему прямому назначению.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300788" y="0"/>
            <a:ext cx="2843212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/>
              <a:t>Женская одежда.</a:t>
            </a:r>
            <a:r>
              <a:rPr lang="ru-RU" sz="1400" b="1" dirty="0"/>
              <a:t> Стянутое в талии длинное платье — </a:t>
            </a:r>
            <a:r>
              <a:rPr lang="ru-RU" sz="1400" b="1" dirty="0" err="1"/>
              <a:t>картули</a:t>
            </a:r>
            <a:r>
              <a:rPr lang="ru-RU" sz="1400" b="1" dirty="0"/>
              <a:t>, с плотно облегающим лифом, отделанным бисером, золотой тесьмой, жемчугом, с длинной широкой юбкой, закрывающей ноги до ступней. Пояс был из бархата, шелковой или муаровой ленты. Его широкие концы, богато расшитые золотом или шелком, спереди спускались почти до пола. </a:t>
            </a:r>
            <a:br>
              <a:rPr lang="ru-RU" sz="1400" b="1" dirty="0"/>
            </a:br>
            <a:r>
              <a:rPr lang="ru-RU" sz="1400" b="1" dirty="0"/>
              <a:t>Головной убор состоял из </a:t>
            </a:r>
            <a:r>
              <a:rPr lang="ru-RU" sz="1400" b="1" dirty="0" err="1"/>
              <a:t>лечаки</a:t>
            </a:r>
            <a:r>
              <a:rPr lang="ru-RU" sz="1400" b="1" dirty="0"/>
              <a:t> — треугольной белой тюлевой вуали (престижными считались </a:t>
            </a:r>
            <a:r>
              <a:rPr lang="ru-RU" sz="1400" b="1" dirty="0" err="1"/>
              <a:t>лечаки</a:t>
            </a:r>
            <a:r>
              <a:rPr lang="ru-RU" sz="1400" b="1" dirty="0"/>
              <a:t> из тончайшей марли, тюлевые или атласные), копи — тонкого валика из шелка и ваты и </a:t>
            </a:r>
            <a:r>
              <a:rPr lang="ru-RU" sz="1400" b="1" dirty="0" err="1"/>
              <a:t>чихта</a:t>
            </a:r>
            <a:r>
              <a:rPr lang="ru-RU" sz="1400" b="1" dirty="0"/>
              <a:t> — обшитого бархатом картонного ободка, который точно соответствовал размеру головы. 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276600" y="0"/>
            <a:ext cx="2879725" cy="5492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Национальная одежда</a:t>
            </a:r>
          </a:p>
        </p:txBody>
      </p:sp>
      <p:pic>
        <p:nvPicPr>
          <p:cNvPr id="7170" name="Picture 2" descr="Картинка 8 из 385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644900"/>
            <a:ext cx="3276600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 descr="Картинка 17 из 501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00788" y="3048000"/>
            <a:ext cx="265747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 descr="Картинка 5 из 501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0"/>
            <a:ext cx="3059113" cy="371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http://img-fotki.yandex.ru/get/21/joerj.3/0_12485_f7a16d9e_L">
            <a:hlinkClick r:id="rId9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226175" y="0"/>
            <a:ext cx="2917825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Documents and Settings\Ю-084\Рабочий стол\тбилиси гванца\52e1c1bbd036[1]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300788" y="2924175"/>
            <a:ext cx="2843212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 descr="C:\Documents and Settings\Ю-084\Рабочий стол\тбилиси гванца\ef8641__7ccf5ab78c_600[1]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0"/>
            <a:ext cx="3132138" cy="364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424</TotalTime>
  <Words>641</Words>
  <Application>Microsoft Office PowerPoint</Application>
  <PresentationFormat>Экран (4:3)</PresentationFormat>
  <Paragraphs>22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Яркая</vt:lpstr>
      <vt:lpstr> Республика Грузия</vt:lpstr>
      <vt:lpstr> Грузия </vt:lpstr>
      <vt:lpstr>Слайд 3</vt:lpstr>
      <vt:lpstr>Слайд 4</vt:lpstr>
      <vt:lpstr>Собор Святой Троицы </vt:lpstr>
      <vt:lpstr>Слайд 6</vt:lpstr>
      <vt:lpstr> Государственный музей Грузии имени С. Джанашия </vt:lpstr>
      <vt:lpstr>Слайд 8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Республика Грузия</dc:title>
  <dc:creator>Ю-084</dc:creator>
  <cp:lastModifiedBy>Потапова</cp:lastModifiedBy>
  <cp:revision>62</cp:revision>
  <dcterms:created xsi:type="dcterms:W3CDTF">2002-01-03T01:19:23Z</dcterms:created>
  <dcterms:modified xsi:type="dcterms:W3CDTF">2012-05-10T19:07:58Z</dcterms:modified>
</cp:coreProperties>
</file>