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94660"/>
  </p:normalViewPr>
  <p:slideViewPr>
    <p:cSldViewPr>
      <p:cViewPr varScale="1">
        <p:scale>
          <a:sx n="65" d="100"/>
          <a:sy n="65" d="100"/>
        </p:scale>
        <p:origin x="-123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0D9D5D3-0349-4FCF-9518-202F2FEE3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32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3BB1A2AB-A9DA-4324-B9C2-BAEEF87C7144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743A8042-3C19-4D7B-AB43-C49EA1054D93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A498DBE6-DC73-4780-A008-040CA8200F9F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4C1B0596-D668-4656-B4FD-8F161641CE33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DED7EA2F-8D73-4B03-8EAC-B833053B9C2F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DBB9FE18-21C2-4FF9-8BCF-7578F59FBDC6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9F705405-01C8-483F-B462-B47C48EAE95B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1D31CE0E-3786-4375-B080-046411184BAA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085200C7-7AA6-423B-8906-86DCA184049E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eaLnBrk="1" hangingPunct="1"/>
            <a:fld id="{C8FB8647-C337-4710-B7D9-21D26DC078EE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8B00B-1477-49B0-A529-799E4B836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9DCE-B9D7-4991-B027-01AFB9B8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8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914A-37F2-413E-8942-A2E0C6C74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36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5639-C41E-4095-86FB-3F9932A1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7A11-2FDB-43A7-A550-7E2BC9D6D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8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F90D4-E65E-4E24-9E9F-D4020061B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3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E31E-ADC4-4565-80B3-100BBE7BB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A21-76C3-42DA-A116-48673B6C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5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058F9-1061-4D7D-AE79-115865637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1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99FF-60A2-4AF3-AA04-1843B6043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04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76C9B-AF7C-42FB-80E5-1D6EE2A9F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2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60A2-4907-471B-867E-B7252F15B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37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E756-73CE-4869-868E-CABDFD5E6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3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C987-72E7-4F61-9C18-AD4167A0A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06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7BC12-AA97-47D5-A7F9-7A194AA87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67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7FB4F-059A-4C15-90F2-87C666FF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6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0AA5-E2F0-446B-8085-A2641D5B2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59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B478-90F8-4571-849A-A1732ABDA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07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CF38-399C-4022-A9F1-A3E6C37EA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6B6F-A66E-4AF6-9256-6B3C02DCD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42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A67AE-5F3F-45EB-B4A9-322139208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43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CB85-BB65-439B-8C47-57A10D459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1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D6DB9-A586-4376-B84C-D22C567D9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46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5B8A-1B54-41FA-8552-658DA8BC9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9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41E7-8837-4759-8A37-C0E25665D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56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13C3-150C-413A-B315-F8830B5C1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92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2831-977A-4B97-B312-A57E2E3F7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7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FC53-8C12-4851-A807-CE359ECD4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1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E11C-4B9E-4DA4-B5CD-4A6006E6A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F9608-6AC0-4266-9974-A86842A56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8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3E6E-B88D-434C-821F-BC4815045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8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029A1-D7EE-4E88-9392-14788E1EE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5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F91B-5C3D-41F0-8838-1A7D2C78A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27AB8D96-9D61-4EA7-822E-C7CCAB5C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E8A9C49-C951-4885-871C-100C1957B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659688" y="179388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mtClean="0"/>
              <a:t>вопрос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176213"/>
            <a:ext cx="5603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" y="176213"/>
            <a:ext cx="5540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788" y="176213"/>
            <a:ext cx="5540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176213"/>
            <a:ext cx="5540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613" y="176213"/>
            <a:ext cx="5540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350" y="176213"/>
            <a:ext cx="5540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088" y="176213"/>
            <a:ext cx="5540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175" y="176213"/>
            <a:ext cx="5540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913" y="176213"/>
            <a:ext cx="5540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650" y="176213"/>
            <a:ext cx="555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703388" y="908050"/>
            <a:ext cx="57959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SimSun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mtClean="0">
                <a:solidFill>
                  <a:srgbClr val="7F7F7F"/>
                </a:solidFill>
              </a:rPr>
              <a:t>Щелкните левой кнопкой мыши по карте, чтобы ответить</a:t>
            </a:r>
          </a:p>
        </p:txBody>
      </p:sp>
      <p:sp>
        <p:nvSpPr>
          <p:cNvPr id="308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CBDB307B-EF03-48CB-88E6-0DBB39D59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Segoe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85813" y="6731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>
                <a:solidFill>
                  <a:srgbClr val="FF0000"/>
                </a:solidFill>
                <a:latin typeface="Segoe" charset="0"/>
              </a:rPr>
              <a:t>Я люблю эти Омские улицы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76375" y="5157788"/>
            <a:ext cx="64008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>
                <a:solidFill>
                  <a:srgbClr val="C0504D"/>
                </a:solidFill>
                <a:latin typeface="Segoe" charset="0"/>
              </a:rPr>
              <a:t> «Соколята»6-1 класс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>
                <a:solidFill>
                  <a:srgbClr val="C0504D"/>
                </a:solidFill>
                <a:latin typeface="Segoe" charset="0"/>
              </a:rPr>
              <a:t>БОУ г. Омска «Средняя общеобразовательная школа № 34»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>
                <a:solidFill>
                  <a:srgbClr val="C0504D"/>
                </a:solidFill>
                <a:latin typeface="Segoe" charset="0"/>
              </a:rPr>
              <a:t>Руководитель: Шинарева Н.Г.</a:t>
            </a:r>
          </a:p>
        </p:txBody>
      </p:sp>
    </p:spTree>
  </p:cSld>
  <p:clrMapOvr>
    <a:masterClrMapping/>
  </p:clrMapOvr>
  <p:transition spd="med" advTm="92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" y="252413"/>
            <a:ext cx="71247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08175" y="981075"/>
            <a:ext cx="511175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0000"/>
                </a:solidFill>
                <a:latin typeface="Segoe" charset="0"/>
              </a:rPr>
              <a:t>Мы любим свой город!</a:t>
            </a:r>
          </a:p>
        </p:txBody>
      </p:sp>
    </p:spTree>
  </p:cSld>
  <p:clrMapOvr>
    <a:masterClrMapping/>
  </p:clrMapOvr>
  <p:transition spd="med" advTm="51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3292475" y="2511425"/>
            <a:ext cx="2705100" cy="2181225"/>
            <a:chOff x="2074" y="1582"/>
            <a:chExt cx="1704" cy="1374"/>
          </a:xfrm>
        </p:grpSpPr>
        <p:pic>
          <p:nvPicPr>
            <p:cNvPr id="51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" y="1582"/>
              <a:ext cx="1704" cy="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0" name="Text Box 3"/>
            <p:cNvSpPr txBox="1">
              <a:spLocks noChangeArrowheads="1"/>
            </p:cNvSpPr>
            <p:nvPr/>
          </p:nvSpPr>
          <p:spPr bwMode="auto">
            <a:xfrm>
              <a:off x="2074" y="1582"/>
              <a:ext cx="1704" cy="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SimSun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>
                <a:solidFill>
                  <a:srgbClr val="FF0000"/>
                </a:solidFill>
                <a:latin typeface="Segoe" charset="0"/>
              </a:rPr>
              <a:t>С чего начинается Родина…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1431925"/>
            <a:ext cx="31877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363" y="1474788"/>
            <a:ext cx="327818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5563" y="4833938"/>
            <a:ext cx="9202737" cy="1617662"/>
            <a:chOff x="35" y="3045"/>
            <a:chExt cx="5797" cy="101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3045"/>
              <a:ext cx="5797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58" y="3065"/>
              <a:ext cx="5488" cy="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sz="3600" b="1" dirty="0">
                  <a:solidFill>
                    <a:srgbClr val="FFFFFF"/>
                  </a:solidFill>
                </a:rPr>
                <a:t>У  каждого человека есть любимые места, которые  дороги и милы его сердцу</a:t>
              </a:r>
            </a:p>
          </p:txBody>
        </p:sp>
      </p:grpSp>
    </p:spTree>
  </p:cSld>
  <p:clrMapOvr>
    <a:masterClrMapping/>
  </p:clrMapOvr>
  <p:transition spd="med" advTm="133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0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27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900113" y="4005263"/>
            <a:ext cx="7631112" cy="2301875"/>
            <a:chOff x="567" y="2523"/>
            <a:chExt cx="4807" cy="1450"/>
          </a:xfrm>
        </p:grpSpPr>
        <p:pic>
          <p:nvPicPr>
            <p:cNvPr id="615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523"/>
              <a:ext cx="4807" cy="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2" name="Text Box 3"/>
            <p:cNvSpPr txBox="1">
              <a:spLocks noChangeArrowheads="1"/>
            </p:cNvSpPr>
            <p:nvPr/>
          </p:nvSpPr>
          <p:spPr bwMode="auto">
            <a:xfrm>
              <a:off x="756" y="2676"/>
              <a:ext cx="4430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ru-RU" sz="2000">
                  <a:solidFill>
                    <a:srgbClr val="FFFFFF"/>
                  </a:solidFill>
                </a:rPr>
                <a:t>Такими местами для ребят нашего класса стали улицы родного микрорайона. Это - улица Дианова, на которой расположена наша любимая школа, улицы Рокоссовского и Фугенфирова, на которых проживают большинство наших ребят.</a:t>
              </a: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38" y="1858963"/>
            <a:ext cx="28829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1431925"/>
            <a:ext cx="2955925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300" y="1358900"/>
            <a:ext cx="3127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76600" y="549275"/>
            <a:ext cx="2613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F0000"/>
                </a:solidFill>
                <a:latin typeface="Segoe" charset="0"/>
              </a:rPr>
              <a:t>Любимая школа</a:t>
            </a:r>
          </a:p>
        </p:txBody>
      </p:sp>
    </p:spTree>
  </p:cSld>
  <p:clrMapOvr>
    <a:masterClrMapping/>
  </p:clrMapOvr>
  <p:transition spd="med" advTm="133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3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0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4105275" cy="2160588"/>
          </a:xfrm>
          <a:prstGeom prst="rect">
            <a:avLst/>
          </a:prstGeom>
          <a:noFill/>
          <a:ln w="936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2376488" cy="2881312"/>
          </a:xfrm>
          <a:prstGeom prst="rect">
            <a:avLst/>
          </a:prstGeom>
          <a:noFill/>
          <a:ln w="126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116013" y="4179888"/>
            <a:ext cx="6716712" cy="2400300"/>
            <a:chOff x="703" y="2633"/>
            <a:chExt cx="4231" cy="1512"/>
          </a:xfrm>
        </p:grpSpPr>
        <p:pic>
          <p:nvPicPr>
            <p:cNvPr id="717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3"/>
              <a:ext cx="4231" cy="1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6" name="Text Box 5"/>
            <p:cNvSpPr txBox="1">
              <a:spLocks noChangeArrowheads="1"/>
            </p:cNvSpPr>
            <p:nvPr/>
          </p:nvSpPr>
          <p:spPr bwMode="auto">
            <a:xfrm>
              <a:off x="805" y="2705"/>
              <a:ext cx="402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ru-RU">
                  <a:solidFill>
                    <a:srgbClr val="FFFFFF"/>
                  </a:solidFill>
                </a:rPr>
                <a:t>Александр Николаевич Дианов (1887–1975). Революционер, организатор становления советской власти в городе Омске. В годы Первой мировой войны направлен в Омск в 26-й Сибирский полк.  Один из организаторов обороны города Омска от колчаковщины. Звание Почетного гражданина города Омска присвоено в 1966 году.</a:t>
              </a:r>
            </a:p>
            <a:p>
              <a:pPr eaLnBrk="1" hangingPunct="1">
                <a:buClrTx/>
                <a:buFontTx/>
                <a:buNone/>
              </a:pPr>
              <a:r>
                <a:rPr lang="ru-RU">
                  <a:solidFill>
                    <a:srgbClr val="FFFFFF"/>
                  </a:solidFill>
                </a:rPr>
                <a:t>Его именем названа одна из улиц Омска и теплоход Иртышского речного пароходства.</a:t>
              </a:r>
            </a:p>
          </p:txBody>
        </p:sp>
      </p:grp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11413" y="260350"/>
            <a:ext cx="4464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F0000"/>
                </a:solidFill>
              </a:rPr>
              <a:t>Улица Дианова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25" y="927100"/>
            <a:ext cx="248126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33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3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3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052513"/>
            <a:ext cx="3240087" cy="1998662"/>
          </a:xfrm>
          <a:prstGeom prst="rect">
            <a:avLst/>
          </a:prstGeom>
          <a:noFill/>
          <a:ln w="936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812800"/>
            <a:ext cx="2519363" cy="2855913"/>
          </a:xfrm>
          <a:prstGeom prst="rect">
            <a:avLst/>
          </a:prstGeom>
          <a:noFill/>
          <a:ln w="936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23850" y="3852863"/>
            <a:ext cx="8818563" cy="2608262"/>
            <a:chOff x="204" y="2427"/>
            <a:chExt cx="5555" cy="1643"/>
          </a:xfrm>
        </p:grpSpPr>
        <p:pic>
          <p:nvPicPr>
            <p:cNvPr id="819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27"/>
              <a:ext cx="5555" cy="1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9" name="Text Box 5"/>
            <p:cNvSpPr txBox="1">
              <a:spLocks noChangeArrowheads="1"/>
            </p:cNvSpPr>
            <p:nvPr/>
          </p:nvSpPr>
          <p:spPr bwMode="auto">
            <a:xfrm>
              <a:off x="334" y="2507"/>
              <a:ext cx="5303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sz="2000">
                  <a:solidFill>
                    <a:srgbClr val="FF0000"/>
                  </a:solidFill>
                </a:rPr>
                <a:t>УЛИЦА РОКОССОВСКОГО</a:t>
              </a:r>
            </a:p>
            <a:p>
              <a:pPr eaLnBrk="1" hangingPunct="1">
                <a:buClrTx/>
                <a:buFontTx/>
                <a:buNone/>
              </a:pPr>
              <a:r>
                <a:rPr lang="ru-RU" sz="2000">
                  <a:solidFill>
                    <a:srgbClr val="FFFFFF"/>
                  </a:solidFill>
                </a:rPr>
                <a:t>Константин Константинович Рокоссовский (1896-1968) За боевые подвиги, совершенные в годы Гражданской и Великой Отечественной войн, К. К. Рокоссовский дважды удостоен звания Героя Советского Союза и награжден орденом "Победа", семью орденами Ленина, шестью орденами Красного Знамени, орденами Суворова I степени и Кутузова I степени, а также многими медалями.</a:t>
              </a:r>
            </a:p>
          </p:txBody>
        </p:sp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4" y="928688"/>
            <a:ext cx="3478213" cy="2740025"/>
          </a:xfrm>
          <a:prstGeom prst="rect">
            <a:avLst/>
          </a:prstGeom>
          <a:noFill/>
          <a:ln w="936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1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1052513"/>
            <a:ext cx="3600450" cy="3240087"/>
          </a:xfrm>
          <a:prstGeom prst="rect">
            <a:avLst/>
          </a:prstGeom>
          <a:noFill/>
          <a:ln w="936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600450" cy="3240088"/>
          </a:xfrm>
          <a:prstGeom prst="rect">
            <a:avLst/>
          </a:prstGeom>
          <a:noFill/>
          <a:ln w="936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457325" y="4370388"/>
            <a:ext cx="6015038" cy="2327275"/>
            <a:chOff x="918" y="2753"/>
            <a:chExt cx="3789" cy="1466"/>
          </a:xfrm>
        </p:grpSpPr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2753"/>
              <a:ext cx="3789" cy="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1020" y="2840"/>
              <a:ext cx="3583" cy="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sz="2400">
                  <a:solidFill>
                    <a:srgbClr val="FF0000"/>
                  </a:solidFill>
                </a:rPr>
                <a:t>УЛИЦА ФУГЕНФИРОВА</a:t>
              </a:r>
            </a:p>
            <a:p>
              <a:pPr eaLnBrk="1" hangingPunct="1">
                <a:buClrTx/>
                <a:buFontTx/>
                <a:buNone/>
              </a:pPr>
              <a:r>
                <a:rPr lang="ru-RU" sz="2000">
                  <a:solidFill>
                    <a:srgbClr val="FFFFFF"/>
                  </a:solidFill>
                </a:rPr>
                <a:t>Семен Григорьевич ФУГЕНФИРОВ (1917-1942) – омич, старший лейтенант, помощник начальника штаба 339-го стрелкового полка сформированной в Омске 308-й стрелковой дивизии. Погиб при обороне Сталинграда.</a:t>
              </a:r>
            </a:p>
          </p:txBody>
        </p:sp>
      </p:grp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13" y="60325"/>
            <a:ext cx="33718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92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525" y="2947988"/>
            <a:ext cx="2411413" cy="3208337"/>
          </a:xfrm>
          <a:prstGeom prst="rect">
            <a:avLst/>
          </a:prstGeom>
          <a:noFill/>
          <a:ln w="936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3038475"/>
            <a:ext cx="3016250" cy="2763838"/>
          </a:xfrm>
          <a:prstGeom prst="rect">
            <a:avLst/>
          </a:prstGeom>
          <a:noFill/>
          <a:ln w="936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816100" y="554038"/>
            <a:ext cx="6088063" cy="1528762"/>
            <a:chOff x="1144" y="349"/>
            <a:chExt cx="3835" cy="963"/>
          </a:xfrm>
        </p:grpSpPr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349"/>
              <a:ext cx="3835" cy="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7" name="Text Box 5"/>
            <p:cNvSpPr txBox="1">
              <a:spLocks noChangeArrowheads="1"/>
            </p:cNvSpPr>
            <p:nvPr/>
          </p:nvSpPr>
          <p:spPr bwMode="auto">
            <a:xfrm>
              <a:off x="1247" y="436"/>
              <a:ext cx="362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SimSun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sz="2400">
                  <a:solidFill>
                    <a:srgbClr val="FF0000"/>
                  </a:solidFill>
                </a:rPr>
                <a:t> Любимая хоккейная коробка</a:t>
              </a:r>
              <a:r>
                <a:rPr lang="ru-RU" sz="2400">
                  <a:solidFill>
                    <a:srgbClr val="FFFFFF"/>
                  </a:solidFill>
                </a:rPr>
                <a:t>  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ru-RU" sz="2400">
                  <a:solidFill>
                    <a:srgbClr val="FFFFFF"/>
                  </a:solidFill>
                </a:rPr>
                <a:t>Центр притяжения ребят, независимо от времени года!</a:t>
              </a: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163" y="3517900"/>
            <a:ext cx="3298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2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347663"/>
            <a:ext cx="2347912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925" y="1450975"/>
            <a:ext cx="28289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3230563"/>
            <a:ext cx="2633662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106738" y="549275"/>
            <a:ext cx="26638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F0000"/>
                </a:solidFill>
                <a:latin typeface="Segoe" charset="0"/>
              </a:rPr>
              <a:t>ЛЮБИМЫЕ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309938" y="5373688"/>
            <a:ext cx="19700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F0000"/>
                </a:solidFill>
                <a:latin typeface="Segoe" charset="0"/>
              </a:rPr>
              <a:t>УГОЛКИ</a:t>
            </a:r>
          </a:p>
        </p:txBody>
      </p:sp>
      <p:pic>
        <p:nvPicPr>
          <p:cNvPr id="2050" name="Picture 2" descr="C:\Users\Мама\Desktop\Рисунок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685" y="3432979"/>
            <a:ext cx="2839463" cy="31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esktop\Рисунок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203" y="501635"/>
            <a:ext cx="26384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2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2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1573213"/>
            <a:ext cx="39624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646238"/>
            <a:ext cx="4017963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84438" y="333375"/>
            <a:ext cx="4572000" cy="1190625"/>
          </a:xfrm>
          <a:prstGeom prst="rect">
            <a:avLst/>
          </a:prstGeom>
          <a:gradFill rotWithShape="0">
            <a:gsLst>
              <a:gs pos="0">
                <a:srgbClr val="34B3D6"/>
              </a:gs>
              <a:gs pos="100000">
                <a:srgbClr val="2787A0"/>
              </a:gs>
            </a:gsLst>
            <a:lin ang="16200000" scaled="1"/>
          </a:gradFill>
          <a:ln w="9360">
            <a:solidFill>
              <a:srgbClr val="46AAC5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F0000"/>
                </a:solidFill>
                <a:latin typeface="Segoe" charset="0"/>
              </a:rPr>
              <a:t>Мы любим свой микрорайон!</a:t>
            </a:r>
          </a:p>
        </p:txBody>
      </p:sp>
      <p:pic>
        <p:nvPicPr>
          <p:cNvPr id="4098" name="Picture 2" descr="C:\Users\Мама\Desktop\Рисунок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759" y="3729678"/>
            <a:ext cx="3179357" cy="287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33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Segoe"/>
        <a:ea typeface="SimSun"/>
        <a:cs typeface=""/>
      </a:majorFont>
      <a:minorFont>
        <a:latin typeface="Segoe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Segoe"/>
        <a:ea typeface="SimSun"/>
        <a:cs typeface=""/>
      </a:majorFont>
      <a:minorFont>
        <a:latin typeface="Segoe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Segoe"/>
        <a:ea typeface="SimSun"/>
        <a:cs typeface=""/>
      </a:majorFont>
      <a:minorFont>
        <a:latin typeface="Segoe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Экран (4:3)</PresentationFormat>
  <Paragraphs>31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2012-04-30T16:00:30Z</dcterms:created>
  <dcterms:modified xsi:type="dcterms:W3CDTF">2012-04-30T16:41:31Z</dcterms:modified>
</cp:coreProperties>
</file>