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305" r:id="rId8"/>
    <p:sldId id="306" r:id="rId9"/>
    <p:sldId id="307" r:id="rId10"/>
    <p:sldId id="308" r:id="rId11"/>
    <p:sldId id="309" r:id="rId12"/>
    <p:sldId id="310"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03" r:id="rId27"/>
    <p:sldId id="279" r:id="rId28"/>
    <p:sldId id="28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8" r:id="rId45"/>
    <p:sldId id="299" r:id="rId46"/>
    <p:sldId id="300" r:id="rId47"/>
    <p:sldId id="301" r:id="rId48"/>
    <p:sldId id="302"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05" autoAdjust="0"/>
    <p:restoredTop sz="94660"/>
  </p:normalViewPr>
  <p:slideViewPr>
    <p:cSldViewPr>
      <p:cViewPr varScale="1">
        <p:scale>
          <a:sx n="69" d="100"/>
          <a:sy n="69" d="100"/>
        </p:scale>
        <p:origin x="-5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063F0815-CCDC-446C-B626-FC50330DCA45}"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63F0815-CCDC-446C-B626-FC50330DCA45}"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63F0815-CCDC-446C-B626-FC50330DCA45}"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3F0815-CCDC-446C-B626-FC50330DCA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B0C1FC8-C968-469A-B01C-D9ABD09699AC}" type="datetimeFigureOut">
              <a:rPr lang="ru-RU" smtClean="0"/>
              <a:pPr/>
              <a:t>02.05.2012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63F0815-CCDC-446C-B626-FC50330DCA45}"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0C1FC8-C968-469A-B01C-D9ABD09699AC}" type="datetimeFigureOut">
              <a:rPr lang="ru-RU" smtClean="0"/>
              <a:pPr/>
              <a:t>02.05.2012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63F0815-CCDC-446C-B626-FC50330DCA45}"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wiki/%D0%A4%D0%B0%D0%B9%D0%BB:Erbanov.JPG" TargetMode="External"/><Relationship Id="rId2" Type="http://schemas.openxmlformats.org/officeDocument/2006/relationships/hyperlink" Target="http://ru.wikipedia.org/wiki/26_%D1%84%D0%B5%D0%B2%D1%80%D0%B0%D0%BB%D1%8F"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u.wikipedia.org/wiki/%D0%A4%D0%B0%D0%B9%D0%BB:Erbanov_Markizova.JPG" TargetMode="Externa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http://www.warheroes.ru/hero/hero.asp?Hero_id=121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214422"/>
            <a:ext cx="6519850" cy="1857388"/>
          </a:xfrm>
        </p:spPr>
        <p:txBody>
          <a:bodyPr/>
          <a:lstStyle/>
          <a:p>
            <a:r>
              <a:rPr lang="ru-RU" dirty="0" smtClean="0"/>
              <a:t>Улицы нашего города</a:t>
            </a:r>
            <a:endParaRPr lang="ru-RU" dirty="0"/>
          </a:p>
        </p:txBody>
      </p:sp>
      <p:sp>
        <p:nvSpPr>
          <p:cNvPr id="3" name="Подзаголовок 2"/>
          <p:cNvSpPr>
            <a:spLocks noGrp="1"/>
          </p:cNvSpPr>
          <p:nvPr>
            <p:ph type="subTitle" idx="1"/>
          </p:nvPr>
        </p:nvSpPr>
        <p:spPr>
          <a:xfrm>
            <a:off x="1000100" y="4429132"/>
            <a:ext cx="7406640" cy="1752600"/>
          </a:xfrm>
        </p:spPr>
        <p:txBody>
          <a:bodyPr/>
          <a:lstStyle/>
          <a:p>
            <a:r>
              <a:rPr lang="ru-RU" dirty="0" err="1" smtClean="0"/>
              <a:t>Моксоев</a:t>
            </a:r>
            <a:r>
              <a:rPr lang="ru-RU" dirty="0" smtClean="0"/>
              <a:t> А</a:t>
            </a:r>
          </a:p>
          <a:p>
            <a:r>
              <a:rPr lang="ru-RU" dirty="0" smtClean="0"/>
              <a:t>(</a:t>
            </a:r>
            <a:r>
              <a:rPr lang="en-US" dirty="0" smtClean="0"/>
              <a:t>9</a:t>
            </a:r>
            <a:r>
              <a:rPr lang="ru-RU" dirty="0" smtClean="0"/>
              <a:t>а класс)</a:t>
            </a:r>
          </a:p>
          <a:p>
            <a:r>
              <a:rPr lang="ru-RU" dirty="0" smtClean="0"/>
              <a:t>Рук. </a:t>
            </a:r>
            <a:r>
              <a:rPr lang="ru-RU" dirty="0" err="1" smtClean="0"/>
              <a:t>Будаева</a:t>
            </a:r>
            <a:r>
              <a:rPr lang="ru-RU" dirty="0" smtClean="0"/>
              <a:t> А.Б.</a:t>
            </a:r>
            <a:endParaRPr lang="ru-RU" dirty="0"/>
          </a:p>
        </p:txBody>
      </p:sp>
      <p:pic>
        <p:nvPicPr>
          <p:cNvPr id="4" name="Рисунок 3" descr="герб У-У.jpg"/>
          <p:cNvPicPr>
            <a:picLocks noChangeAspect="1"/>
          </p:cNvPicPr>
          <p:nvPr/>
        </p:nvPicPr>
        <p:blipFill>
          <a:blip r:embed="rId2"/>
          <a:stretch>
            <a:fillRect/>
          </a:stretch>
        </p:blipFill>
        <p:spPr>
          <a:xfrm>
            <a:off x="7143768" y="1285860"/>
            <a:ext cx="1771650" cy="2571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клыпина.jpg"/>
          <p:cNvPicPr>
            <a:picLocks noGrp="1" noChangeAspect="1"/>
          </p:cNvPicPr>
          <p:nvPr>
            <p:ph idx="1"/>
          </p:nvPr>
        </p:nvPicPr>
        <p:blipFill>
          <a:blip r:embed="rId2"/>
          <a:srcRect l="21250" t="22917" r="20000" b="22395"/>
          <a:stretch>
            <a:fillRect/>
          </a:stretch>
        </p:blipFill>
        <p:spPr>
          <a:xfrm>
            <a:off x="428596" y="203650"/>
            <a:ext cx="8072494" cy="6011432"/>
          </a:xfrm>
        </p:spPr>
      </p:pic>
      <p:cxnSp>
        <p:nvCxnSpPr>
          <p:cNvPr id="5" name="Прямая соединительная линия 4"/>
          <p:cNvCxnSpPr/>
          <p:nvPr/>
        </p:nvCxnSpPr>
        <p:spPr>
          <a:xfrm>
            <a:off x="1928794" y="2500306"/>
            <a:ext cx="2571768" cy="250033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p:cNvPr>
          <p:cNvSpPr txBox="1"/>
          <p:nvPr/>
        </p:nvSpPr>
        <p:spPr>
          <a:xfrm>
            <a:off x="4143372" y="4000504"/>
            <a:ext cx="1571636" cy="369332"/>
          </a:xfrm>
          <a:prstGeom prst="rect">
            <a:avLst/>
          </a:prstGeom>
          <a:noFill/>
        </p:spPr>
        <p:txBody>
          <a:bodyPr wrap="square" rtlCol="0">
            <a:spAutoFit/>
          </a:bodyPr>
          <a:lstStyle/>
          <a:p>
            <a:r>
              <a:rPr lang="ru-RU" b="1" i="1" dirty="0" err="1" smtClean="0">
                <a:solidFill>
                  <a:srgbClr val="FFC000"/>
                </a:solidFill>
              </a:rPr>
              <a:t>Ул.Клыпина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мокрова.jpg"/>
          <p:cNvPicPr>
            <a:picLocks noGrp="1" noChangeAspect="1"/>
          </p:cNvPicPr>
          <p:nvPr>
            <p:ph idx="1"/>
          </p:nvPr>
        </p:nvPicPr>
        <p:blipFill>
          <a:blip r:embed="rId2"/>
          <a:srcRect l="21250" t="22917" r="20000" b="22395"/>
          <a:stretch>
            <a:fillRect/>
          </a:stretch>
        </p:blipFill>
        <p:spPr>
          <a:xfrm>
            <a:off x="555144" y="428604"/>
            <a:ext cx="8154138" cy="6072230"/>
          </a:xfrm>
        </p:spPr>
      </p:pic>
      <p:cxnSp>
        <p:nvCxnSpPr>
          <p:cNvPr id="5" name="Прямая соединительная линия 4"/>
          <p:cNvCxnSpPr/>
          <p:nvPr/>
        </p:nvCxnSpPr>
        <p:spPr>
          <a:xfrm>
            <a:off x="2000232" y="3643314"/>
            <a:ext cx="5072098" cy="35719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p:cNvPr>
          <p:cNvSpPr txBox="1"/>
          <p:nvPr/>
        </p:nvSpPr>
        <p:spPr>
          <a:xfrm>
            <a:off x="4143372" y="4000504"/>
            <a:ext cx="1571636" cy="369332"/>
          </a:xfrm>
          <a:prstGeom prst="rect">
            <a:avLst/>
          </a:prstGeom>
          <a:noFill/>
        </p:spPr>
        <p:txBody>
          <a:bodyPr wrap="square" rtlCol="0">
            <a:spAutoFit/>
          </a:bodyPr>
          <a:lstStyle/>
          <a:p>
            <a:r>
              <a:rPr lang="ru-RU" b="1" i="1" dirty="0" err="1" smtClean="0">
                <a:solidFill>
                  <a:srgbClr val="FFC000"/>
                </a:solidFill>
              </a:rPr>
              <a:t>Ул.Мокрова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Тулаева.jpg"/>
          <p:cNvPicPr>
            <a:picLocks noGrp="1" noChangeAspect="1"/>
          </p:cNvPicPr>
          <p:nvPr>
            <p:ph idx="1"/>
          </p:nvPr>
        </p:nvPicPr>
        <p:blipFill>
          <a:blip r:embed="rId2"/>
          <a:srcRect l="21250" t="22917" r="25000" b="23958"/>
          <a:stretch>
            <a:fillRect/>
          </a:stretch>
        </p:blipFill>
        <p:spPr>
          <a:xfrm>
            <a:off x="642910" y="357166"/>
            <a:ext cx="7786742" cy="6156959"/>
          </a:xfrm>
        </p:spPr>
      </p:pic>
      <p:cxnSp>
        <p:nvCxnSpPr>
          <p:cNvPr id="5" name="Прямая соединительная линия 4"/>
          <p:cNvCxnSpPr/>
          <p:nvPr/>
        </p:nvCxnSpPr>
        <p:spPr>
          <a:xfrm>
            <a:off x="785786" y="1500174"/>
            <a:ext cx="1571636" cy="2857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786050" y="1857364"/>
            <a:ext cx="714380" cy="71438"/>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3500430" y="1643050"/>
            <a:ext cx="785818" cy="2857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357818" y="1643050"/>
            <a:ext cx="571504" cy="428628"/>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flipV="1">
            <a:off x="5000628" y="1786720"/>
            <a:ext cx="500860" cy="427834"/>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6200000" flipH="1">
            <a:off x="5179223" y="2107397"/>
            <a:ext cx="357190" cy="2857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hlinkClick r:id="rId3" action="ppaction://hlinksldjump"/>
          </p:cNvPr>
          <p:cNvSpPr txBox="1"/>
          <p:nvPr/>
        </p:nvSpPr>
        <p:spPr>
          <a:xfrm>
            <a:off x="3143240" y="2214554"/>
            <a:ext cx="1571636" cy="369332"/>
          </a:xfrm>
          <a:prstGeom prst="rect">
            <a:avLst/>
          </a:prstGeom>
          <a:noFill/>
        </p:spPr>
        <p:txBody>
          <a:bodyPr wrap="square" rtlCol="0">
            <a:spAutoFit/>
          </a:bodyPr>
          <a:lstStyle/>
          <a:p>
            <a:r>
              <a:rPr lang="ru-RU" b="1" i="1" dirty="0" err="1" smtClean="0">
                <a:solidFill>
                  <a:srgbClr val="FFC000"/>
                </a:solidFill>
              </a:rPr>
              <a:t>Ул.Тулаева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600" b="1" dirty="0" err="1" smtClean="0"/>
              <a:t>Борсоев</a:t>
            </a:r>
            <a:r>
              <a:rPr lang="ru-RU" sz="3600" b="1" dirty="0" smtClean="0"/>
              <a:t> Владимир </a:t>
            </a:r>
            <a:r>
              <a:rPr lang="ru-RU" sz="3600" b="1" dirty="0" err="1" smtClean="0"/>
              <a:t>Бузинаевич</a:t>
            </a:r>
            <a:r>
              <a:rPr lang="ru-RU" dirty="0" smtClean="0"/>
              <a:t/>
            </a:r>
            <a:br>
              <a:rPr lang="ru-RU" dirty="0" smtClean="0"/>
            </a:br>
            <a:r>
              <a:rPr lang="ru-RU" sz="1800" b="1" dirty="0" smtClean="0"/>
              <a:t>13. 4. 1906 - 8. 3. 1945</a:t>
            </a:r>
            <a:br>
              <a:rPr lang="ru-RU" sz="1800" b="1" dirty="0" smtClean="0"/>
            </a:br>
            <a:r>
              <a:rPr lang="ru-RU" sz="1800" b="1" dirty="0" smtClean="0"/>
              <a:t>Герой Советского Союза</a:t>
            </a:r>
            <a:endParaRPr lang="ru-RU" sz="1600" dirty="0"/>
          </a:p>
        </p:txBody>
      </p:sp>
      <p:pic>
        <p:nvPicPr>
          <p:cNvPr id="7" name="Содержимое 6" descr="БорсоевВладимир Бузинаевич"/>
          <p:cNvPicPr>
            <a:picLocks noGrp="1"/>
          </p:cNvPicPr>
          <p:nvPr>
            <p:ph sz="half" idx="1"/>
          </p:nvPr>
        </p:nvPicPr>
        <p:blipFill>
          <a:blip r:embed="rId2" cstate="print"/>
          <a:srcRect/>
          <a:stretch>
            <a:fillRect/>
          </a:stretch>
        </p:blipFill>
        <p:spPr bwMode="auto">
          <a:xfrm>
            <a:off x="1000100" y="1928802"/>
            <a:ext cx="2463987" cy="3611516"/>
          </a:xfrm>
          <a:prstGeom prst="rect">
            <a:avLst/>
          </a:prstGeom>
          <a:noFill/>
          <a:ln w="9525">
            <a:noFill/>
            <a:miter lim="800000"/>
            <a:headEnd/>
            <a:tailEnd/>
          </a:ln>
        </p:spPr>
      </p:pic>
      <p:sp>
        <p:nvSpPr>
          <p:cNvPr id="6" name="Содержимое 5"/>
          <p:cNvSpPr>
            <a:spLocks noGrp="1"/>
          </p:cNvSpPr>
          <p:nvPr>
            <p:ph sz="half" idx="2"/>
          </p:nvPr>
        </p:nvSpPr>
        <p:spPr>
          <a:xfrm>
            <a:off x="3357554" y="1524000"/>
            <a:ext cx="5350582" cy="4572000"/>
          </a:xfrm>
        </p:spPr>
        <p:txBody>
          <a:bodyPr>
            <a:normAutofit fontScale="85000" lnSpcReduction="20000"/>
          </a:bodyPr>
          <a:lstStyle/>
          <a:p>
            <a:r>
              <a:rPr lang="ru-RU" dirty="0" smtClean="0"/>
              <a:t>Родился 13 апреля 1906 года в деревне </a:t>
            </a:r>
            <a:r>
              <a:rPr lang="ru-RU" dirty="0" err="1" smtClean="0"/>
              <a:t>Холбот</a:t>
            </a:r>
            <a:r>
              <a:rPr lang="ru-RU" dirty="0" smtClean="0"/>
              <a:t> </a:t>
            </a:r>
            <a:r>
              <a:rPr lang="ru-RU" dirty="0" err="1" smtClean="0"/>
              <a:t>Баяндаевского</a:t>
            </a:r>
            <a:r>
              <a:rPr lang="ru-RU" dirty="0" smtClean="0"/>
              <a:t> района Усть-Ордынского Бурятского автономного округа Иркутской области в семье скотовода. Бурят. Член ВКП(б)/КПСС с 1930 года. По окончании школы был избран председателем сельскохозяйственной коммуны деревни </a:t>
            </a:r>
            <a:r>
              <a:rPr lang="ru-RU" dirty="0" err="1" smtClean="0"/>
              <a:t>Тухум</a:t>
            </a:r>
            <a:r>
              <a:rPr lang="ru-RU" dirty="0" smtClean="0"/>
              <a:t> </a:t>
            </a:r>
            <a:r>
              <a:rPr lang="ru-RU" dirty="0" err="1" smtClean="0"/>
              <a:t>Баяндаевского</a:t>
            </a:r>
            <a:r>
              <a:rPr lang="ru-RU" dirty="0" smtClean="0"/>
              <a:t> района. Окончил совпартшколу и работал инструктором </a:t>
            </a:r>
            <a:r>
              <a:rPr lang="ru-RU" dirty="0" err="1" smtClean="0"/>
              <a:t>Эхирит-Булагатского</a:t>
            </a:r>
            <a:r>
              <a:rPr lang="ru-RU" dirty="0" smtClean="0"/>
              <a:t> райкома партии. </a:t>
            </a:r>
            <a:br>
              <a:rPr lang="ru-RU" dirty="0" smtClean="0"/>
            </a:br>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85728"/>
            <a:ext cx="8229600" cy="5810272"/>
          </a:xfrm>
        </p:spPr>
        <p:txBody>
          <a:bodyPr>
            <a:normAutofit fontScale="70000" lnSpcReduction="20000"/>
          </a:bodyPr>
          <a:lstStyle/>
          <a:p>
            <a:r>
              <a:rPr lang="ru-RU" dirty="0" smtClean="0"/>
              <a:t>В 1932 году по партийному специальному набору направлен в Ленинградское артиллерийское училище. В 1941 году окончил Военную академию имени М.В. Фрунзе. В боях Великой Отечественной войны с июня 1941 года. Воевал на 1-м Украинском фронте. </a:t>
            </a:r>
            <a:br>
              <a:rPr lang="ru-RU" dirty="0" smtClean="0"/>
            </a:br>
            <a:r>
              <a:rPr lang="ru-RU" dirty="0" smtClean="0"/>
              <a:t/>
            </a:r>
            <a:br>
              <a:rPr lang="ru-RU" dirty="0" smtClean="0"/>
            </a:br>
            <a:r>
              <a:rPr lang="ru-RU" dirty="0" smtClean="0"/>
              <a:t>Командуя 7-й гвардейской истребительно-противотанковой артиллерийской бригадой, гвардии полковник В.Б. </a:t>
            </a:r>
            <a:r>
              <a:rPr lang="ru-RU" dirty="0" err="1" smtClean="0"/>
              <a:t>Борсоев</a:t>
            </a:r>
            <a:r>
              <a:rPr lang="ru-RU" dirty="0" smtClean="0"/>
              <a:t> в боях с гитлеровцами проявил стойкость, находчивость, героизм и мужество. Части под его командованием наносили уничтожающие удары по врагу при освобождении Польши. </a:t>
            </a:r>
            <a:br>
              <a:rPr lang="ru-RU" dirty="0" smtClean="0"/>
            </a:br>
            <a:r>
              <a:rPr lang="ru-RU" dirty="0" smtClean="0"/>
              <a:t/>
            </a:r>
            <a:br>
              <a:rPr lang="ru-RU" dirty="0" smtClean="0"/>
            </a:br>
            <a:r>
              <a:rPr lang="ru-RU" dirty="0" smtClean="0"/>
              <a:t>8 марта 1945 года гвардии полковник Владимир </a:t>
            </a:r>
            <a:r>
              <a:rPr lang="ru-RU" dirty="0" err="1" smtClean="0"/>
              <a:t>Бузинаевич</a:t>
            </a:r>
            <a:r>
              <a:rPr lang="ru-RU" dirty="0" smtClean="0"/>
              <a:t> </a:t>
            </a:r>
            <a:r>
              <a:rPr lang="ru-RU" dirty="0" err="1" smtClean="0"/>
              <a:t>Борсоев</a:t>
            </a:r>
            <a:r>
              <a:rPr lang="ru-RU" dirty="0" smtClean="0"/>
              <a:t> погиб в боях на </a:t>
            </a:r>
            <a:r>
              <a:rPr lang="ru-RU" dirty="0" err="1" smtClean="0"/>
              <a:t>одерском</a:t>
            </a:r>
            <a:r>
              <a:rPr lang="ru-RU" dirty="0" smtClean="0"/>
              <a:t> плацдарме. Похоронен в городе Львов на холме Славы. </a:t>
            </a:r>
            <a:br>
              <a:rPr lang="ru-RU" dirty="0" smtClean="0"/>
            </a:br>
            <a:r>
              <a:rPr lang="ru-RU" dirty="0" smtClean="0"/>
              <a:t/>
            </a:r>
            <a:br>
              <a:rPr lang="ru-RU" dirty="0" smtClean="0"/>
            </a:br>
            <a:r>
              <a:rPr lang="ru-RU" b="1" dirty="0" smtClean="0"/>
              <a:t>У</a:t>
            </a:r>
            <a:r>
              <a:rPr lang="ru-RU" dirty="0" smtClean="0"/>
              <a:t>казом Президиума Верховного Совета СССР от 6 мая 1965 года за мужество и героизм, проявленные в боях с немецко-фашистскими захватчиками гвардии полковнику</a:t>
            </a:r>
            <a:endParaRPr lang="ru-RU" dirty="0"/>
          </a:p>
        </p:txBody>
      </p:sp>
      <p:sp>
        <p:nvSpPr>
          <p:cNvPr id="3" name="Стрелка вправо 2">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b="1" dirty="0" err="1" smtClean="0"/>
              <a:t>Ербанов</a:t>
            </a:r>
            <a:r>
              <a:rPr lang="ru-RU" b="1" dirty="0" smtClean="0"/>
              <a:t> Михей Николаевич </a:t>
            </a:r>
            <a:r>
              <a:rPr lang="ru-RU" sz="1800" dirty="0" smtClean="0">
                <a:hlinkClick r:id="rId2"/>
              </a:rPr>
              <a:t>26 </a:t>
            </a:r>
            <a:r>
              <a:rPr lang="ru-RU" sz="2000" dirty="0" smtClean="0">
                <a:solidFill>
                  <a:schemeClr val="tx1"/>
                </a:solidFill>
              </a:rPr>
              <a:t>февраля (10 марта) 1889 — 8 февраля 1938</a:t>
            </a:r>
            <a:endParaRPr lang="ru-RU" sz="1800" dirty="0">
              <a:solidFill>
                <a:schemeClr val="tx1"/>
              </a:solidFill>
            </a:endParaRPr>
          </a:p>
        </p:txBody>
      </p:sp>
      <p:pic>
        <p:nvPicPr>
          <p:cNvPr id="7" name="Содержимое 6" descr="Михей Николаевич Ербанов">
            <a:hlinkClick r:id="rId3" tooltip="&quot;Михей Николаевич Ербанов&quot;"/>
          </p:cNvPr>
          <p:cNvPicPr>
            <a:picLocks noGrp="1"/>
          </p:cNvPicPr>
          <p:nvPr>
            <p:ph sz="half" idx="1"/>
          </p:nvPr>
        </p:nvPicPr>
        <p:blipFill>
          <a:blip r:embed="rId4"/>
          <a:srcRect/>
          <a:stretch>
            <a:fillRect/>
          </a:stretch>
        </p:blipFill>
        <p:spPr bwMode="auto">
          <a:xfrm>
            <a:off x="928662" y="1785926"/>
            <a:ext cx="3214710" cy="3643338"/>
          </a:xfrm>
          <a:prstGeom prst="rect">
            <a:avLst/>
          </a:prstGeom>
          <a:noFill/>
          <a:ln w="9525">
            <a:noFill/>
            <a:miter lim="800000"/>
            <a:headEnd/>
            <a:tailEnd/>
          </a:ln>
        </p:spPr>
      </p:pic>
      <p:sp>
        <p:nvSpPr>
          <p:cNvPr id="6" name="Содержимое 5"/>
          <p:cNvSpPr>
            <a:spLocks noGrp="1"/>
          </p:cNvSpPr>
          <p:nvPr>
            <p:ph sz="half" idx="2"/>
          </p:nvPr>
        </p:nvSpPr>
        <p:spPr>
          <a:xfrm>
            <a:off x="3929058" y="1524000"/>
            <a:ext cx="4779078" cy="4572000"/>
          </a:xfrm>
        </p:spPr>
        <p:txBody>
          <a:bodyPr>
            <a:normAutofit fontScale="77500" lnSpcReduction="20000"/>
          </a:bodyPr>
          <a:lstStyle/>
          <a:p>
            <a:r>
              <a:rPr lang="ru-RU" dirty="0" smtClean="0"/>
              <a:t>Родился в улусе Большой </a:t>
            </a:r>
            <a:r>
              <a:rPr lang="ru-RU" dirty="0" err="1" smtClean="0"/>
              <a:t>Бахтай</a:t>
            </a:r>
            <a:r>
              <a:rPr lang="ru-RU" dirty="0" smtClean="0"/>
              <a:t> (ныне Усть-Ордынский Бурятский автономный округ Иркутской области) в бурятской крестьянской семье. В 1909 году окончил межевые курсы (по специальности — топограф).</a:t>
            </a:r>
          </a:p>
          <a:p>
            <a:r>
              <a:rPr lang="ru-RU" dirty="0" smtClean="0"/>
              <a:t>В 1917 году входит в состав </a:t>
            </a:r>
            <a:r>
              <a:rPr lang="ru-RU" dirty="0" err="1" smtClean="0"/>
              <a:t>Бурят-Монгольского</a:t>
            </a:r>
            <a:r>
              <a:rPr lang="ru-RU" dirty="0" smtClean="0"/>
              <a:t> Национального революционного комитета. В 1918—1919 годах, в период колчаковщины являлся членом Иркутского подпольного комитета РКП(б), организатором партии, движения в бурятских районах.</a:t>
            </a:r>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Содержимое 4" descr="http://upload.wikimedia.org/wikipedia/ru/thumb/1/1c/Erbanov_Markizova.JPG/250px-Erbanov_Markizova.JPG">
            <a:hlinkClick r:id="rId2"/>
          </p:cNvPr>
          <p:cNvPicPr>
            <a:picLocks noGrp="1"/>
          </p:cNvPicPr>
          <p:nvPr>
            <p:ph sz="half" idx="1"/>
          </p:nvPr>
        </p:nvPicPr>
        <p:blipFill>
          <a:blip r:embed="rId3">
            <a:lum bright="10000" contrast="10000"/>
          </a:blip>
          <a:srcRect/>
          <a:stretch>
            <a:fillRect/>
          </a:stretch>
        </p:blipFill>
        <p:spPr bwMode="auto">
          <a:xfrm>
            <a:off x="1000100" y="857232"/>
            <a:ext cx="3000396" cy="3357586"/>
          </a:xfrm>
          <a:prstGeom prst="rect">
            <a:avLst/>
          </a:prstGeom>
          <a:noFill/>
          <a:ln w="9525">
            <a:noFill/>
            <a:miter lim="800000"/>
            <a:headEnd/>
            <a:tailEnd/>
          </a:ln>
        </p:spPr>
      </p:pic>
      <p:sp>
        <p:nvSpPr>
          <p:cNvPr id="4" name="Содержимое 3"/>
          <p:cNvSpPr>
            <a:spLocks noGrp="1"/>
          </p:cNvSpPr>
          <p:nvPr>
            <p:ph sz="half" idx="2"/>
          </p:nvPr>
        </p:nvSpPr>
        <p:spPr>
          <a:xfrm>
            <a:off x="3643306" y="285728"/>
            <a:ext cx="5064830" cy="5810272"/>
          </a:xfrm>
        </p:spPr>
        <p:txBody>
          <a:bodyPr>
            <a:normAutofit fontScale="62500" lnSpcReduction="20000"/>
          </a:bodyPr>
          <a:lstStyle/>
          <a:p>
            <a:r>
              <a:rPr lang="ru-RU" dirty="0" smtClean="0"/>
              <a:t>В сентябре 1937 года арестован в Москве. Арест </a:t>
            </a:r>
            <a:r>
              <a:rPr lang="ru-RU" dirty="0" err="1" smtClean="0"/>
              <a:t>Ербанова</a:t>
            </a:r>
            <a:r>
              <a:rPr lang="ru-RU" dirty="0" smtClean="0"/>
              <a:t> совпал с разделением </a:t>
            </a:r>
            <a:r>
              <a:rPr lang="ru-RU" dirty="0" err="1" smtClean="0"/>
              <a:t>Бурят-Монгольской</a:t>
            </a:r>
            <a:r>
              <a:rPr lang="ru-RU" dirty="0" smtClean="0"/>
              <a:t> АССР на три самостоятельных административных единицы и началом массовых репрессий против руководства республики. За неполных два года (1937—1938) органы госбезопасности «выявили» 626 изменников Родине, диверсантов, вредителей, террористов, контрреволюционных агитаторов. Наибольшую группу из числа репрессированных составляли представители так называемой «</a:t>
            </a:r>
            <a:r>
              <a:rPr lang="ru-RU" dirty="0" err="1" smtClean="0"/>
              <a:t>панмонгольской</a:t>
            </a:r>
            <a:r>
              <a:rPr lang="ru-RU" dirty="0" smtClean="0"/>
              <a:t>, контрреволюционной, </a:t>
            </a:r>
            <a:r>
              <a:rPr lang="ru-RU" dirty="0" err="1" smtClean="0"/>
              <a:t>повстанческо-диверсионной</a:t>
            </a:r>
            <a:r>
              <a:rPr lang="ru-RU" dirty="0" smtClean="0"/>
              <a:t>, вредительской организации». По этому «делу» на 15 февраля 1938 года было арестовано 2026 человек, в том числе 1303 ламы.</a:t>
            </a:r>
          </a:p>
          <a:p>
            <a:r>
              <a:rPr lang="ru-RU" dirty="0" smtClean="0"/>
              <a:t>Во главе этой «крупной организации» стоял первый секретарь обкома партии М. </a:t>
            </a:r>
            <a:r>
              <a:rPr lang="ru-RU" dirty="0" err="1" smtClean="0"/>
              <a:t>Ербанов</a:t>
            </a:r>
            <a:r>
              <a:rPr lang="ru-RU" dirty="0" smtClean="0"/>
              <a:t>. Его, как и многих других руководителей республики расстреляли по надуманным обвинениям.</a:t>
            </a:r>
            <a:endParaRPr lang="ru-RU" dirty="0"/>
          </a:p>
        </p:txBody>
      </p:sp>
      <p:sp>
        <p:nvSpPr>
          <p:cNvPr id="6" name="Стрелка вправо 5">
            <a:hlinkClick r:id="rId4"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b="1" dirty="0" smtClean="0"/>
              <a:t>ЭЛБЭК-ДОРЖИ РИНЧИНО</a:t>
            </a:r>
            <a:r>
              <a:rPr lang="ru-RU" dirty="0" smtClean="0"/>
              <a:t/>
            </a:r>
            <a:br>
              <a:rPr lang="ru-RU" dirty="0" smtClean="0"/>
            </a:br>
            <a:r>
              <a:rPr lang="ru-RU" sz="2200" dirty="0" smtClean="0"/>
              <a:t>(1888-1938)</a:t>
            </a:r>
            <a:endParaRPr lang="ru-RU" sz="2200" dirty="0"/>
          </a:p>
        </p:txBody>
      </p:sp>
      <p:sp>
        <p:nvSpPr>
          <p:cNvPr id="6" name="Содержимое 5"/>
          <p:cNvSpPr>
            <a:spLocks noGrp="1"/>
          </p:cNvSpPr>
          <p:nvPr>
            <p:ph sz="half" idx="1"/>
          </p:nvPr>
        </p:nvSpPr>
        <p:spPr>
          <a:xfrm>
            <a:off x="142844" y="1524000"/>
            <a:ext cx="5500726" cy="4905396"/>
          </a:xfrm>
        </p:spPr>
        <p:txBody>
          <a:bodyPr>
            <a:normAutofit fontScale="62500" lnSpcReduction="20000"/>
          </a:bodyPr>
          <a:lstStyle/>
          <a:p>
            <a:r>
              <a:rPr lang="ru-RU" dirty="0" err="1" smtClean="0"/>
              <a:t>Элбэк-Доржи</a:t>
            </a:r>
            <a:r>
              <a:rPr lang="ru-RU" dirty="0" smtClean="0"/>
              <a:t> </a:t>
            </a:r>
            <a:r>
              <a:rPr lang="ru-RU" dirty="0" err="1" smtClean="0"/>
              <a:t>Ринчино</a:t>
            </a:r>
            <a:r>
              <a:rPr lang="ru-RU" dirty="0" smtClean="0"/>
              <a:t> родился 16 мая 1888 г. в улусе </a:t>
            </a:r>
            <a:r>
              <a:rPr lang="ru-RU" dirty="0" err="1" smtClean="0"/>
              <a:t>Харгана</a:t>
            </a:r>
            <a:r>
              <a:rPr lang="ru-RU" dirty="0" smtClean="0"/>
              <a:t> </a:t>
            </a:r>
            <a:r>
              <a:rPr lang="ru-RU" dirty="0" err="1" smtClean="0"/>
              <a:t>Баргузинской</a:t>
            </a:r>
            <a:r>
              <a:rPr lang="ru-RU" dirty="0" smtClean="0"/>
              <a:t> степной думы </a:t>
            </a:r>
            <a:r>
              <a:rPr lang="ru-RU" dirty="0" err="1" smtClean="0"/>
              <a:t>Баргузинского</a:t>
            </a:r>
            <a:r>
              <a:rPr lang="ru-RU" dirty="0" smtClean="0"/>
              <a:t> уезда. Отец его, имевший скотоводческое хозяйство, был хозяином среднего до­статка, избирался старшиной </a:t>
            </a:r>
            <a:r>
              <a:rPr lang="ru-RU" dirty="0" err="1" smtClean="0"/>
              <a:t>Сенгелдурского</a:t>
            </a:r>
            <a:r>
              <a:rPr lang="ru-RU" dirty="0" smtClean="0"/>
              <a:t> родового управления.</a:t>
            </a:r>
          </a:p>
          <a:p>
            <a:r>
              <a:rPr lang="ru-RU" dirty="0" smtClean="0"/>
              <a:t>Первоначальное образование Э-Д. </a:t>
            </a:r>
            <a:r>
              <a:rPr lang="ru-RU" dirty="0" err="1" smtClean="0"/>
              <a:t>Ринчино</a:t>
            </a:r>
            <a:r>
              <a:rPr lang="ru-RU" dirty="0" smtClean="0"/>
              <a:t> получил в </a:t>
            </a:r>
            <a:r>
              <a:rPr lang="ru-RU" dirty="0" err="1" smtClean="0"/>
              <a:t>Улюнской</a:t>
            </a:r>
            <a:r>
              <a:rPr lang="ru-RU" dirty="0" smtClean="0"/>
              <a:t> приходской школе. По окон­чании ее он поступил в </a:t>
            </a:r>
            <a:r>
              <a:rPr lang="ru-RU" dirty="0" err="1" smtClean="0"/>
              <a:t>Баргузинское</a:t>
            </a:r>
            <a:r>
              <a:rPr lang="ru-RU" dirty="0" smtClean="0"/>
              <a:t> городское училище. Окончив училище, в 1905 г. переезжает в </a:t>
            </a:r>
            <a:r>
              <a:rPr lang="ru-RU" dirty="0" err="1" smtClean="0"/>
              <a:t>Верхнеудинск</a:t>
            </a:r>
            <a:r>
              <a:rPr lang="ru-RU" dirty="0" smtClean="0"/>
              <a:t>, где поступает в реальное училище. Затем он учился в </a:t>
            </a:r>
            <a:r>
              <a:rPr lang="ru-RU" dirty="0" err="1" smtClean="0"/>
              <a:t>Троицкосавском</a:t>
            </a:r>
            <a:r>
              <a:rPr lang="ru-RU" dirty="0" smtClean="0"/>
              <a:t> реальном училище. В 1907 г. уехал в Томск и поступил на общеобразовательные курсы Технологического института. В 1908 г., сдав экстерном экзамен за гимназию, он стал студентом юридического фа­культета Петербургского университета, где проучился до 1914г.</a:t>
            </a:r>
          </a:p>
          <a:p>
            <a:endParaRPr lang="ru-RU" dirty="0"/>
          </a:p>
        </p:txBody>
      </p:sp>
      <p:pic>
        <p:nvPicPr>
          <p:cNvPr id="7" name="Содержимое 6" descr="300px-ED_Rinchino.jpg"/>
          <p:cNvPicPr>
            <a:picLocks noGrp="1" noChangeAspect="1"/>
          </p:cNvPicPr>
          <p:nvPr>
            <p:ph sz="half" idx="2"/>
          </p:nvPr>
        </p:nvPicPr>
        <p:blipFill>
          <a:blip r:embed="rId2"/>
          <a:stretch>
            <a:fillRect/>
          </a:stretch>
        </p:blipFill>
        <p:spPr>
          <a:xfrm>
            <a:off x="5715008" y="1285860"/>
            <a:ext cx="3082340" cy="404814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6500858"/>
          </a:xfrm>
        </p:spPr>
        <p:txBody>
          <a:bodyPr>
            <a:normAutofit fontScale="77500" lnSpcReduction="20000"/>
          </a:bodyPr>
          <a:lstStyle/>
          <a:p>
            <a:r>
              <a:rPr lang="ru-RU" dirty="0" smtClean="0"/>
              <a:t>Во время февральской революции 1917 г. Э-Д. </a:t>
            </a:r>
            <a:r>
              <a:rPr lang="ru-RU" dirty="0" err="1" smtClean="0"/>
              <a:t>Ринчино</a:t>
            </a:r>
            <a:r>
              <a:rPr lang="ru-RU" dirty="0" smtClean="0"/>
              <a:t> находился в Чите, вступил в партию </a:t>
            </a:r>
            <a:r>
              <a:rPr lang="ru-RU" dirty="0" err="1" smtClean="0"/>
              <a:t>социал-революционеров</a:t>
            </a:r>
            <a:r>
              <a:rPr lang="ru-RU" dirty="0" smtClean="0"/>
              <a:t> максималистов. В марте 1917г. там был учрежден Временный Бурятский национальный комитет, секретарем которого был избран </a:t>
            </a:r>
            <a:r>
              <a:rPr lang="ru-RU" dirty="0" err="1" smtClean="0"/>
              <a:t>Ринчино</a:t>
            </a:r>
            <a:r>
              <a:rPr lang="ru-RU" dirty="0" smtClean="0"/>
              <a:t>. </a:t>
            </a:r>
          </a:p>
          <a:p>
            <a:r>
              <a:rPr lang="ru-RU" dirty="0" smtClean="0"/>
              <a:t>После временного падения Советской власти в крае Э-Д. </a:t>
            </a:r>
            <a:r>
              <a:rPr lang="ru-RU" dirty="0" err="1" smtClean="0"/>
              <a:t>Ринчино</a:t>
            </a:r>
            <a:r>
              <a:rPr lang="ru-RU" dirty="0" smtClean="0"/>
              <a:t> некоторое время находился в подполье. Он поддерживал связи с русскими большевиками, помогал скрываться в конце 1918 г. в бурятских улусах революционерам-большевикам. Кроме того, он работал в легальных органах, функционировавших при режиме власти атамана Семенова. Вот что писал видный большевик А. Т.Якимов: "Мы ему советовали  продолжать работу в бурятских организациях, считая целесообраз­ным иметь своего человека, каким, по  нашему мнению, был </a:t>
            </a:r>
            <a:r>
              <a:rPr lang="ru-RU" dirty="0" err="1" smtClean="0"/>
              <a:t>Ринчино</a:t>
            </a:r>
            <a:r>
              <a:rPr lang="ru-RU" dirty="0" smtClean="0"/>
              <a:t>, в легальных признанных Семеновым органах" (2.-С. 104). В это время вместо </a:t>
            </a:r>
            <a:r>
              <a:rPr lang="ru-RU" dirty="0" err="1" smtClean="0"/>
              <a:t>Бурнацкома</a:t>
            </a:r>
            <a:r>
              <a:rPr lang="ru-RU" dirty="0" smtClean="0"/>
              <a:t> была создана </a:t>
            </a:r>
            <a:r>
              <a:rPr lang="ru-RU" dirty="0" err="1" smtClean="0"/>
              <a:t>Бурнардума</a:t>
            </a:r>
            <a:r>
              <a:rPr lang="ru-RU" dirty="0" smtClean="0"/>
              <a:t>.</a:t>
            </a:r>
          </a:p>
          <a:p>
            <a:endParaRPr lang="ru-RU"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5881710"/>
          </a:xfrm>
        </p:spPr>
        <p:txBody>
          <a:bodyPr>
            <a:normAutofit fontScale="55000" lnSpcReduction="20000"/>
          </a:bodyPr>
          <a:lstStyle/>
          <a:p>
            <a:r>
              <a:rPr lang="ru-RU" dirty="0" err="1" smtClean="0"/>
              <a:t>Элбэк-Доржи</a:t>
            </a:r>
            <a:r>
              <a:rPr lang="ru-RU" dirty="0" smtClean="0"/>
              <a:t> </a:t>
            </a:r>
            <a:r>
              <a:rPr lang="ru-RU" dirty="0" err="1" smtClean="0"/>
              <a:t>Ринчинович</a:t>
            </a:r>
            <a:r>
              <a:rPr lang="ru-RU" dirty="0" smtClean="0"/>
              <a:t> </a:t>
            </a:r>
            <a:r>
              <a:rPr lang="ru-RU" dirty="0" err="1" smtClean="0"/>
              <a:t>Ринчино</a:t>
            </a:r>
            <a:r>
              <a:rPr lang="ru-RU" dirty="0" smtClean="0"/>
              <a:t> является автором многочисленных опубликованных ра­бот. Тематика их самая разнообразная. Начал он издаваться с 10-х гг. При его активном участии в Петербурге было создано издательство "</a:t>
            </a:r>
            <a:r>
              <a:rPr lang="ru-RU" dirty="0" err="1" smtClean="0"/>
              <a:t>Наран</a:t>
            </a:r>
            <a:r>
              <a:rPr lang="ru-RU" dirty="0" smtClean="0"/>
              <a:t>" (Солнце), которое опубликовало первые тру­ды </a:t>
            </a:r>
            <a:r>
              <a:rPr lang="ru-RU" dirty="0" err="1" smtClean="0"/>
              <a:t>Ринчино</a:t>
            </a:r>
            <a:r>
              <a:rPr lang="ru-RU" dirty="0" smtClean="0"/>
              <a:t>. Это "Новый монголо-бурятский алфавит" и Монголо-бурятские сборники. Такие его работы, как "Экономические районы Внешней Монголии", "Монгольский шаманизм", на­печатанные в газете "Сибирь" в виде путевых заметок, представляют из себя некоторые итоги монгольской экспедиции 1915- 1916 гг. В годы работы в КУТВ Э-Д. </a:t>
            </a:r>
            <a:r>
              <a:rPr lang="ru-RU" dirty="0" err="1" smtClean="0"/>
              <a:t>Ринчино</a:t>
            </a:r>
            <a:r>
              <a:rPr lang="ru-RU" dirty="0" smtClean="0"/>
              <a:t> являлся членом научно-исследовательской ассоциации национально-колониальных проблем и членом </a:t>
            </a:r>
            <a:r>
              <a:rPr lang="ru-RU" dirty="0" err="1" smtClean="0"/>
              <a:t>Монголе-ведческой</a:t>
            </a:r>
            <a:r>
              <a:rPr lang="ru-RU" dirty="0" smtClean="0"/>
              <a:t> ассоциации, подготовил и опубликовал ряд работ по проблемам революционного дви­жения на Востоке, политического, экономического и культурного развития стран этого региона, Им были переведены на монгольский язык учебные пособия по политэкономии, художественные </a:t>
            </a:r>
            <a:r>
              <a:rPr lang="en-US" dirty="0" smtClean="0"/>
              <a:t>I </a:t>
            </a:r>
            <a:r>
              <a:rPr lang="ru-RU" dirty="0" smtClean="0"/>
              <a:t>произведения, в частности книга писателя П. С. Злобина "Салават </a:t>
            </a:r>
            <a:r>
              <a:rPr lang="ru-RU" dirty="0" err="1" smtClean="0"/>
              <a:t>Батор</a:t>
            </a:r>
            <a:r>
              <a:rPr lang="ru-RU" dirty="0" smtClean="0"/>
              <a:t>", выдержавшая три | издания. Значительное количество работ </a:t>
            </a:r>
            <a:r>
              <a:rPr lang="ru-RU" dirty="0" err="1" smtClean="0"/>
              <a:t>Ринчино</a:t>
            </a:r>
            <a:r>
              <a:rPr lang="ru-RU" dirty="0" smtClean="0"/>
              <a:t> осталось в рукописях. К числу их относя "К истории </a:t>
            </a:r>
            <a:r>
              <a:rPr lang="ru-RU" dirty="0" err="1" smtClean="0"/>
              <a:t>панмонгольского</a:t>
            </a:r>
            <a:r>
              <a:rPr lang="ru-RU" dirty="0" smtClean="0"/>
              <a:t> движения и роли в нем Э-Д. </a:t>
            </a:r>
            <a:r>
              <a:rPr lang="ru-RU" dirty="0" err="1" smtClean="0"/>
              <a:t>Ринчино</a:t>
            </a:r>
            <a:r>
              <a:rPr lang="ru-RU" dirty="0" smtClean="0"/>
              <a:t>" (43 с.), "К истории ста Монголии" (25 с.), "Личные зарисовки монгольских деятелей" (21 с.), "Доклад представите Монгольской народной партии </a:t>
            </a:r>
            <a:r>
              <a:rPr lang="en-US" dirty="0" smtClean="0"/>
              <a:t>IV </a:t>
            </a:r>
            <a:r>
              <a:rPr lang="ru-RU" dirty="0" smtClean="0"/>
              <a:t>Конгрессу Коминтерна" (14 с.), "Доклад представителя </a:t>
            </a:r>
            <a:r>
              <a:rPr lang="ru-RU" dirty="0" err="1" smtClean="0"/>
              <a:t>гольской</a:t>
            </a:r>
            <a:r>
              <a:rPr lang="ru-RU" dirty="0" smtClean="0"/>
              <a:t> народной партии </a:t>
            </a:r>
            <a:r>
              <a:rPr lang="en-US" dirty="0" smtClean="0"/>
              <a:t>V </a:t>
            </a:r>
            <a:r>
              <a:rPr lang="ru-RU" dirty="0" smtClean="0"/>
              <a:t>Конгрессу Коминтерна" (15 с.), "Краткий обзор экономической упадка Монголии" (9 с.), "Родовая организация и управление" (18 с.), "Докладная записка В.] Ленину: Инородческий вопрос и задачи советского строительства в Сибири" и др. Эти раб представляют большой интерес для исследователей.</a:t>
            </a:r>
          </a:p>
          <a:p>
            <a:endParaRPr lang="ru-RU" dirty="0"/>
          </a:p>
        </p:txBody>
      </p:sp>
      <p:sp>
        <p:nvSpPr>
          <p:cNvPr id="3" name="Стрелка вправо 2">
            <a:hlinkClick r:id="rId2" action="ppaction://hlinksldjump"/>
          </p:cNvPr>
          <p:cNvSpPr/>
          <p:nvPr/>
        </p:nvSpPr>
        <p:spPr>
          <a:xfrm>
            <a:off x="5000628" y="6072206"/>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общее.jpg"/>
          <p:cNvPicPr>
            <a:picLocks noGrp="1" noChangeAspect="1"/>
          </p:cNvPicPr>
          <p:nvPr>
            <p:ph idx="1"/>
          </p:nvPr>
        </p:nvPicPr>
        <p:blipFill>
          <a:blip r:embed="rId2"/>
          <a:stretch>
            <a:fillRect/>
          </a:stretch>
        </p:blipFill>
        <p:spPr>
          <a:xfrm>
            <a:off x="785786" y="270685"/>
            <a:ext cx="7858180" cy="658731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t>ДОРЖИ БАНЗАРОВ</a:t>
            </a:r>
            <a:br>
              <a:rPr lang="ru-RU" b="1" dirty="0" smtClean="0"/>
            </a:br>
            <a:r>
              <a:rPr lang="ru-RU" dirty="0" smtClean="0"/>
              <a:t> (1822-1855)</a:t>
            </a:r>
            <a:endParaRPr lang="ru-RU" dirty="0"/>
          </a:p>
        </p:txBody>
      </p:sp>
      <p:sp>
        <p:nvSpPr>
          <p:cNvPr id="2" name="Содержимое 1"/>
          <p:cNvSpPr>
            <a:spLocks noGrp="1"/>
          </p:cNvSpPr>
          <p:nvPr>
            <p:ph sz="half" idx="1"/>
          </p:nvPr>
        </p:nvSpPr>
        <p:spPr>
          <a:xfrm>
            <a:off x="142844" y="1524000"/>
            <a:ext cx="5715040" cy="5048272"/>
          </a:xfrm>
        </p:spPr>
        <p:txBody>
          <a:bodyPr>
            <a:normAutofit fontScale="77500" lnSpcReduction="20000"/>
          </a:bodyPr>
          <a:lstStyle/>
          <a:p>
            <a:r>
              <a:rPr lang="ru-RU" dirty="0" err="1" smtClean="0"/>
              <a:t>Доржи</a:t>
            </a:r>
            <a:r>
              <a:rPr lang="ru-RU" dirty="0" smtClean="0"/>
              <a:t> Банзаров родился в марте 1822 г. в бурятском улусе </a:t>
            </a:r>
            <a:r>
              <a:rPr lang="ru-RU" dirty="0" err="1" smtClean="0"/>
              <a:t>Ичетуй</a:t>
            </a:r>
            <a:r>
              <a:rPr lang="ru-RU" dirty="0" smtClean="0"/>
              <a:t> Забайкальской области, ныне </a:t>
            </a:r>
            <a:r>
              <a:rPr lang="ru-RU" dirty="0" err="1" smtClean="0"/>
              <a:t>Джидинского</a:t>
            </a:r>
            <a:r>
              <a:rPr lang="ru-RU" dirty="0" smtClean="0"/>
              <a:t> аймака Республики Бурятия.</a:t>
            </a:r>
          </a:p>
          <a:p>
            <a:r>
              <a:rPr lang="ru-RU" dirty="0" smtClean="0"/>
              <a:t>В 1833 г. </a:t>
            </a:r>
            <a:r>
              <a:rPr lang="ru-RU" dirty="0" err="1" smtClean="0"/>
              <a:t>Доржи</a:t>
            </a:r>
            <a:r>
              <a:rPr lang="ru-RU" dirty="0" smtClean="0"/>
              <a:t> поступил в </a:t>
            </a:r>
            <a:r>
              <a:rPr lang="ru-RU" dirty="0" err="1" smtClean="0"/>
              <a:t>Троицкосавскую</a:t>
            </a:r>
            <a:r>
              <a:rPr lang="ru-RU" dirty="0" smtClean="0"/>
              <a:t> войсковую русско-монгольскую школу. Здесь детей обучали чтению и письму по-русски и по-монгольски, русской и монгольской грамматике, арифметике, землеописанию, правилам изложения официальных бумаг и экзерциции (военным упражнениям). </a:t>
            </a:r>
            <a:r>
              <a:rPr lang="ru-RU" dirty="0" err="1" smtClean="0"/>
              <a:t>Доржи</a:t>
            </a:r>
            <a:r>
              <a:rPr lang="ru-RU" dirty="0" smtClean="0"/>
              <a:t> Банзаров учился легко и успешно, ко всему проявлял любознательность, обнаружил блестящие способности и через три года отлично окончил курс школы</a:t>
            </a:r>
            <a:endParaRPr lang="ru-RU" dirty="0"/>
          </a:p>
        </p:txBody>
      </p:sp>
      <p:sp>
        <p:nvSpPr>
          <p:cNvPr id="4" name="Содержимое 3"/>
          <p:cNvSpPr>
            <a:spLocks noGrp="1"/>
          </p:cNvSpPr>
          <p:nvPr>
            <p:ph sz="half" idx="2"/>
          </p:nvPr>
        </p:nvSpPr>
        <p:spPr>
          <a:xfrm>
            <a:off x="6072198" y="1524000"/>
            <a:ext cx="2635938" cy="4262454"/>
          </a:xfrm>
        </p:spPr>
        <p:txBody>
          <a:bodyPr>
            <a:normAutofit fontScale="77500" lnSpcReduction="20000"/>
          </a:bodyPr>
          <a:lstStyle/>
          <a:p>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2852"/>
            <a:ext cx="8229600" cy="5953148"/>
          </a:xfrm>
        </p:spPr>
        <p:txBody>
          <a:bodyPr>
            <a:normAutofit fontScale="77500" lnSpcReduction="20000"/>
          </a:bodyPr>
          <a:lstStyle/>
          <a:p>
            <a:r>
              <a:rPr lang="ru-RU" dirty="0" smtClean="0"/>
              <a:t>Летом 1835 г. прибыли в Казань четыре бурятских мальчика - </a:t>
            </a:r>
            <a:r>
              <a:rPr lang="ru-RU" dirty="0" err="1" smtClean="0"/>
              <a:t>Доржи</a:t>
            </a:r>
            <a:r>
              <a:rPr lang="ru-RU" dirty="0" smtClean="0"/>
              <a:t> Банзаров, </a:t>
            </a:r>
            <a:r>
              <a:rPr lang="ru-RU" dirty="0" err="1" smtClean="0"/>
              <a:t>Цокто</a:t>
            </a:r>
            <a:r>
              <a:rPr lang="ru-RU" dirty="0" smtClean="0"/>
              <a:t> </a:t>
            </a:r>
            <a:r>
              <a:rPr lang="ru-RU" dirty="0" err="1" smtClean="0"/>
              <a:t>Чимитов</a:t>
            </a:r>
            <a:r>
              <a:rPr lang="ru-RU" dirty="0" smtClean="0"/>
              <a:t>, </a:t>
            </a:r>
            <a:r>
              <a:rPr lang="ru-RU" dirty="0" err="1" smtClean="0"/>
              <a:t>Гы-рыл</a:t>
            </a:r>
            <a:r>
              <a:rPr lang="ru-RU" dirty="0" smtClean="0"/>
              <a:t> </a:t>
            </a:r>
            <a:r>
              <a:rPr lang="ru-RU" dirty="0" err="1" smtClean="0"/>
              <a:t>Будаев</a:t>
            </a:r>
            <a:r>
              <a:rPr lang="ru-RU" dirty="0" smtClean="0"/>
              <a:t> и </a:t>
            </a:r>
            <a:r>
              <a:rPr lang="ru-RU" dirty="0" err="1" smtClean="0"/>
              <a:t>Доржи</a:t>
            </a:r>
            <a:r>
              <a:rPr lang="ru-RU" dirty="0" smtClean="0"/>
              <a:t> </a:t>
            </a:r>
            <a:r>
              <a:rPr lang="ru-RU" dirty="0" err="1" smtClean="0"/>
              <a:t>Буянтуев</a:t>
            </a:r>
            <a:r>
              <a:rPr lang="ru-RU" dirty="0" smtClean="0"/>
              <a:t>, а вместе с ними 26-летний лама </a:t>
            </a:r>
            <a:r>
              <a:rPr lang="ru-RU" dirty="0" err="1" smtClean="0"/>
              <a:t>Галсан</a:t>
            </a:r>
            <a:r>
              <a:rPr lang="ru-RU" dirty="0" smtClean="0"/>
              <a:t> </a:t>
            </a:r>
            <a:r>
              <a:rPr lang="ru-RU" dirty="0" err="1" smtClean="0"/>
              <a:t>Никитуев</a:t>
            </a:r>
            <a:r>
              <a:rPr lang="ru-RU" dirty="0" smtClean="0"/>
              <a:t>. И в начале 1836 г. эти мальчики были приняты в первую Казанскую гимназию на казенное содержание. Впервые в истории бурятского народа перед его детьми открылись двери гимназии, куда, по школьному Уставу 1828 г., разрешалось принимать только дворянских детей.</a:t>
            </a:r>
          </a:p>
          <a:p>
            <a:r>
              <a:rPr lang="ru-RU" dirty="0" smtClean="0"/>
              <a:t>В 1842 г. он поступил на восточное отделение философского факультета Казанского универси­тета. В то время этот университет был одним из крупных научных центров России. В стенах Ка­занского университета в тесном общении с передовыми русскими людьми, под влиянием русской революционно-демократической мысли формировались мировоззрение и научные взгляды </a:t>
            </a:r>
            <a:r>
              <a:rPr lang="ru-RU" dirty="0" err="1" smtClean="0"/>
              <a:t>Доржи</a:t>
            </a:r>
            <a:r>
              <a:rPr lang="ru-RU" dirty="0" smtClean="0"/>
              <a:t> Банзарова.</a:t>
            </a: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6500858"/>
          </a:xfrm>
        </p:spPr>
        <p:txBody>
          <a:bodyPr>
            <a:normAutofit fontScale="70000" lnSpcReduction="20000"/>
          </a:bodyPr>
          <a:lstStyle/>
          <a:p>
            <a:r>
              <a:rPr lang="ru-RU" dirty="0" smtClean="0"/>
              <a:t>Студентом он написал на монгольском языке "Всеобщую географию" и "Грамматику монголь­ского языка". Рукописи этих работ, по сообщению Г. Н. Потанина, находились у профессора О. М. Ковалевского и погибли с его архивом, сожженным по распоряжению царских чиновников во время польского восстания в 60-х гг. </a:t>
            </a:r>
            <a:r>
              <a:rPr lang="en-US" dirty="0" smtClean="0"/>
              <a:t>XIX </a:t>
            </a:r>
            <a:r>
              <a:rPr lang="ru-RU" dirty="0" smtClean="0"/>
              <a:t>в.</a:t>
            </a:r>
          </a:p>
          <a:p>
            <a:r>
              <a:rPr lang="ru-RU" dirty="0" smtClean="0"/>
              <a:t>В 1846 г. </a:t>
            </a:r>
            <a:r>
              <a:rPr lang="ru-RU" dirty="0" err="1" smtClean="0"/>
              <a:t>Доржи</a:t>
            </a:r>
            <a:r>
              <a:rPr lang="ru-RU" dirty="0" smtClean="0"/>
              <a:t> Банзаров закончил университет, получил диплом кандидата наук за пред­ставленную диссертацию на тему "Черная вера, или шаманство у монголов".</a:t>
            </a:r>
          </a:p>
          <a:p>
            <a:r>
              <a:rPr lang="ru-RU" dirty="0" smtClean="0"/>
              <a:t>В1850 г. Банзаров уехал в Сибирь и приступил к исполнению чиновничьей службы. Из пись­ма самого Банзарова к друзьям и из материалов, обнаруженных в Иркутском областном архиве, известно, что эти особые поручения Банзарова состояли в том, что он должен был заниматься расследованием разного рода мелких жалоб, присутствовать на допросах, ездить в командиров­ки для сбора различных сведений и участвовать в судебных заседаниях. Вся эта работа не по­зволяла ему заниматься научной деятельностью.</a:t>
            </a: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1958"/>
            <a:ext cx="8229600" cy="6453190"/>
          </a:xfrm>
        </p:spPr>
        <p:txBody>
          <a:bodyPr>
            <a:normAutofit fontScale="92500" lnSpcReduction="10000"/>
          </a:bodyPr>
          <a:lstStyle/>
          <a:p>
            <a:r>
              <a:rPr lang="ru-RU" dirty="0" err="1" smtClean="0"/>
              <a:t>Доржи</a:t>
            </a:r>
            <a:r>
              <a:rPr lang="ru-RU" dirty="0" smtClean="0"/>
              <a:t> Банзаров был широко образованным человеком своего времени. Кроме русского и монгольского языков, он хорошо знал маньчжурский, был знаком с тюркскими языками, свобод­но читал на немецком, французском, английском и латинском языках.</a:t>
            </a:r>
          </a:p>
          <a:p>
            <a:r>
              <a:rPr lang="ru-RU" dirty="0" smtClean="0"/>
              <a:t>В марте 1855 г. </a:t>
            </a:r>
            <a:r>
              <a:rPr lang="ru-RU" dirty="0" err="1" smtClean="0"/>
              <a:t>Доржи</a:t>
            </a:r>
            <a:r>
              <a:rPr lang="ru-RU" dirty="0" smtClean="0"/>
              <a:t> Банзаров скоропостижно умер в полном расцвете творческих сил. </a:t>
            </a:r>
          </a:p>
          <a:p>
            <a:r>
              <a:rPr lang="ru-RU" dirty="0" smtClean="0"/>
              <a:t>Хотя </a:t>
            </a:r>
            <a:r>
              <a:rPr lang="ru-RU" dirty="0" err="1" smtClean="0"/>
              <a:t>Доржи</a:t>
            </a:r>
            <a:r>
              <a:rPr lang="ru-RU" dirty="0" smtClean="0"/>
              <a:t> Банзаров прожил всего 33 года, он оставил заметный след в науке. Им написан ряд интересных и оригинальных исследований, касающихся различных отраслей востоковедения.</a:t>
            </a:r>
          </a:p>
          <a:p>
            <a:endParaRPr lang="ru-RU" dirty="0"/>
          </a:p>
        </p:txBody>
      </p:sp>
      <p:sp>
        <p:nvSpPr>
          <p:cNvPr id="3" name="Стрелка вправо 2">
            <a:hlinkClick r:id="rId2" action="ppaction://hlinksldjump"/>
          </p:cNvPr>
          <p:cNvSpPr/>
          <p:nvPr/>
        </p:nvSpPr>
        <p:spPr>
          <a:xfrm>
            <a:off x="792958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dirty="0" smtClean="0"/>
              <a:t>ЦЫРЕНЖАБ САМПИЛОВ </a:t>
            </a:r>
            <a:br>
              <a:rPr lang="ru-RU" b="1" dirty="0" smtClean="0"/>
            </a:br>
            <a:r>
              <a:rPr lang="ru-RU" sz="2200" dirty="0" smtClean="0"/>
              <a:t>(1893-1953)</a:t>
            </a:r>
            <a:endParaRPr lang="ru-RU" sz="2200" dirty="0"/>
          </a:p>
        </p:txBody>
      </p:sp>
      <p:sp>
        <p:nvSpPr>
          <p:cNvPr id="2" name="Содержимое 1"/>
          <p:cNvSpPr>
            <a:spLocks noGrp="1"/>
          </p:cNvSpPr>
          <p:nvPr>
            <p:ph sz="half" idx="1"/>
          </p:nvPr>
        </p:nvSpPr>
        <p:spPr>
          <a:xfrm>
            <a:off x="214282" y="1357298"/>
            <a:ext cx="5257808" cy="5334000"/>
          </a:xfrm>
        </p:spPr>
        <p:txBody>
          <a:bodyPr>
            <a:normAutofit fontScale="55000" lnSpcReduction="20000"/>
          </a:bodyPr>
          <a:lstStyle/>
          <a:p>
            <a:r>
              <a:rPr lang="ru-RU" dirty="0" err="1" smtClean="0"/>
              <a:t>Цыренжаб</a:t>
            </a:r>
            <a:r>
              <a:rPr lang="ru-RU" dirty="0" smtClean="0"/>
              <a:t> </a:t>
            </a:r>
            <a:r>
              <a:rPr lang="ru-RU" dirty="0" err="1" smtClean="0"/>
              <a:t>Сампилович</a:t>
            </a:r>
            <a:r>
              <a:rPr lang="ru-RU" dirty="0" smtClean="0"/>
              <a:t> </a:t>
            </a:r>
            <a:r>
              <a:rPr lang="ru-RU" dirty="0" err="1" smtClean="0"/>
              <a:t>Сампилов</a:t>
            </a:r>
            <a:r>
              <a:rPr lang="ru-RU" dirty="0" smtClean="0"/>
              <a:t> по праву считается основоположником изобразительного искусства Бурятии советского времени.</a:t>
            </a:r>
          </a:p>
          <a:p>
            <a:r>
              <a:rPr lang="ru-RU" dirty="0" smtClean="0"/>
              <a:t>Родился в улусе </a:t>
            </a:r>
            <a:r>
              <a:rPr lang="ru-RU" dirty="0" err="1" smtClean="0"/>
              <a:t>Домно</a:t>
            </a:r>
            <a:r>
              <a:rPr lang="ru-RU" dirty="0" smtClean="0"/>
              <a:t> </a:t>
            </a:r>
            <a:r>
              <a:rPr lang="ru-RU" dirty="0" err="1" smtClean="0"/>
              <a:t>Еравнинского</a:t>
            </a:r>
            <a:r>
              <a:rPr lang="ru-RU" dirty="0" smtClean="0"/>
              <a:t> аймака. Рано потерявший своих родителей  </a:t>
            </a:r>
            <a:r>
              <a:rPr lang="ru-RU" dirty="0" err="1" smtClean="0"/>
              <a:t>Цыренжаб</a:t>
            </a:r>
            <a:r>
              <a:rPr lang="ru-RU" dirty="0" smtClean="0"/>
              <a:t> был отдан на воспитание в семью </a:t>
            </a:r>
            <a:r>
              <a:rPr lang="ru-RU" dirty="0" err="1" smtClean="0"/>
              <a:t>Сампила</a:t>
            </a:r>
            <a:r>
              <a:rPr lang="ru-RU" dirty="0" smtClean="0"/>
              <a:t>. Трудовая жизнь для него началась рано подпаском у местного богача </a:t>
            </a:r>
            <a:r>
              <a:rPr lang="ru-RU" dirty="0" err="1" smtClean="0"/>
              <a:t>Гамова</a:t>
            </a:r>
            <a:r>
              <a:rPr lang="ru-RU" dirty="0" smtClean="0"/>
              <a:t>.</a:t>
            </a:r>
          </a:p>
          <a:p>
            <a:r>
              <a:rPr lang="ru-RU" dirty="0" smtClean="0"/>
              <a:t>Он позволил </a:t>
            </a:r>
            <a:r>
              <a:rPr lang="ru-RU" dirty="0" err="1" smtClean="0"/>
              <a:t>Цыренжабу</a:t>
            </a:r>
            <a:r>
              <a:rPr lang="ru-RU" dirty="0" smtClean="0"/>
              <a:t> посещать бесплатно и снабдил его рисовальными принадлежностями.</a:t>
            </a:r>
          </a:p>
          <a:p>
            <a:r>
              <a:rPr lang="ru-RU" dirty="0" smtClean="0"/>
              <a:t>В первую мировую войну </a:t>
            </a:r>
            <a:r>
              <a:rPr lang="ru-RU" dirty="0" err="1" smtClean="0"/>
              <a:t>Ц.Сампилов</a:t>
            </a:r>
            <a:r>
              <a:rPr lang="ru-RU" dirty="0" smtClean="0"/>
              <a:t> был реквизирован на тыловые работы. Вернувшись домой, помогал отцу, ямщику на читинском тракте. В доме </a:t>
            </a:r>
            <a:r>
              <a:rPr lang="ru-RU" dirty="0" err="1" smtClean="0"/>
              <a:t>почтодержателя</a:t>
            </a:r>
            <a:r>
              <a:rPr lang="ru-RU" dirty="0" smtClean="0"/>
              <a:t>, где были вывешены рисунки художника-самоучки, состоялось знакомство с лидером бурятского национального движения </a:t>
            </a:r>
            <a:r>
              <a:rPr lang="ru-RU" dirty="0" err="1" smtClean="0"/>
              <a:t>Элбэк-Доржи</a:t>
            </a:r>
            <a:r>
              <a:rPr lang="ru-RU" dirty="0" smtClean="0"/>
              <a:t> </a:t>
            </a:r>
            <a:r>
              <a:rPr lang="ru-RU" dirty="0" err="1" smtClean="0"/>
              <a:t>Ринчино</a:t>
            </a:r>
            <a:r>
              <a:rPr lang="ru-RU" dirty="0" smtClean="0"/>
              <a:t>, который купил несколько работ и пообещал содействие в его дальнейшей судьбе. </a:t>
            </a:r>
            <a:r>
              <a:rPr lang="ru-RU" dirty="0" err="1" smtClean="0"/>
              <a:t>Сампилов</a:t>
            </a:r>
            <a:r>
              <a:rPr lang="ru-RU" dirty="0" smtClean="0"/>
              <a:t> не замедлил с приездом в Читу, где устроился рабочим мыловарен завода и одновременно посещал частную студию скульптора И.Н.Жукова.</a:t>
            </a:r>
          </a:p>
        </p:txBody>
      </p:sp>
      <p:pic>
        <p:nvPicPr>
          <p:cNvPr id="5" name="Содержимое 4" descr="sampilov.jpg"/>
          <p:cNvPicPr>
            <a:picLocks noGrp="1" noChangeAspect="1"/>
          </p:cNvPicPr>
          <p:nvPr>
            <p:ph sz="half" idx="2"/>
          </p:nvPr>
        </p:nvPicPr>
        <p:blipFill>
          <a:blip r:embed="rId2"/>
          <a:stretch>
            <a:fillRect/>
          </a:stretch>
        </p:blipFill>
        <p:spPr>
          <a:xfrm>
            <a:off x="5491583" y="1500174"/>
            <a:ext cx="3176179" cy="4357718"/>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2852"/>
            <a:ext cx="8229600" cy="6500858"/>
          </a:xfrm>
        </p:spPr>
        <p:txBody>
          <a:bodyPr>
            <a:normAutofit fontScale="77500" lnSpcReduction="20000"/>
          </a:bodyPr>
          <a:lstStyle/>
          <a:p>
            <a:r>
              <a:rPr lang="ru-RU" dirty="0" smtClean="0"/>
              <a:t>В 1925-1927 гг. находился в Монголии, а в 1928-1930 гг., в течение двух лет, учился во ВХТИ (Высшем художественно-техническом институте). Первая выставка его произведен состоялась в 1919 гг. в Чите. В местных газетах были опубликованы отзывы о картинах бурятского художника - самоучки.</a:t>
            </a:r>
          </a:p>
          <a:p>
            <a:r>
              <a:rPr lang="ru-RU" dirty="0" smtClean="0"/>
              <a:t>В 1923 г. председатель </a:t>
            </a:r>
            <a:r>
              <a:rPr lang="ru-RU" dirty="0" err="1" smtClean="0"/>
              <a:t>Буравтообласти</a:t>
            </a:r>
            <a:r>
              <a:rPr lang="ru-RU" dirty="0" smtClean="0"/>
              <a:t> </a:t>
            </a:r>
            <a:r>
              <a:rPr lang="ru-RU" dirty="0" err="1" smtClean="0"/>
              <a:t>М.Амагаев</a:t>
            </a:r>
            <a:r>
              <a:rPr lang="ru-RU" dirty="0" smtClean="0"/>
              <a:t> назначил </a:t>
            </a:r>
            <a:r>
              <a:rPr lang="ru-RU" dirty="0" err="1" smtClean="0"/>
              <a:t>Сампилова</a:t>
            </a:r>
            <a:r>
              <a:rPr lang="ru-RU" dirty="0" smtClean="0"/>
              <a:t> художником российской кустарно-промышленной выставки и отправил в Москву, где за рисунки, характеризующие быт бурят, он был удостоен Диплома признательности. В 1925 г. по приглашению председателя реввоенсовета МНР Э-Д. </a:t>
            </a:r>
            <a:r>
              <a:rPr lang="ru-RU" dirty="0" err="1" smtClean="0"/>
              <a:t>Ринчино</a:t>
            </a:r>
            <a:r>
              <a:rPr lang="ru-RU" dirty="0" smtClean="0"/>
              <a:t> при согласии </a:t>
            </a:r>
            <a:r>
              <a:rPr lang="ru-RU" dirty="0" err="1" smtClean="0"/>
              <a:t>Бурсовнаркома</a:t>
            </a:r>
            <a:r>
              <a:rPr lang="ru-RU" dirty="0" smtClean="0"/>
              <a:t> поехал в распоряжение </a:t>
            </a:r>
            <a:r>
              <a:rPr lang="ru-RU" dirty="0" err="1" smtClean="0"/>
              <a:t>Военуправления</a:t>
            </a:r>
            <a:r>
              <a:rPr lang="ru-RU" dirty="0" smtClean="0"/>
              <a:t> Монгольской народной армии.</a:t>
            </a:r>
          </a:p>
          <a:p>
            <a:r>
              <a:rPr lang="ru-RU" dirty="0" smtClean="0"/>
              <a:t>Творческое наследие </a:t>
            </a:r>
            <a:r>
              <a:rPr lang="ru-RU" dirty="0" err="1" smtClean="0"/>
              <a:t>Ц.С.Сампилова</a:t>
            </a:r>
            <a:r>
              <a:rPr lang="ru-RU" dirty="0" smtClean="0"/>
              <a:t> огромно. И хотя о нем написано немало статей,  сделаны фильмы, все же некоторые стороны его деятельности еще недостаточно </a:t>
            </a:r>
            <a:r>
              <a:rPr lang="ru-RU" smtClean="0"/>
              <a:t>полно освещены и </a:t>
            </a:r>
            <a:r>
              <a:rPr lang="ru-RU" dirty="0" smtClean="0"/>
              <a:t>ждут своего дальнейшего исследования.</a:t>
            </a:r>
            <a:endParaRPr lang="ru-RU"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picsampilov1.jpg"/>
          <p:cNvPicPr>
            <a:picLocks noGrp="1" noChangeAspect="1"/>
          </p:cNvPicPr>
          <p:nvPr>
            <p:ph sz="half" idx="1"/>
          </p:nvPr>
        </p:nvPicPr>
        <p:blipFill>
          <a:blip r:embed="rId2"/>
          <a:stretch>
            <a:fillRect/>
          </a:stretch>
        </p:blipFill>
        <p:spPr>
          <a:xfrm>
            <a:off x="1501775" y="2455862"/>
            <a:ext cx="3524250" cy="2800350"/>
          </a:xfrm>
        </p:spPr>
      </p:pic>
      <p:pic>
        <p:nvPicPr>
          <p:cNvPr id="8" name="Содержимое 7" descr="picsampilov4.jpg"/>
          <p:cNvPicPr>
            <a:picLocks noGrp="1" noChangeAspect="1"/>
          </p:cNvPicPr>
          <p:nvPr>
            <p:ph sz="half" idx="2"/>
          </p:nvPr>
        </p:nvPicPr>
        <p:blipFill>
          <a:blip r:embed="rId3"/>
          <a:stretch>
            <a:fillRect/>
          </a:stretch>
        </p:blipFill>
        <p:spPr>
          <a:xfrm>
            <a:off x="5343525" y="2455862"/>
            <a:ext cx="3524250" cy="2800350"/>
          </a:xfrm>
        </p:spPr>
      </p:pic>
      <p:sp>
        <p:nvSpPr>
          <p:cNvPr id="9" name="Стрелка вправо 8">
            <a:hlinkClick r:id="rId4"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err="1" smtClean="0"/>
              <a:t>Цыремпил</a:t>
            </a:r>
            <a:r>
              <a:rPr lang="ru-RU" dirty="0" smtClean="0"/>
              <a:t> </a:t>
            </a:r>
            <a:r>
              <a:rPr lang="ru-RU" dirty="0" err="1" smtClean="0"/>
              <a:t>Ранжуров</a:t>
            </a:r>
            <a:endParaRPr lang="ru-RU" dirty="0"/>
          </a:p>
        </p:txBody>
      </p:sp>
      <p:sp>
        <p:nvSpPr>
          <p:cNvPr id="2" name="Содержимое 1"/>
          <p:cNvSpPr>
            <a:spLocks noGrp="1"/>
          </p:cNvSpPr>
          <p:nvPr>
            <p:ph idx="1"/>
          </p:nvPr>
        </p:nvSpPr>
        <p:spPr/>
        <p:txBody>
          <a:bodyPr>
            <a:normAutofit fontScale="47500" lnSpcReduction="20000"/>
          </a:bodyPr>
          <a:lstStyle/>
          <a:p>
            <a:r>
              <a:rPr lang="ru-RU" dirty="0" smtClean="0"/>
              <a:t>Память об этом человеке живет в народе. На его родине, в селе Кудара - Сомон, установлен памятник. Именем его назван колхоз на родине и в </a:t>
            </a:r>
            <a:r>
              <a:rPr lang="ru-RU" dirty="0" err="1" smtClean="0"/>
              <a:t>Кабанском</a:t>
            </a:r>
            <a:r>
              <a:rPr lang="ru-RU" dirty="0" smtClean="0"/>
              <a:t> районе.</a:t>
            </a:r>
            <a:br>
              <a:rPr lang="ru-RU" dirty="0" smtClean="0"/>
            </a:br>
            <a:r>
              <a:rPr lang="ru-RU" dirty="0" smtClean="0"/>
              <a:t>В самом начале улицы </a:t>
            </a:r>
            <a:r>
              <a:rPr lang="ru-RU" dirty="0" err="1" smtClean="0"/>
              <a:t>Ранжурова</a:t>
            </a:r>
            <a:r>
              <a:rPr lang="ru-RU" dirty="0" smtClean="0"/>
              <a:t> есть два одинаковых дома, построенных в 1924 году. Здесь была открыта первая национальная школа. </a:t>
            </a:r>
            <a:br>
              <a:rPr lang="ru-RU" dirty="0" smtClean="0"/>
            </a:br>
            <a:r>
              <a:rPr lang="ru-RU" dirty="0" smtClean="0"/>
              <a:t>В одном из деревянных зданий сейчас помещается культурно-просветительное училище, открытое в 1960 году. Здесь готовятся специалисты средней квалификации: библиотекари, клубные работники и руководители художественной самодеятельности.</a:t>
            </a:r>
            <a:br>
              <a:rPr lang="ru-RU" dirty="0" smtClean="0"/>
            </a:br>
            <a:r>
              <a:rPr lang="ru-RU" dirty="0" smtClean="0"/>
              <a:t>Во втором здании еще в - 1928 году поместилась театрально-музыкальная студия. В 1930 году на базе ее был открыт театрально-музыкальный техникум искусств, позднее преобразованный в училище. После первой декады бурятского искусства в Москве, в 1940 году, училищу было присвоено имя П. И. Чайковского, 100-летие со дня рождения которого отмечалось в тот год. Сейчас в здании помещается хореографическое училище.</a:t>
            </a:r>
            <a:br>
              <a:rPr lang="ru-RU" dirty="0" smtClean="0"/>
            </a:br>
            <a:r>
              <a:rPr lang="ru-RU" dirty="0" smtClean="0"/>
              <a:t>По обе стороны улицы </a:t>
            </a:r>
            <a:r>
              <a:rPr lang="ru-RU" dirty="0" err="1" smtClean="0"/>
              <a:t>Ранжурова</a:t>
            </a:r>
            <a:r>
              <a:rPr lang="ru-RU" dirty="0" smtClean="0"/>
              <a:t> расположены два учебных корпуса Бурятского государственного педагогического института им. Д. Банзарова. Первое трехэтажное здание построено в 1938 году, второе - в 1960. Рядом два корпуса студенческих общежитии. </a:t>
            </a:r>
            <a:br>
              <a:rPr lang="ru-RU" dirty="0" smtClean="0"/>
            </a:br>
            <a:r>
              <a:rPr lang="ru-RU" dirty="0" smtClean="0"/>
              <a:t>Улицы </a:t>
            </a:r>
            <a:r>
              <a:rPr lang="ru-RU" dirty="0" err="1" smtClean="0"/>
              <a:t>Ранжурова</a:t>
            </a:r>
            <a:r>
              <a:rPr lang="ru-RU" dirty="0" smtClean="0"/>
              <a:t> и </a:t>
            </a:r>
            <a:r>
              <a:rPr lang="ru-RU" dirty="0" err="1" smtClean="0"/>
              <a:t>Борсоева</a:t>
            </a:r>
            <a:r>
              <a:rPr lang="ru-RU" dirty="0" smtClean="0"/>
              <a:t> сходятся острым углом, и в месте соединения образуют небольшой сквер, в центре которого установлена скульптура В. И. Ленина.</a:t>
            </a:r>
          </a:p>
          <a:p>
            <a:endParaRPr lang="ru-RU" dirty="0"/>
          </a:p>
        </p:txBody>
      </p:sp>
      <p:sp>
        <p:nvSpPr>
          <p:cNvPr id="4" name="Стрелка вправо 3">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19146"/>
          </a:xfrm>
        </p:spPr>
        <p:txBody>
          <a:bodyPr/>
          <a:lstStyle/>
          <a:p>
            <a:r>
              <a:rPr lang="ru-RU" dirty="0" err="1" smtClean="0"/>
              <a:t>Цивилев</a:t>
            </a:r>
            <a:r>
              <a:rPr lang="ru-RU" dirty="0" smtClean="0"/>
              <a:t> Николай Иванович</a:t>
            </a:r>
            <a:endParaRPr lang="ru-RU" dirty="0"/>
          </a:p>
        </p:txBody>
      </p:sp>
      <p:sp>
        <p:nvSpPr>
          <p:cNvPr id="2" name="Содержимое 1"/>
          <p:cNvSpPr>
            <a:spLocks noGrp="1"/>
          </p:cNvSpPr>
          <p:nvPr>
            <p:ph idx="1"/>
          </p:nvPr>
        </p:nvSpPr>
        <p:spPr>
          <a:xfrm>
            <a:off x="457200" y="1214422"/>
            <a:ext cx="8229600" cy="5429288"/>
          </a:xfrm>
        </p:spPr>
        <p:txBody>
          <a:bodyPr>
            <a:normAutofit fontScale="47500" lnSpcReduction="20000"/>
          </a:bodyPr>
          <a:lstStyle/>
          <a:p>
            <a:r>
              <a:rPr lang="ru-RU" dirty="0" smtClean="0"/>
              <a:t>Работал табельщиком в паровозном депо. В 1905 году стал членом РСДРП. В стачке 1905 года был одним из активных организаторов народной дружины. После жестокой расправы царских палачей над руководителями </a:t>
            </a:r>
            <a:r>
              <a:rPr lang="ru-RU" dirty="0" err="1" smtClean="0"/>
              <a:t>Верхнеудинской</a:t>
            </a:r>
            <a:r>
              <a:rPr lang="ru-RU" dirty="0" smtClean="0"/>
              <a:t> стачки Николай Иванович оказался надолго прикован к постели. После болезни он вновь включается в революционную работу. В 1918 году Н. И. </a:t>
            </a:r>
            <a:r>
              <a:rPr lang="ru-RU" dirty="0" err="1" smtClean="0"/>
              <a:t>Цивилев</a:t>
            </a:r>
            <a:r>
              <a:rPr lang="ru-RU" dirty="0" smtClean="0"/>
              <a:t> организует Красную гвардию из рабочих -железнодорожников и вскоре был назначен ее начальником. Одновременно являлся комиссаром железнодорожной милиции в </a:t>
            </a:r>
            <a:r>
              <a:rPr lang="ru-RU" dirty="0" err="1" smtClean="0"/>
              <a:t>Верхнеудинске</a:t>
            </a:r>
            <a:r>
              <a:rPr lang="ru-RU" dirty="0" smtClean="0"/>
              <a:t> и Чите.</a:t>
            </a:r>
            <a:br>
              <a:rPr lang="ru-RU" dirty="0" smtClean="0"/>
            </a:br>
            <a:r>
              <a:rPr lang="ru-RU" dirty="0" smtClean="0"/>
              <a:t>Первыми в Красную гвардию он записал старших сыновей - Василия, Николая, Михаила и Виктора, позднее они были назначены комиссарами отдельных отрядов.</a:t>
            </a:r>
            <a:br>
              <a:rPr lang="ru-RU" dirty="0" smtClean="0"/>
            </a:br>
            <a:r>
              <a:rPr lang="ru-RU" dirty="0" smtClean="0"/>
              <a:t>После оккупации железной дороги интервентами и белогвардейцами Николай Иванович </a:t>
            </a:r>
            <a:r>
              <a:rPr lang="ru-RU" dirty="0" err="1" smtClean="0"/>
              <a:t>Цивилев</a:t>
            </a:r>
            <a:r>
              <a:rPr lang="ru-RU" dirty="0" smtClean="0"/>
              <a:t> выехал в Читу и там скрывался на окраине города. Но вскоре </a:t>
            </a:r>
            <a:r>
              <a:rPr lang="ru-RU" dirty="0" err="1" smtClean="0"/>
              <a:t>семеновцы</a:t>
            </a:r>
            <a:r>
              <a:rPr lang="ru-RU" dirty="0" smtClean="0"/>
              <a:t> арестовали его и поздней осенью 1918 года зверски замучили в бывшей гостинице "</a:t>
            </a:r>
            <a:r>
              <a:rPr lang="ru-RU" dirty="0" err="1" smtClean="0"/>
              <a:t>Селект</a:t>
            </a:r>
            <a:r>
              <a:rPr lang="ru-RU" dirty="0" smtClean="0"/>
              <a:t>". Последние слова его были о детях: "...жалко только детей малолетних. Но они как-нибудь вырастут... Дуб вы свалили, а корни остались..." ("Забайкальский рабочий", 1927, 6 ноября). "Корни", о которых говорил умирающий </a:t>
            </a:r>
            <a:r>
              <a:rPr lang="ru-RU" dirty="0" err="1" smtClean="0"/>
              <a:t>Цивилев</a:t>
            </a:r>
            <a:r>
              <a:rPr lang="ru-RU" dirty="0" smtClean="0"/>
              <a:t>, действительно остались. Их было одиннадцать-семь сыновей и четыре дочери. Двое из них - Николай и Вера погибли, защищая Советскую власть в 1919 году. Все остальные получили образование, стали коммунистами. Старший сын Василий Николаевич, член партии с 1917 года, вместе с отцом был в Красной гвардии, участвовал в боях против </a:t>
            </a:r>
            <a:r>
              <a:rPr lang="ru-RU" dirty="0" err="1" smtClean="0"/>
              <a:t>семеновцев</a:t>
            </a:r>
            <a:r>
              <a:rPr lang="ru-RU" dirty="0" smtClean="0"/>
              <a:t>, впоследствии стал инженером, был военным комиссаром Забайкальской железной дороги в Чите, много лет был на руководящей работе, умер в Москве в 1963 году. Сын Виктор Николаевич жил и работал в Москве, полковник госбезопасности, умер в июне 1967 года. Дочь Антонина Николаевна, инженер, работала заместителем председателя Моссовета, там же работали ее младшие братья.</a:t>
            </a:r>
            <a:br>
              <a:rPr lang="ru-RU" dirty="0" smtClean="0"/>
            </a:br>
            <a:endParaRPr lang="ru-RU" dirty="0"/>
          </a:p>
        </p:txBody>
      </p:sp>
      <p:sp>
        <p:nvSpPr>
          <p:cNvPr id="4" name="Стрелка вправо 3">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 </a:t>
            </a:r>
            <a:br>
              <a:rPr lang="ru-RU" dirty="0" smtClean="0"/>
            </a:br>
            <a:r>
              <a:rPr lang="ru-RU" b="1" dirty="0" err="1" smtClean="0"/>
              <a:t>Г</a:t>
            </a:r>
            <a:r>
              <a:rPr lang="ru-RU" dirty="0" err="1" smtClean="0"/>
              <a:t>армаев</a:t>
            </a:r>
            <a:r>
              <a:rPr lang="ru-RU" dirty="0" smtClean="0"/>
              <a:t> </a:t>
            </a:r>
            <a:r>
              <a:rPr lang="ru-RU" dirty="0" err="1" smtClean="0"/>
              <a:t>Гармажап</a:t>
            </a:r>
            <a:r>
              <a:rPr lang="ru-RU" dirty="0" smtClean="0"/>
              <a:t> </a:t>
            </a:r>
            <a:r>
              <a:rPr lang="ru-RU" dirty="0" err="1" smtClean="0"/>
              <a:t>Аюрович</a:t>
            </a:r>
            <a:endParaRPr lang="ru-RU" dirty="0"/>
          </a:p>
        </p:txBody>
      </p:sp>
      <p:pic>
        <p:nvPicPr>
          <p:cNvPr id="7" name="Содержимое 6" descr="ГармаевГармажап Аюрович"/>
          <p:cNvPicPr>
            <a:picLocks noGrp="1"/>
          </p:cNvPicPr>
          <p:nvPr>
            <p:ph sz="half" idx="1"/>
          </p:nvPr>
        </p:nvPicPr>
        <p:blipFill>
          <a:blip r:embed="rId2"/>
          <a:srcRect/>
          <a:stretch>
            <a:fillRect/>
          </a:stretch>
        </p:blipFill>
        <p:spPr bwMode="auto">
          <a:xfrm>
            <a:off x="428596" y="1571612"/>
            <a:ext cx="2714644" cy="3857652"/>
          </a:xfrm>
          <a:prstGeom prst="rect">
            <a:avLst/>
          </a:prstGeom>
          <a:noFill/>
          <a:ln w="9525">
            <a:noFill/>
            <a:miter lim="800000"/>
            <a:headEnd/>
            <a:tailEnd/>
          </a:ln>
        </p:spPr>
      </p:pic>
      <p:sp>
        <p:nvSpPr>
          <p:cNvPr id="6" name="Содержимое 5"/>
          <p:cNvSpPr>
            <a:spLocks noGrp="1"/>
          </p:cNvSpPr>
          <p:nvPr>
            <p:ph sz="half" idx="2"/>
          </p:nvPr>
        </p:nvSpPr>
        <p:spPr>
          <a:xfrm>
            <a:off x="3500430" y="1428736"/>
            <a:ext cx="5207706" cy="5143536"/>
          </a:xfrm>
        </p:spPr>
        <p:txBody>
          <a:bodyPr>
            <a:normAutofit fontScale="55000" lnSpcReduction="20000"/>
          </a:bodyPr>
          <a:lstStyle/>
          <a:p>
            <a:r>
              <a:rPr lang="ru-RU" dirty="0" smtClean="0"/>
              <a:t>пулеметчик 257-го стрелкового полка 7-й стрелковой дивизии 7-й армии Северо-Западного фронта, красноармеец.</a:t>
            </a:r>
            <a:br>
              <a:rPr lang="ru-RU" dirty="0" smtClean="0"/>
            </a:br>
            <a:r>
              <a:rPr lang="ru-RU" dirty="0" smtClean="0"/>
              <a:t/>
            </a:r>
            <a:br>
              <a:rPr lang="ru-RU" dirty="0" smtClean="0"/>
            </a:br>
            <a:r>
              <a:rPr lang="ru-RU" dirty="0" smtClean="0"/>
              <a:t>Родился 23 мая (5 июня) 1916 года в селе Верхний Торей ныне </a:t>
            </a:r>
            <a:r>
              <a:rPr lang="ru-RU" dirty="0" err="1" smtClean="0"/>
              <a:t>Джидинского</a:t>
            </a:r>
            <a:r>
              <a:rPr lang="ru-RU" dirty="0" smtClean="0"/>
              <a:t> района Бурятии в семье скотовода-бедняка. Бурят. Образование 4 класса. Работал в колхозе.</a:t>
            </a:r>
            <a:br>
              <a:rPr lang="ru-RU" dirty="0" smtClean="0"/>
            </a:br>
            <a:r>
              <a:rPr lang="ru-RU" dirty="0" smtClean="0"/>
              <a:t/>
            </a:r>
            <a:br>
              <a:rPr lang="ru-RU" dirty="0" smtClean="0"/>
            </a:br>
            <a:r>
              <a:rPr lang="ru-RU" dirty="0" smtClean="0"/>
              <a:t>В Красную Армии призван осенью 1937 года. Службу проходил в 41-м кавалерийском полку 76-й стрелковой дивизии под Ленинградом (ныне Санкт-Петербург). Окончил курсы младшего начсостава, командовал </a:t>
            </a:r>
            <a:r>
              <a:rPr lang="ru-RU" dirty="0" err="1" smtClean="0"/>
              <a:t>отледением</a:t>
            </a:r>
            <a:r>
              <a:rPr lang="ru-RU" dirty="0" smtClean="0"/>
              <a:t>. Участвовал в походе Советских войск в Западную Украину 1939 году. С октября 1939 года был помощником командира кавалерийского взвода, с ноября 1939 года командовал этим взводом. Участник советско-финляндской войны 1939-1940 годов.</a:t>
            </a:r>
            <a:br>
              <a:rPr lang="ru-RU" dirty="0" smtClean="0"/>
            </a:br>
            <a:r>
              <a:rPr lang="ru-RU" dirty="0" smtClean="0"/>
              <a:t/>
            </a:r>
            <a:br>
              <a:rPr lang="ru-RU" dirty="0" smtClean="0"/>
            </a:br>
            <a:r>
              <a:rPr lang="ru-RU" dirty="0" smtClean="0"/>
              <a:t>Зимой 1940 года во время советско-финляндской войны, оказавшись в окружении, красноармеец </a:t>
            </a:r>
            <a:r>
              <a:rPr lang="ru-RU" dirty="0" err="1" smtClean="0"/>
              <a:t>Гармажап</a:t>
            </a:r>
            <a:r>
              <a:rPr lang="ru-RU" dirty="0" smtClean="0"/>
              <a:t> </a:t>
            </a:r>
            <a:r>
              <a:rPr lang="ru-RU" dirty="0" err="1" smtClean="0"/>
              <a:t>Гармаев</a:t>
            </a:r>
            <a:r>
              <a:rPr lang="ru-RU" dirty="0" smtClean="0"/>
              <a:t> вёл меткий пулёметный огонь. Нанеся урон противнику, вырвался из окружения. Вынес тяжелораненого командира.</a:t>
            </a:r>
            <a:br>
              <a:rPr lang="ru-RU" dirty="0" smtClean="0"/>
            </a:br>
            <a:r>
              <a:rPr lang="ru-RU" dirty="0" smtClean="0"/>
              <a:t/>
            </a:r>
            <a:br>
              <a:rPr lang="ru-RU" dirty="0" smtClean="0"/>
            </a:br>
            <a:endParaRPr lang="ru-RU" dirty="0" smtClean="0"/>
          </a:p>
          <a:p>
            <a:endParaRPr lang="ru-RU"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8" name="Содержимое 7" descr="Борсоева.jpg"/>
          <p:cNvPicPr>
            <a:picLocks noGrp="1" noChangeAspect="1"/>
          </p:cNvPicPr>
          <p:nvPr>
            <p:ph idx="1"/>
          </p:nvPr>
        </p:nvPicPr>
        <p:blipFill>
          <a:blip r:embed="rId2"/>
          <a:stretch>
            <a:fillRect/>
          </a:stretch>
        </p:blipFill>
        <p:spPr>
          <a:xfrm>
            <a:off x="324547" y="192376"/>
            <a:ext cx="8462295" cy="6379896"/>
          </a:xfrm>
        </p:spPr>
      </p:pic>
      <p:sp>
        <p:nvSpPr>
          <p:cNvPr id="14" name="Полилиния 13"/>
          <p:cNvSpPr/>
          <p:nvPr/>
        </p:nvSpPr>
        <p:spPr>
          <a:xfrm>
            <a:off x="707571" y="1230086"/>
            <a:ext cx="5323115" cy="4288971"/>
          </a:xfrm>
          <a:custGeom>
            <a:avLst/>
            <a:gdLst>
              <a:gd name="connsiteX0" fmla="*/ 0 w 5323115"/>
              <a:gd name="connsiteY0" fmla="*/ 0 h 4288971"/>
              <a:gd name="connsiteX1" fmla="*/ 10886 w 5323115"/>
              <a:gd name="connsiteY1" fmla="*/ 32657 h 4288971"/>
              <a:gd name="connsiteX2" fmla="*/ 21772 w 5323115"/>
              <a:gd name="connsiteY2" fmla="*/ 76200 h 4288971"/>
              <a:gd name="connsiteX3" fmla="*/ 54429 w 5323115"/>
              <a:gd name="connsiteY3" fmla="*/ 97971 h 4288971"/>
              <a:gd name="connsiteX4" fmla="*/ 163286 w 5323115"/>
              <a:gd name="connsiteY4" fmla="*/ 119743 h 4288971"/>
              <a:gd name="connsiteX5" fmla="*/ 217715 w 5323115"/>
              <a:gd name="connsiteY5" fmla="*/ 152400 h 4288971"/>
              <a:gd name="connsiteX6" fmla="*/ 283029 w 5323115"/>
              <a:gd name="connsiteY6" fmla="*/ 185057 h 4288971"/>
              <a:gd name="connsiteX7" fmla="*/ 304800 w 5323115"/>
              <a:gd name="connsiteY7" fmla="*/ 217714 h 4288971"/>
              <a:gd name="connsiteX8" fmla="*/ 326572 w 5323115"/>
              <a:gd name="connsiteY8" fmla="*/ 239485 h 4288971"/>
              <a:gd name="connsiteX9" fmla="*/ 337458 w 5323115"/>
              <a:gd name="connsiteY9" fmla="*/ 272143 h 4288971"/>
              <a:gd name="connsiteX10" fmla="*/ 370115 w 5323115"/>
              <a:gd name="connsiteY10" fmla="*/ 293914 h 4288971"/>
              <a:gd name="connsiteX11" fmla="*/ 435429 w 5323115"/>
              <a:gd name="connsiteY11" fmla="*/ 315685 h 4288971"/>
              <a:gd name="connsiteX12" fmla="*/ 468086 w 5323115"/>
              <a:gd name="connsiteY12" fmla="*/ 326571 h 4288971"/>
              <a:gd name="connsiteX13" fmla="*/ 566058 w 5323115"/>
              <a:gd name="connsiteY13" fmla="*/ 359228 h 4288971"/>
              <a:gd name="connsiteX14" fmla="*/ 598715 w 5323115"/>
              <a:gd name="connsiteY14" fmla="*/ 370114 h 4288971"/>
              <a:gd name="connsiteX15" fmla="*/ 631372 w 5323115"/>
              <a:gd name="connsiteY15" fmla="*/ 391885 h 4288971"/>
              <a:gd name="connsiteX16" fmla="*/ 664029 w 5323115"/>
              <a:gd name="connsiteY16" fmla="*/ 402771 h 4288971"/>
              <a:gd name="connsiteX17" fmla="*/ 740229 w 5323115"/>
              <a:gd name="connsiteY17" fmla="*/ 424543 h 4288971"/>
              <a:gd name="connsiteX18" fmla="*/ 805543 w 5323115"/>
              <a:gd name="connsiteY18" fmla="*/ 457200 h 4288971"/>
              <a:gd name="connsiteX19" fmla="*/ 903515 w 5323115"/>
              <a:gd name="connsiteY19" fmla="*/ 489857 h 4288971"/>
              <a:gd name="connsiteX20" fmla="*/ 957943 w 5323115"/>
              <a:gd name="connsiteY20" fmla="*/ 522514 h 4288971"/>
              <a:gd name="connsiteX21" fmla="*/ 990600 w 5323115"/>
              <a:gd name="connsiteY21" fmla="*/ 533400 h 4288971"/>
              <a:gd name="connsiteX22" fmla="*/ 1001486 w 5323115"/>
              <a:gd name="connsiteY22" fmla="*/ 566057 h 4288971"/>
              <a:gd name="connsiteX23" fmla="*/ 1034143 w 5323115"/>
              <a:gd name="connsiteY23" fmla="*/ 576943 h 4288971"/>
              <a:gd name="connsiteX24" fmla="*/ 1055915 w 5323115"/>
              <a:gd name="connsiteY24" fmla="*/ 598714 h 4288971"/>
              <a:gd name="connsiteX25" fmla="*/ 1110343 w 5323115"/>
              <a:gd name="connsiteY25" fmla="*/ 642257 h 4288971"/>
              <a:gd name="connsiteX26" fmla="*/ 1121229 w 5323115"/>
              <a:gd name="connsiteY26" fmla="*/ 674914 h 4288971"/>
              <a:gd name="connsiteX27" fmla="*/ 1186543 w 5323115"/>
              <a:gd name="connsiteY27" fmla="*/ 707571 h 4288971"/>
              <a:gd name="connsiteX28" fmla="*/ 1230086 w 5323115"/>
              <a:gd name="connsiteY28" fmla="*/ 794657 h 4288971"/>
              <a:gd name="connsiteX29" fmla="*/ 1240972 w 5323115"/>
              <a:gd name="connsiteY29" fmla="*/ 827314 h 4288971"/>
              <a:gd name="connsiteX30" fmla="*/ 1317172 w 5323115"/>
              <a:gd name="connsiteY30" fmla="*/ 903514 h 4288971"/>
              <a:gd name="connsiteX31" fmla="*/ 1349829 w 5323115"/>
              <a:gd name="connsiteY31" fmla="*/ 914400 h 4288971"/>
              <a:gd name="connsiteX32" fmla="*/ 1426029 w 5323115"/>
              <a:gd name="connsiteY32" fmla="*/ 968828 h 4288971"/>
              <a:gd name="connsiteX33" fmla="*/ 1491343 w 5323115"/>
              <a:gd name="connsiteY33" fmla="*/ 990600 h 4288971"/>
              <a:gd name="connsiteX34" fmla="*/ 1524000 w 5323115"/>
              <a:gd name="connsiteY34" fmla="*/ 1001485 h 4288971"/>
              <a:gd name="connsiteX35" fmla="*/ 1545772 w 5323115"/>
              <a:gd name="connsiteY35" fmla="*/ 1023257 h 4288971"/>
              <a:gd name="connsiteX36" fmla="*/ 1611086 w 5323115"/>
              <a:gd name="connsiteY36" fmla="*/ 1110343 h 4288971"/>
              <a:gd name="connsiteX37" fmla="*/ 1643743 w 5323115"/>
              <a:gd name="connsiteY37" fmla="*/ 1175657 h 4288971"/>
              <a:gd name="connsiteX38" fmla="*/ 1665515 w 5323115"/>
              <a:gd name="connsiteY38" fmla="*/ 1197428 h 4288971"/>
              <a:gd name="connsiteX39" fmla="*/ 1687286 w 5323115"/>
              <a:gd name="connsiteY39" fmla="*/ 1230085 h 4288971"/>
              <a:gd name="connsiteX40" fmla="*/ 1719943 w 5323115"/>
              <a:gd name="connsiteY40" fmla="*/ 1240971 h 4288971"/>
              <a:gd name="connsiteX41" fmla="*/ 1774372 w 5323115"/>
              <a:gd name="connsiteY41" fmla="*/ 1317171 h 4288971"/>
              <a:gd name="connsiteX42" fmla="*/ 1796143 w 5323115"/>
              <a:gd name="connsiteY42" fmla="*/ 1349828 h 4288971"/>
              <a:gd name="connsiteX43" fmla="*/ 1850572 w 5323115"/>
              <a:gd name="connsiteY43" fmla="*/ 1393371 h 4288971"/>
              <a:gd name="connsiteX44" fmla="*/ 1926772 w 5323115"/>
              <a:gd name="connsiteY44" fmla="*/ 1480457 h 4288971"/>
              <a:gd name="connsiteX45" fmla="*/ 1959429 w 5323115"/>
              <a:gd name="connsiteY45" fmla="*/ 1502228 h 4288971"/>
              <a:gd name="connsiteX46" fmla="*/ 1981200 w 5323115"/>
              <a:gd name="connsiteY46" fmla="*/ 1524000 h 4288971"/>
              <a:gd name="connsiteX47" fmla="*/ 2013858 w 5323115"/>
              <a:gd name="connsiteY47" fmla="*/ 1545771 h 4288971"/>
              <a:gd name="connsiteX48" fmla="*/ 2068286 w 5323115"/>
              <a:gd name="connsiteY48" fmla="*/ 1589314 h 4288971"/>
              <a:gd name="connsiteX49" fmla="*/ 2111829 w 5323115"/>
              <a:gd name="connsiteY49" fmla="*/ 1632857 h 4288971"/>
              <a:gd name="connsiteX50" fmla="*/ 2166258 w 5323115"/>
              <a:gd name="connsiteY50" fmla="*/ 1687285 h 4288971"/>
              <a:gd name="connsiteX51" fmla="*/ 2198915 w 5323115"/>
              <a:gd name="connsiteY51" fmla="*/ 1719943 h 4288971"/>
              <a:gd name="connsiteX52" fmla="*/ 2231572 w 5323115"/>
              <a:gd name="connsiteY52" fmla="*/ 1741714 h 4288971"/>
              <a:gd name="connsiteX53" fmla="*/ 2296886 w 5323115"/>
              <a:gd name="connsiteY53" fmla="*/ 1763485 h 4288971"/>
              <a:gd name="connsiteX54" fmla="*/ 2383972 w 5323115"/>
              <a:gd name="connsiteY54" fmla="*/ 1828800 h 4288971"/>
              <a:gd name="connsiteX55" fmla="*/ 2438400 w 5323115"/>
              <a:gd name="connsiteY55" fmla="*/ 1894114 h 4288971"/>
              <a:gd name="connsiteX56" fmla="*/ 2481943 w 5323115"/>
              <a:gd name="connsiteY56" fmla="*/ 1937657 h 4288971"/>
              <a:gd name="connsiteX57" fmla="*/ 2525486 w 5323115"/>
              <a:gd name="connsiteY57" fmla="*/ 1992085 h 4288971"/>
              <a:gd name="connsiteX58" fmla="*/ 2547258 w 5323115"/>
              <a:gd name="connsiteY58" fmla="*/ 2013857 h 4288971"/>
              <a:gd name="connsiteX59" fmla="*/ 2579915 w 5323115"/>
              <a:gd name="connsiteY59" fmla="*/ 2035628 h 4288971"/>
              <a:gd name="connsiteX60" fmla="*/ 2601686 w 5323115"/>
              <a:gd name="connsiteY60" fmla="*/ 2057400 h 4288971"/>
              <a:gd name="connsiteX61" fmla="*/ 2667000 w 5323115"/>
              <a:gd name="connsiteY61" fmla="*/ 2079171 h 4288971"/>
              <a:gd name="connsiteX62" fmla="*/ 2797629 w 5323115"/>
              <a:gd name="connsiteY62" fmla="*/ 2100943 h 4288971"/>
              <a:gd name="connsiteX63" fmla="*/ 2862943 w 5323115"/>
              <a:gd name="connsiteY63" fmla="*/ 2122714 h 4288971"/>
              <a:gd name="connsiteX64" fmla="*/ 2928258 w 5323115"/>
              <a:gd name="connsiteY64" fmla="*/ 2155371 h 4288971"/>
              <a:gd name="connsiteX65" fmla="*/ 3058886 w 5323115"/>
              <a:gd name="connsiteY65" fmla="*/ 2166257 h 4288971"/>
              <a:gd name="connsiteX66" fmla="*/ 3080658 w 5323115"/>
              <a:gd name="connsiteY66" fmla="*/ 2188028 h 4288971"/>
              <a:gd name="connsiteX67" fmla="*/ 3145972 w 5323115"/>
              <a:gd name="connsiteY67" fmla="*/ 2220685 h 4288971"/>
              <a:gd name="connsiteX68" fmla="*/ 3211286 w 5323115"/>
              <a:gd name="connsiteY68" fmla="*/ 2296885 h 4288971"/>
              <a:gd name="connsiteX69" fmla="*/ 3298372 w 5323115"/>
              <a:gd name="connsiteY69" fmla="*/ 2373085 h 4288971"/>
              <a:gd name="connsiteX70" fmla="*/ 3352800 w 5323115"/>
              <a:gd name="connsiteY70" fmla="*/ 2416628 h 4288971"/>
              <a:gd name="connsiteX71" fmla="*/ 3374572 w 5323115"/>
              <a:gd name="connsiteY71" fmla="*/ 2438400 h 4288971"/>
              <a:gd name="connsiteX72" fmla="*/ 3439886 w 5323115"/>
              <a:gd name="connsiteY72" fmla="*/ 2471057 h 4288971"/>
              <a:gd name="connsiteX73" fmla="*/ 3483429 w 5323115"/>
              <a:gd name="connsiteY73" fmla="*/ 2514600 h 4288971"/>
              <a:gd name="connsiteX74" fmla="*/ 3505200 w 5323115"/>
              <a:gd name="connsiteY74" fmla="*/ 2547257 h 4288971"/>
              <a:gd name="connsiteX75" fmla="*/ 3548743 w 5323115"/>
              <a:gd name="connsiteY75" fmla="*/ 2579914 h 4288971"/>
              <a:gd name="connsiteX76" fmla="*/ 3624943 w 5323115"/>
              <a:gd name="connsiteY76" fmla="*/ 2634343 h 4288971"/>
              <a:gd name="connsiteX77" fmla="*/ 3690258 w 5323115"/>
              <a:gd name="connsiteY77" fmla="*/ 2677885 h 4288971"/>
              <a:gd name="connsiteX78" fmla="*/ 3744686 w 5323115"/>
              <a:gd name="connsiteY78" fmla="*/ 2710543 h 4288971"/>
              <a:gd name="connsiteX79" fmla="*/ 3820886 w 5323115"/>
              <a:gd name="connsiteY79" fmla="*/ 2786743 h 4288971"/>
              <a:gd name="connsiteX80" fmla="*/ 3842658 w 5323115"/>
              <a:gd name="connsiteY80" fmla="*/ 2808514 h 4288971"/>
              <a:gd name="connsiteX81" fmla="*/ 3875315 w 5323115"/>
              <a:gd name="connsiteY81" fmla="*/ 2830285 h 4288971"/>
              <a:gd name="connsiteX82" fmla="*/ 3886200 w 5323115"/>
              <a:gd name="connsiteY82" fmla="*/ 2862943 h 4288971"/>
              <a:gd name="connsiteX83" fmla="*/ 3929743 w 5323115"/>
              <a:gd name="connsiteY83" fmla="*/ 2928257 h 4288971"/>
              <a:gd name="connsiteX84" fmla="*/ 3951515 w 5323115"/>
              <a:gd name="connsiteY84" fmla="*/ 3004457 h 4288971"/>
              <a:gd name="connsiteX85" fmla="*/ 3984172 w 5323115"/>
              <a:gd name="connsiteY85" fmla="*/ 3026228 h 4288971"/>
              <a:gd name="connsiteX86" fmla="*/ 4038600 w 5323115"/>
              <a:gd name="connsiteY86" fmla="*/ 3069771 h 4288971"/>
              <a:gd name="connsiteX87" fmla="*/ 4071258 w 5323115"/>
              <a:gd name="connsiteY87" fmla="*/ 3113314 h 4288971"/>
              <a:gd name="connsiteX88" fmla="*/ 4103915 w 5323115"/>
              <a:gd name="connsiteY88" fmla="*/ 3135085 h 4288971"/>
              <a:gd name="connsiteX89" fmla="*/ 4147458 w 5323115"/>
              <a:gd name="connsiteY89" fmla="*/ 3178628 h 4288971"/>
              <a:gd name="connsiteX90" fmla="*/ 4169229 w 5323115"/>
              <a:gd name="connsiteY90" fmla="*/ 3200400 h 4288971"/>
              <a:gd name="connsiteX91" fmla="*/ 4223658 w 5323115"/>
              <a:gd name="connsiteY91" fmla="*/ 3254828 h 4288971"/>
              <a:gd name="connsiteX92" fmla="*/ 4245429 w 5323115"/>
              <a:gd name="connsiteY92" fmla="*/ 3287485 h 4288971"/>
              <a:gd name="connsiteX93" fmla="*/ 4310743 w 5323115"/>
              <a:gd name="connsiteY93" fmla="*/ 3320143 h 4288971"/>
              <a:gd name="connsiteX94" fmla="*/ 4332515 w 5323115"/>
              <a:gd name="connsiteY94" fmla="*/ 3341914 h 4288971"/>
              <a:gd name="connsiteX95" fmla="*/ 4397829 w 5323115"/>
              <a:gd name="connsiteY95" fmla="*/ 3363685 h 4288971"/>
              <a:gd name="connsiteX96" fmla="*/ 4452258 w 5323115"/>
              <a:gd name="connsiteY96" fmla="*/ 3407228 h 4288971"/>
              <a:gd name="connsiteX97" fmla="*/ 4474029 w 5323115"/>
              <a:gd name="connsiteY97" fmla="*/ 3429000 h 4288971"/>
              <a:gd name="connsiteX98" fmla="*/ 4484915 w 5323115"/>
              <a:gd name="connsiteY98" fmla="*/ 3461657 h 4288971"/>
              <a:gd name="connsiteX99" fmla="*/ 4550229 w 5323115"/>
              <a:gd name="connsiteY99" fmla="*/ 3537857 h 4288971"/>
              <a:gd name="connsiteX100" fmla="*/ 4593772 w 5323115"/>
              <a:gd name="connsiteY100" fmla="*/ 3646714 h 4288971"/>
              <a:gd name="connsiteX101" fmla="*/ 4659086 w 5323115"/>
              <a:gd name="connsiteY101" fmla="*/ 3701143 h 4288971"/>
              <a:gd name="connsiteX102" fmla="*/ 4713515 w 5323115"/>
              <a:gd name="connsiteY102" fmla="*/ 3755571 h 4288971"/>
              <a:gd name="connsiteX103" fmla="*/ 4735286 w 5323115"/>
              <a:gd name="connsiteY103" fmla="*/ 3788228 h 4288971"/>
              <a:gd name="connsiteX104" fmla="*/ 4833258 w 5323115"/>
              <a:gd name="connsiteY104" fmla="*/ 3875314 h 4288971"/>
              <a:gd name="connsiteX105" fmla="*/ 4887686 w 5323115"/>
              <a:gd name="connsiteY105" fmla="*/ 3918857 h 4288971"/>
              <a:gd name="connsiteX106" fmla="*/ 4963886 w 5323115"/>
              <a:gd name="connsiteY106" fmla="*/ 3984171 h 4288971"/>
              <a:gd name="connsiteX107" fmla="*/ 4996543 w 5323115"/>
              <a:gd name="connsiteY107" fmla="*/ 3995057 h 4288971"/>
              <a:gd name="connsiteX108" fmla="*/ 5061858 w 5323115"/>
              <a:gd name="connsiteY108" fmla="*/ 4049485 h 4288971"/>
              <a:gd name="connsiteX109" fmla="*/ 5083629 w 5323115"/>
              <a:gd name="connsiteY109" fmla="*/ 4071257 h 4288971"/>
              <a:gd name="connsiteX110" fmla="*/ 5148943 w 5323115"/>
              <a:gd name="connsiteY110" fmla="*/ 4103914 h 4288971"/>
              <a:gd name="connsiteX111" fmla="*/ 5170715 w 5323115"/>
              <a:gd name="connsiteY111" fmla="*/ 4125685 h 4288971"/>
              <a:gd name="connsiteX112" fmla="*/ 5236029 w 5323115"/>
              <a:gd name="connsiteY112" fmla="*/ 4169228 h 4288971"/>
              <a:gd name="connsiteX113" fmla="*/ 5246915 w 5323115"/>
              <a:gd name="connsiteY113" fmla="*/ 4201885 h 4288971"/>
              <a:gd name="connsiteX114" fmla="*/ 5290458 w 5323115"/>
              <a:gd name="connsiteY114" fmla="*/ 4245428 h 4288971"/>
              <a:gd name="connsiteX115" fmla="*/ 5323115 w 5323115"/>
              <a:gd name="connsiteY115" fmla="*/ 4288971 h 428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323115" h="4288971">
                <a:moveTo>
                  <a:pt x="0" y="0"/>
                </a:moveTo>
                <a:cubicBezTo>
                  <a:pt x="3629" y="10886"/>
                  <a:pt x="7734" y="21624"/>
                  <a:pt x="10886" y="32657"/>
                </a:cubicBezTo>
                <a:cubicBezTo>
                  <a:pt x="14996" y="47042"/>
                  <a:pt x="13473" y="63752"/>
                  <a:pt x="21772" y="76200"/>
                </a:cubicBezTo>
                <a:cubicBezTo>
                  <a:pt x="29029" y="87086"/>
                  <a:pt x="42727" y="92120"/>
                  <a:pt x="54429" y="97971"/>
                </a:cubicBezTo>
                <a:cubicBezTo>
                  <a:pt x="84829" y="113171"/>
                  <a:pt x="135201" y="115731"/>
                  <a:pt x="163286" y="119743"/>
                </a:cubicBezTo>
                <a:cubicBezTo>
                  <a:pt x="205812" y="162267"/>
                  <a:pt x="161190" y="124137"/>
                  <a:pt x="217715" y="152400"/>
                </a:cubicBezTo>
                <a:cubicBezTo>
                  <a:pt x="302124" y="194604"/>
                  <a:pt x="200945" y="157695"/>
                  <a:pt x="283029" y="185057"/>
                </a:cubicBezTo>
                <a:cubicBezTo>
                  <a:pt x="290286" y="195943"/>
                  <a:pt x="296627" y="207498"/>
                  <a:pt x="304800" y="217714"/>
                </a:cubicBezTo>
                <a:cubicBezTo>
                  <a:pt x="311211" y="225728"/>
                  <a:pt x="321292" y="230684"/>
                  <a:pt x="326572" y="239485"/>
                </a:cubicBezTo>
                <a:cubicBezTo>
                  <a:pt x="332476" y="249325"/>
                  <a:pt x="330290" y="263183"/>
                  <a:pt x="337458" y="272143"/>
                </a:cubicBezTo>
                <a:cubicBezTo>
                  <a:pt x="345631" y="282359"/>
                  <a:pt x="358160" y="288601"/>
                  <a:pt x="370115" y="293914"/>
                </a:cubicBezTo>
                <a:cubicBezTo>
                  <a:pt x="391086" y="303234"/>
                  <a:pt x="413658" y="308428"/>
                  <a:pt x="435429" y="315685"/>
                </a:cubicBezTo>
                <a:lnTo>
                  <a:pt x="468086" y="326571"/>
                </a:lnTo>
                <a:lnTo>
                  <a:pt x="566058" y="359228"/>
                </a:lnTo>
                <a:cubicBezTo>
                  <a:pt x="576944" y="362856"/>
                  <a:pt x="589168" y="363749"/>
                  <a:pt x="598715" y="370114"/>
                </a:cubicBezTo>
                <a:cubicBezTo>
                  <a:pt x="609601" y="377371"/>
                  <a:pt x="619670" y="386034"/>
                  <a:pt x="631372" y="391885"/>
                </a:cubicBezTo>
                <a:cubicBezTo>
                  <a:pt x="641635" y="397017"/>
                  <a:pt x="652996" y="399619"/>
                  <a:pt x="664029" y="402771"/>
                </a:cubicBezTo>
                <a:cubicBezTo>
                  <a:pt x="680307" y="407422"/>
                  <a:pt x="722827" y="415842"/>
                  <a:pt x="740229" y="424543"/>
                </a:cubicBezTo>
                <a:cubicBezTo>
                  <a:pt x="824638" y="466747"/>
                  <a:pt x="723459" y="429838"/>
                  <a:pt x="805543" y="457200"/>
                </a:cubicBezTo>
                <a:cubicBezTo>
                  <a:pt x="855329" y="506983"/>
                  <a:pt x="792479" y="452845"/>
                  <a:pt x="903515" y="489857"/>
                </a:cubicBezTo>
                <a:cubicBezTo>
                  <a:pt x="923587" y="496548"/>
                  <a:pt x="939019" y="513052"/>
                  <a:pt x="957943" y="522514"/>
                </a:cubicBezTo>
                <a:cubicBezTo>
                  <a:pt x="968206" y="527646"/>
                  <a:pt x="979714" y="529771"/>
                  <a:pt x="990600" y="533400"/>
                </a:cubicBezTo>
                <a:cubicBezTo>
                  <a:pt x="994229" y="544286"/>
                  <a:pt x="993372" y="557943"/>
                  <a:pt x="1001486" y="566057"/>
                </a:cubicBezTo>
                <a:cubicBezTo>
                  <a:pt x="1009600" y="574171"/>
                  <a:pt x="1024304" y="571039"/>
                  <a:pt x="1034143" y="576943"/>
                </a:cubicBezTo>
                <a:cubicBezTo>
                  <a:pt x="1042944" y="582223"/>
                  <a:pt x="1047901" y="592303"/>
                  <a:pt x="1055915" y="598714"/>
                </a:cubicBezTo>
                <a:cubicBezTo>
                  <a:pt x="1124564" y="653632"/>
                  <a:pt x="1057785" y="589697"/>
                  <a:pt x="1110343" y="642257"/>
                </a:cubicBezTo>
                <a:cubicBezTo>
                  <a:pt x="1113972" y="653143"/>
                  <a:pt x="1114061" y="665954"/>
                  <a:pt x="1121229" y="674914"/>
                </a:cubicBezTo>
                <a:cubicBezTo>
                  <a:pt x="1136576" y="694097"/>
                  <a:pt x="1165031" y="700400"/>
                  <a:pt x="1186543" y="707571"/>
                </a:cubicBezTo>
                <a:cubicBezTo>
                  <a:pt x="1211561" y="782621"/>
                  <a:pt x="1192088" y="756657"/>
                  <a:pt x="1230086" y="794657"/>
                </a:cubicBezTo>
                <a:cubicBezTo>
                  <a:pt x="1233715" y="805543"/>
                  <a:pt x="1235840" y="817051"/>
                  <a:pt x="1240972" y="827314"/>
                </a:cubicBezTo>
                <a:cubicBezTo>
                  <a:pt x="1256847" y="859064"/>
                  <a:pt x="1285422" y="887639"/>
                  <a:pt x="1317172" y="903514"/>
                </a:cubicBezTo>
                <a:cubicBezTo>
                  <a:pt x="1327435" y="908646"/>
                  <a:pt x="1338943" y="910771"/>
                  <a:pt x="1349829" y="914400"/>
                </a:cubicBezTo>
                <a:cubicBezTo>
                  <a:pt x="1355678" y="918787"/>
                  <a:pt x="1413004" y="963039"/>
                  <a:pt x="1426029" y="968828"/>
                </a:cubicBezTo>
                <a:cubicBezTo>
                  <a:pt x="1447000" y="978149"/>
                  <a:pt x="1469572" y="983343"/>
                  <a:pt x="1491343" y="990600"/>
                </a:cubicBezTo>
                <a:lnTo>
                  <a:pt x="1524000" y="1001485"/>
                </a:lnTo>
                <a:cubicBezTo>
                  <a:pt x="1531257" y="1008742"/>
                  <a:pt x="1539614" y="1015046"/>
                  <a:pt x="1545772" y="1023257"/>
                </a:cubicBezTo>
                <a:cubicBezTo>
                  <a:pt x="1619630" y="1121734"/>
                  <a:pt x="1561156" y="1060410"/>
                  <a:pt x="1611086" y="1110343"/>
                </a:cubicBezTo>
                <a:cubicBezTo>
                  <a:pt x="1622583" y="1144834"/>
                  <a:pt x="1619627" y="1145513"/>
                  <a:pt x="1643743" y="1175657"/>
                </a:cubicBezTo>
                <a:cubicBezTo>
                  <a:pt x="1650154" y="1183671"/>
                  <a:pt x="1659104" y="1189414"/>
                  <a:pt x="1665515" y="1197428"/>
                </a:cubicBezTo>
                <a:cubicBezTo>
                  <a:pt x="1673688" y="1207644"/>
                  <a:pt x="1677070" y="1221912"/>
                  <a:pt x="1687286" y="1230085"/>
                </a:cubicBezTo>
                <a:cubicBezTo>
                  <a:pt x="1696246" y="1237253"/>
                  <a:pt x="1709057" y="1237342"/>
                  <a:pt x="1719943" y="1240971"/>
                </a:cubicBezTo>
                <a:cubicBezTo>
                  <a:pt x="1746947" y="1321980"/>
                  <a:pt x="1705494" y="1213853"/>
                  <a:pt x="1774372" y="1317171"/>
                </a:cubicBezTo>
                <a:cubicBezTo>
                  <a:pt x="1781629" y="1328057"/>
                  <a:pt x="1787970" y="1339612"/>
                  <a:pt x="1796143" y="1349828"/>
                </a:cubicBezTo>
                <a:cubicBezTo>
                  <a:pt x="1813870" y="1371987"/>
                  <a:pt x="1826323" y="1377205"/>
                  <a:pt x="1850572" y="1393371"/>
                </a:cubicBezTo>
                <a:cubicBezTo>
                  <a:pt x="1873588" y="1427895"/>
                  <a:pt x="1888564" y="1454985"/>
                  <a:pt x="1926772" y="1480457"/>
                </a:cubicBezTo>
                <a:cubicBezTo>
                  <a:pt x="1937658" y="1487714"/>
                  <a:pt x="1949213" y="1494055"/>
                  <a:pt x="1959429" y="1502228"/>
                </a:cubicBezTo>
                <a:cubicBezTo>
                  <a:pt x="1967443" y="1508639"/>
                  <a:pt x="1973186" y="1517589"/>
                  <a:pt x="1981200" y="1524000"/>
                </a:cubicBezTo>
                <a:cubicBezTo>
                  <a:pt x="1991416" y="1532173"/>
                  <a:pt x="2003642" y="1537598"/>
                  <a:pt x="2013858" y="1545771"/>
                </a:cubicBezTo>
                <a:cubicBezTo>
                  <a:pt x="2091422" y="1607822"/>
                  <a:pt x="1967761" y="1522298"/>
                  <a:pt x="2068286" y="1589314"/>
                </a:cubicBezTo>
                <a:cubicBezTo>
                  <a:pt x="2090864" y="1657046"/>
                  <a:pt x="2060223" y="1594153"/>
                  <a:pt x="2111829" y="1632857"/>
                </a:cubicBezTo>
                <a:cubicBezTo>
                  <a:pt x="2132355" y="1648252"/>
                  <a:pt x="2148115" y="1669142"/>
                  <a:pt x="2166258" y="1687285"/>
                </a:cubicBezTo>
                <a:cubicBezTo>
                  <a:pt x="2177144" y="1698171"/>
                  <a:pt x="2186106" y="1711404"/>
                  <a:pt x="2198915" y="1719943"/>
                </a:cubicBezTo>
                <a:cubicBezTo>
                  <a:pt x="2209801" y="1727200"/>
                  <a:pt x="2219617" y="1736401"/>
                  <a:pt x="2231572" y="1741714"/>
                </a:cubicBezTo>
                <a:cubicBezTo>
                  <a:pt x="2252543" y="1751034"/>
                  <a:pt x="2296886" y="1763485"/>
                  <a:pt x="2296886" y="1763485"/>
                </a:cubicBezTo>
                <a:cubicBezTo>
                  <a:pt x="2359429" y="1826028"/>
                  <a:pt x="2326974" y="1809800"/>
                  <a:pt x="2383972" y="1828800"/>
                </a:cubicBezTo>
                <a:cubicBezTo>
                  <a:pt x="2421136" y="1903130"/>
                  <a:pt x="2384548" y="1847955"/>
                  <a:pt x="2438400" y="1894114"/>
                </a:cubicBezTo>
                <a:cubicBezTo>
                  <a:pt x="2453985" y="1907472"/>
                  <a:pt x="2481943" y="1937657"/>
                  <a:pt x="2481943" y="1937657"/>
                </a:cubicBezTo>
                <a:cubicBezTo>
                  <a:pt x="2499210" y="1989456"/>
                  <a:pt x="2480723" y="1956275"/>
                  <a:pt x="2525486" y="1992085"/>
                </a:cubicBezTo>
                <a:cubicBezTo>
                  <a:pt x="2533500" y="1998496"/>
                  <a:pt x="2539244" y="2007446"/>
                  <a:pt x="2547258" y="2013857"/>
                </a:cubicBezTo>
                <a:cubicBezTo>
                  <a:pt x="2557474" y="2022030"/>
                  <a:pt x="2569699" y="2027455"/>
                  <a:pt x="2579915" y="2035628"/>
                </a:cubicBezTo>
                <a:cubicBezTo>
                  <a:pt x="2587929" y="2042039"/>
                  <a:pt x="2592506" y="2052810"/>
                  <a:pt x="2601686" y="2057400"/>
                </a:cubicBezTo>
                <a:cubicBezTo>
                  <a:pt x="2622212" y="2067663"/>
                  <a:pt x="2645229" y="2071914"/>
                  <a:pt x="2667000" y="2079171"/>
                </a:cubicBezTo>
                <a:cubicBezTo>
                  <a:pt x="2730831" y="2100448"/>
                  <a:pt x="2688251" y="2088789"/>
                  <a:pt x="2797629" y="2100943"/>
                </a:cubicBezTo>
                <a:cubicBezTo>
                  <a:pt x="2819400" y="2108200"/>
                  <a:pt x="2843848" y="2109984"/>
                  <a:pt x="2862943" y="2122714"/>
                </a:cubicBezTo>
                <a:cubicBezTo>
                  <a:pt x="2885878" y="2138004"/>
                  <a:pt x="2900090" y="2151615"/>
                  <a:pt x="2928258" y="2155371"/>
                </a:cubicBezTo>
                <a:cubicBezTo>
                  <a:pt x="2971568" y="2161146"/>
                  <a:pt x="3015343" y="2162628"/>
                  <a:pt x="3058886" y="2166257"/>
                </a:cubicBezTo>
                <a:cubicBezTo>
                  <a:pt x="3066143" y="2173514"/>
                  <a:pt x="3071857" y="2182748"/>
                  <a:pt x="3080658" y="2188028"/>
                </a:cubicBezTo>
                <a:cubicBezTo>
                  <a:pt x="3145041" y="2226657"/>
                  <a:pt x="3081746" y="2165635"/>
                  <a:pt x="3145972" y="2220685"/>
                </a:cubicBezTo>
                <a:cubicBezTo>
                  <a:pt x="3237398" y="2299049"/>
                  <a:pt x="3153507" y="2230851"/>
                  <a:pt x="3211286" y="2296885"/>
                </a:cubicBezTo>
                <a:cubicBezTo>
                  <a:pt x="3255862" y="2347829"/>
                  <a:pt x="3254107" y="2343575"/>
                  <a:pt x="3298372" y="2373085"/>
                </a:cubicBezTo>
                <a:cubicBezTo>
                  <a:pt x="3341733" y="2438130"/>
                  <a:pt x="3294378" y="2381575"/>
                  <a:pt x="3352800" y="2416628"/>
                </a:cubicBezTo>
                <a:cubicBezTo>
                  <a:pt x="3361601" y="2421908"/>
                  <a:pt x="3366558" y="2431989"/>
                  <a:pt x="3374572" y="2438400"/>
                </a:cubicBezTo>
                <a:cubicBezTo>
                  <a:pt x="3404717" y="2462516"/>
                  <a:pt x="3405394" y="2459559"/>
                  <a:pt x="3439886" y="2471057"/>
                </a:cubicBezTo>
                <a:cubicBezTo>
                  <a:pt x="3454400" y="2485571"/>
                  <a:pt x="3472043" y="2497521"/>
                  <a:pt x="3483429" y="2514600"/>
                </a:cubicBezTo>
                <a:cubicBezTo>
                  <a:pt x="3490686" y="2525486"/>
                  <a:pt x="3495949" y="2538006"/>
                  <a:pt x="3505200" y="2547257"/>
                </a:cubicBezTo>
                <a:cubicBezTo>
                  <a:pt x="3518029" y="2560086"/>
                  <a:pt x="3535089" y="2567967"/>
                  <a:pt x="3548743" y="2579914"/>
                </a:cubicBezTo>
                <a:cubicBezTo>
                  <a:pt x="3612321" y="2635545"/>
                  <a:pt x="3566149" y="2614744"/>
                  <a:pt x="3624943" y="2634343"/>
                </a:cubicBezTo>
                <a:cubicBezTo>
                  <a:pt x="3707989" y="2717389"/>
                  <a:pt x="3611485" y="2630621"/>
                  <a:pt x="3690258" y="2677885"/>
                </a:cubicBezTo>
                <a:cubicBezTo>
                  <a:pt x="3764978" y="2722717"/>
                  <a:pt x="3652165" y="2679702"/>
                  <a:pt x="3744686" y="2710543"/>
                </a:cubicBezTo>
                <a:lnTo>
                  <a:pt x="3820886" y="2786743"/>
                </a:lnTo>
                <a:cubicBezTo>
                  <a:pt x="3828143" y="2794000"/>
                  <a:pt x="3834118" y="2802821"/>
                  <a:pt x="3842658" y="2808514"/>
                </a:cubicBezTo>
                <a:lnTo>
                  <a:pt x="3875315" y="2830285"/>
                </a:lnTo>
                <a:cubicBezTo>
                  <a:pt x="3878943" y="2841171"/>
                  <a:pt x="3880627" y="2852912"/>
                  <a:pt x="3886200" y="2862943"/>
                </a:cubicBezTo>
                <a:cubicBezTo>
                  <a:pt x="3898907" y="2885816"/>
                  <a:pt x="3929743" y="2928257"/>
                  <a:pt x="3929743" y="2928257"/>
                </a:cubicBezTo>
                <a:cubicBezTo>
                  <a:pt x="3930454" y="2931102"/>
                  <a:pt x="3945836" y="2997358"/>
                  <a:pt x="3951515" y="3004457"/>
                </a:cubicBezTo>
                <a:cubicBezTo>
                  <a:pt x="3959688" y="3014673"/>
                  <a:pt x="3973286" y="3018971"/>
                  <a:pt x="3984172" y="3026228"/>
                </a:cubicBezTo>
                <a:cubicBezTo>
                  <a:pt x="4050845" y="3126238"/>
                  <a:pt x="3959732" y="3004048"/>
                  <a:pt x="4038600" y="3069771"/>
                </a:cubicBezTo>
                <a:cubicBezTo>
                  <a:pt x="4052538" y="3081386"/>
                  <a:pt x="4058429" y="3100485"/>
                  <a:pt x="4071258" y="3113314"/>
                </a:cubicBezTo>
                <a:cubicBezTo>
                  <a:pt x="4080509" y="3122565"/>
                  <a:pt x="4093982" y="3126571"/>
                  <a:pt x="4103915" y="3135085"/>
                </a:cubicBezTo>
                <a:cubicBezTo>
                  <a:pt x="4119500" y="3148443"/>
                  <a:pt x="4132944" y="3164114"/>
                  <a:pt x="4147458" y="3178628"/>
                </a:cubicBezTo>
                <a:lnTo>
                  <a:pt x="4169229" y="3200400"/>
                </a:lnTo>
                <a:cubicBezTo>
                  <a:pt x="4191100" y="3266012"/>
                  <a:pt x="4161573" y="3203091"/>
                  <a:pt x="4223658" y="3254828"/>
                </a:cubicBezTo>
                <a:cubicBezTo>
                  <a:pt x="4233709" y="3263203"/>
                  <a:pt x="4236178" y="3278234"/>
                  <a:pt x="4245429" y="3287485"/>
                </a:cubicBezTo>
                <a:cubicBezTo>
                  <a:pt x="4266532" y="3308588"/>
                  <a:pt x="4284182" y="3311289"/>
                  <a:pt x="4310743" y="3320143"/>
                </a:cubicBezTo>
                <a:cubicBezTo>
                  <a:pt x="4318000" y="3327400"/>
                  <a:pt x="4323335" y="3337324"/>
                  <a:pt x="4332515" y="3341914"/>
                </a:cubicBezTo>
                <a:cubicBezTo>
                  <a:pt x="4353041" y="3352177"/>
                  <a:pt x="4397829" y="3363685"/>
                  <a:pt x="4397829" y="3363685"/>
                </a:cubicBezTo>
                <a:cubicBezTo>
                  <a:pt x="4450395" y="3416254"/>
                  <a:pt x="4383597" y="3352299"/>
                  <a:pt x="4452258" y="3407228"/>
                </a:cubicBezTo>
                <a:cubicBezTo>
                  <a:pt x="4460272" y="3413639"/>
                  <a:pt x="4466772" y="3421743"/>
                  <a:pt x="4474029" y="3429000"/>
                </a:cubicBezTo>
                <a:cubicBezTo>
                  <a:pt x="4477658" y="3439886"/>
                  <a:pt x="4479222" y="3451694"/>
                  <a:pt x="4484915" y="3461657"/>
                </a:cubicBezTo>
                <a:cubicBezTo>
                  <a:pt x="4503535" y="3494242"/>
                  <a:pt x="4524491" y="3512119"/>
                  <a:pt x="4550229" y="3537857"/>
                </a:cubicBezTo>
                <a:cubicBezTo>
                  <a:pt x="4560144" y="3567603"/>
                  <a:pt x="4573749" y="3618682"/>
                  <a:pt x="4593772" y="3646714"/>
                </a:cubicBezTo>
                <a:cubicBezTo>
                  <a:pt x="4624978" y="3690402"/>
                  <a:pt x="4622715" y="3669318"/>
                  <a:pt x="4659086" y="3701143"/>
                </a:cubicBezTo>
                <a:cubicBezTo>
                  <a:pt x="4678396" y="3718039"/>
                  <a:pt x="4699283" y="3734222"/>
                  <a:pt x="4713515" y="3755571"/>
                </a:cubicBezTo>
                <a:cubicBezTo>
                  <a:pt x="4720772" y="3766457"/>
                  <a:pt x="4726671" y="3778382"/>
                  <a:pt x="4735286" y="3788228"/>
                </a:cubicBezTo>
                <a:cubicBezTo>
                  <a:pt x="4778086" y="3837143"/>
                  <a:pt x="4786482" y="3840233"/>
                  <a:pt x="4833258" y="3875314"/>
                </a:cubicBezTo>
                <a:cubicBezTo>
                  <a:pt x="4886307" y="3954889"/>
                  <a:pt x="4820767" y="3871057"/>
                  <a:pt x="4887686" y="3918857"/>
                </a:cubicBezTo>
                <a:cubicBezTo>
                  <a:pt x="4950181" y="3963497"/>
                  <a:pt x="4907967" y="3956211"/>
                  <a:pt x="4963886" y="3984171"/>
                </a:cubicBezTo>
                <a:cubicBezTo>
                  <a:pt x="4974149" y="3989303"/>
                  <a:pt x="4985657" y="3991428"/>
                  <a:pt x="4996543" y="3995057"/>
                </a:cubicBezTo>
                <a:cubicBezTo>
                  <a:pt x="5074125" y="4072639"/>
                  <a:pt x="4986074" y="3988858"/>
                  <a:pt x="5061858" y="4049485"/>
                </a:cubicBezTo>
                <a:cubicBezTo>
                  <a:pt x="5069872" y="4055896"/>
                  <a:pt x="5074828" y="4065976"/>
                  <a:pt x="5083629" y="4071257"/>
                </a:cubicBezTo>
                <a:cubicBezTo>
                  <a:pt x="5164124" y="4119556"/>
                  <a:pt x="5066346" y="4037838"/>
                  <a:pt x="5148943" y="4103914"/>
                </a:cubicBezTo>
                <a:cubicBezTo>
                  <a:pt x="5156957" y="4110325"/>
                  <a:pt x="5162504" y="4119527"/>
                  <a:pt x="5170715" y="4125685"/>
                </a:cubicBezTo>
                <a:cubicBezTo>
                  <a:pt x="5191648" y="4141384"/>
                  <a:pt x="5236029" y="4169228"/>
                  <a:pt x="5236029" y="4169228"/>
                </a:cubicBezTo>
                <a:cubicBezTo>
                  <a:pt x="5239658" y="4180114"/>
                  <a:pt x="5240246" y="4192548"/>
                  <a:pt x="5246915" y="4201885"/>
                </a:cubicBezTo>
                <a:cubicBezTo>
                  <a:pt x="5258846" y="4218588"/>
                  <a:pt x="5290458" y="4245428"/>
                  <a:pt x="5290458" y="4245428"/>
                </a:cubicBezTo>
                <a:cubicBezTo>
                  <a:pt x="5303909" y="4285783"/>
                  <a:pt x="5291080" y="4272953"/>
                  <a:pt x="5323115" y="4288971"/>
                </a:cubicBezTo>
              </a:path>
            </a:pathLst>
          </a:custGeom>
          <a:ln w="317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3286116" y="2643182"/>
            <a:ext cx="2000264" cy="369332"/>
          </a:xfrm>
          <a:prstGeom prst="rect">
            <a:avLst/>
          </a:prstGeom>
          <a:noFill/>
        </p:spPr>
        <p:txBody>
          <a:bodyPr wrap="square" rtlCol="0">
            <a:spAutoFit/>
          </a:bodyPr>
          <a:lstStyle/>
          <a:p>
            <a:r>
              <a:rPr lang="ru-RU" b="1" i="1" dirty="0" err="1" smtClean="0">
                <a:solidFill>
                  <a:srgbClr val="FFC000"/>
                </a:solidFill>
                <a:hlinkClick r:id="rId3" action="ppaction://hlinksldjump"/>
              </a:rPr>
              <a:t>ул.Борсоева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428604"/>
            <a:ext cx="8229600" cy="5667396"/>
          </a:xfrm>
        </p:spPr>
        <p:txBody>
          <a:bodyPr>
            <a:normAutofit fontScale="55000" lnSpcReduction="20000"/>
          </a:bodyPr>
          <a:lstStyle/>
          <a:p>
            <a:r>
              <a:rPr lang="ru-RU" dirty="0" smtClean="0"/>
              <a:t>В январе 1940 года скрытно подобрался к вражескому орудию, уничтожил расчет, открыв огонь из орудия, поддержал наступление стрелкового батальона.</a:t>
            </a:r>
            <a:br>
              <a:rPr lang="ru-RU" dirty="0" smtClean="0"/>
            </a:br>
            <a:r>
              <a:rPr lang="ru-RU" dirty="0" smtClean="0"/>
              <a:t/>
            </a:r>
            <a:br>
              <a:rPr lang="ru-RU" dirty="0" smtClean="0"/>
            </a:br>
            <a:r>
              <a:rPr lang="ru-RU" b="1" dirty="0" smtClean="0"/>
              <a:t>З</a:t>
            </a:r>
            <a:r>
              <a:rPr lang="ru-RU" dirty="0" smtClean="0"/>
              <a:t>вание Героя Советского Союза с вручением ордена Ленина и медали "Золотая Звезда" (№ 220) </a:t>
            </a:r>
            <a:r>
              <a:rPr lang="ru-RU" dirty="0" err="1" smtClean="0"/>
              <a:t>Гармаеву</a:t>
            </a:r>
            <a:r>
              <a:rPr lang="ru-RU" dirty="0" smtClean="0"/>
              <a:t> </a:t>
            </a:r>
            <a:r>
              <a:rPr lang="ru-RU" dirty="0" err="1" smtClean="0"/>
              <a:t>Гармажапу</a:t>
            </a:r>
            <a:r>
              <a:rPr lang="ru-RU" dirty="0" smtClean="0"/>
              <a:t> </a:t>
            </a:r>
            <a:r>
              <a:rPr lang="ru-RU" dirty="0" err="1" smtClean="0"/>
              <a:t>Аюровичу</a:t>
            </a:r>
            <a:r>
              <a:rPr lang="ru-RU" dirty="0" smtClean="0"/>
              <a:t> присвоено Указом Президиума Верховного Совета СССР от 11 апреля 1940 года.</a:t>
            </a:r>
            <a:br>
              <a:rPr lang="ru-RU" dirty="0" smtClean="0"/>
            </a:br>
            <a:r>
              <a:rPr lang="ru-RU" dirty="0" smtClean="0"/>
              <a:t/>
            </a:r>
            <a:br>
              <a:rPr lang="ru-RU" dirty="0" smtClean="0"/>
            </a:br>
            <a:r>
              <a:rPr lang="ru-RU" dirty="0" smtClean="0"/>
              <a:t>В 1940 году демобилизован. Работал инструктором </a:t>
            </a:r>
            <a:r>
              <a:rPr lang="ru-RU" dirty="0" err="1" smtClean="0"/>
              <a:t>Джидинского</a:t>
            </a:r>
            <a:r>
              <a:rPr lang="ru-RU" dirty="0" smtClean="0"/>
              <a:t> райкома ВКП(б), затем - в местном отделе НКВД СССР. Член ВКП(б) с 1941 года.</a:t>
            </a:r>
            <a:br>
              <a:rPr lang="ru-RU" dirty="0" smtClean="0"/>
            </a:br>
            <a:r>
              <a:rPr lang="ru-RU" dirty="0" smtClean="0"/>
              <a:t/>
            </a:r>
            <a:br>
              <a:rPr lang="ru-RU" dirty="0" smtClean="0"/>
            </a:br>
            <a:r>
              <a:rPr lang="ru-RU" dirty="0" smtClean="0"/>
              <a:t>В 1942 году вторично призван на военную службу и направлен в Пограничные войска НКВД СССР. В 1942 году окончил офицерские курсы и был назначен на должность переводчика в </a:t>
            </a:r>
            <a:r>
              <a:rPr lang="ru-RU" dirty="0" err="1" smtClean="0"/>
              <a:t>Кяхтинский</a:t>
            </a:r>
            <a:r>
              <a:rPr lang="ru-RU" dirty="0" smtClean="0"/>
              <a:t> пограничный отряд Забайкальского пограничного округа. Затем командовал взводом пограничников. С 1944 года служил на западной границе в 86-м Брестском Краснознамённом пограничном отряде имени Ф.Э. Дзержинского (город Брест, Белоруссия) на должности помощника начальника штаба 3-й </a:t>
            </a:r>
            <a:r>
              <a:rPr lang="ru-RU" dirty="0" err="1" smtClean="0"/>
              <a:t>погранкомендатуры</a:t>
            </a:r>
            <a:r>
              <a:rPr lang="ru-RU" dirty="0" smtClean="0"/>
              <a:t>. Старший лейтенант Г.А. </a:t>
            </a:r>
            <a:r>
              <a:rPr lang="ru-RU" dirty="0" err="1" smtClean="0"/>
              <a:t>Гармаев</a:t>
            </a:r>
            <a:r>
              <a:rPr lang="ru-RU" dirty="0" smtClean="0"/>
              <a:t> скончался 16 июля 1945 года. Похоронен на Гарнизонном кладбище в городе Брест.</a:t>
            </a:r>
            <a:br>
              <a:rPr lang="ru-RU" dirty="0" smtClean="0"/>
            </a:br>
            <a:r>
              <a:rPr lang="ru-RU" dirty="0" smtClean="0"/>
              <a:t/>
            </a:r>
            <a:br>
              <a:rPr lang="ru-RU" dirty="0" smtClean="0"/>
            </a:br>
            <a:r>
              <a:rPr lang="ru-RU" dirty="0" smtClean="0"/>
              <a:t>Награждён орденом Ленина, медалями.</a:t>
            </a:r>
            <a:br>
              <a:rPr lang="ru-RU" dirty="0" smtClean="0"/>
            </a:br>
            <a:r>
              <a:rPr lang="ru-RU" dirty="0" smtClean="0"/>
              <a:t/>
            </a:r>
            <a:br>
              <a:rPr lang="ru-RU" dirty="0" smtClean="0"/>
            </a:br>
            <a:r>
              <a:rPr lang="ru-RU" dirty="0" smtClean="0"/>
              <a:t>Именем Героя названы пограничные заставы в Забайкалье (1970) и в Бресте. Там же установлены памятники Герою.</a:t>
            </a:r>
            <a:endParaRPr lang="ru-RU" dirty="0"/>
          </a:p>
        </p:txBody>
      </p:sp>
      <p:sp>
        <p:nvSpPr>
          <p:cNvPr id="3" name="Стрелка вправо 2">
            <a:hlinkClick r:id="rId2" action="ppaction://hlinksldjump"/>
          </p:cNvPr>
          <p:cNvSpPr/>
          <p:nvPr/>
        </p:nvSpPr>
        <p:spPr>
          <a:xfrm>
            <a:off x="5857884" y="6000768"/>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Каландаришвили  </a:t>
            </a:r>
            <a:br>
              <a:rPr lang="ru-RU" dirty="0" smtClean="0"/>
            </a:br>
            <a:r>
              <a:rPr lang="ru-RU" dirty="0" smtClean="0"/>
              <a:t>Нестор Александрович</a:t>
            </a:r>
            <a:endParaRPr lang="ru-RU" dirty="0"/>
          </a:p>
        </p:txBody>
      </p:sp>
      <p:pic>
        <p:nvPicPr>
          <p:cNvPr id="7" name="Содержимое 6" descr="3520_illustration"/>
          <p:cNvPicPr>
            <a:picLocks noGrp="1"/>
          </p:cNvPicPr>
          <p:nvPr>
            <p:ph sz="half" idx="1"/>
          </p:nvPr>
        </p:nvPicPr>
        <p:blipFill>
          <a:blip r:embed="rId2"/>
          <a:srcRect/>
          <a:stretch>
            <a:fillRect/>
          </a:stretch>
        </p:blipFill>
        <p:spPr bwMode="auto">
          <a:xfrm>
            <a:off x="428596" y="1500174"/>
            <a:ext cx="3429024" cy="4857784"/>
          </a:xfrm>
          <a:prstGeom prst="rect">
            <a:avLst/>
          </a:prstGeom>
          <a:noFill/>
          <a:ln w="9525">
            <a:noFill/>
            <a:miter lim="800000"/>
            <a:headEnd/>
            <a:tailEnd/>
          </a:ln>
        </p:spPr>
      </p:pic>
      <p:sp>
        <p:nvSpPr>
          <p:cNvPr id="6" name="Содержимое 5"/>
          <p:cNvSpPr>
            <a:spLocks noGrp="1"/>
          </p:cNvSpPr>
          <p:nvPr>
            <p:ph sz="half" idx="2"/>
          </p:nvPr>
        </p:nvSpPr>
        <p:spPr>
          <a:xfrm>
            <a:off x="4071934" y="1285860"/>
            <a:ext cx="4636202" cy="5286412"/>
          </a:xfrm>
        </p:spPr>
        <p:txBody>
          <a:bodyPr>
            <a:normAutofit fontScale="40000" lnSpcReduction="20000"/>
          </a:bodyPr>
          <a:lstStyle/>
          <a:p>
            <a:r>
              <a:rPr lang="ru-RU" sz="3100" dirty="0" smtClean="0"/>
              <a:t>Сын многодетных и бедных грузинских дворян Нестор Александрович Каландаришвили родился в 1876 году в селе </a:t>
            </a:r>
            <a:r>
              <a:rPr lang="ru-RU" sz="3100" dirty="0" err="1" smtClean="0"/>
              <a:t>Квирикеты</a:t>
            </a:r>
            <a:r>
              <a:rPr lang="ru-RU" sz="3100" dirty="0" smtClean="0"/>
              <a:t> Кутаисской губернии. Кроме него, в семье было еще четверо детей – его сестры </a:t>
            </a:r>
            <a:r>
              <a:rPr lang="ru-RU" sz="3100" dirty="0" err="1" smtClean="0"/>
              <a:t>Ивдити</a:t>
            </a:r>
            <a:r>
              <a:rPr lang="ru-RU" sz="3100" dirty="0" smtClean="0"/>
              <a:t>, Софья и Елизавета и брат Христофор. Сельская школа в </a:t>
            </a:r>
            <a:r>
              <a:rPr lang="ru-RU" sz="3100" dirty="0" err="1" smtClean="0"/>
              <a:t>Квирикетах</a:t>
            </a:r>
            <a:r>
              <a:rPr lang="ru-RU" sz="3100" dirty="0" smtClean="0"/>
              <a:t>, Кутаисская гимназия и учительская семинария в Тифлисе – начало «его университетов». Под влияние эсеров (социалистов-революционеров) Нестор попал именно в учительской семинарии, откуда его в 1903 году исключили за распространение «крамольной» литературы. Каландаришвили уехал в </a:t>
            </a:r>
            <a:r>
              <a:rPr lang="ru-RU" sz="3100" dirty="0" err="1" smtClean="0"/>
              <a:t>Батум</a:t>
            </a:r>
            <a:r>
              <a:rPr lang="ru-RU" sz="3100" dirty="0" smtClean="0"/>
              <a:t>, где первое время учительствовал, а затем служил конторщиком на предприятиях Ротшильда. В это же время Каландаришвили обвенчался со своей единственной законной женой Агафьей Михайловной, у них родились две дочери – </a:t>
            </a:r>
            <a:r>
              <a:rPr lang="ru-RU" sz="3100" dirty="0" err="1" smtClean="0"/>
              <a:t>Кетино</a:t>
            </a:r>
            <a:r>
              <a:rPr lang="ru-RU" sz="3100" dirty="0" smtClean="0"/>
              <a:t> и Нина.</a:t>
            </a:r>
          </a:p>
          <a:p>
            <a:r>
              <a:rPr lang="ru-RU" sz="3100" dirty="0" smtClean="0"/>
              <a:t>Но обывательская доля претила художественной натуре горячего Нестора. В 1903 году он окончил нелегальные курсы боевиков-эсеров (по специальности кавалериста). На следующий год перешел в партию социалистов-федералистов, а в 1905 году в составе рабочих «боевых дружин» и крестьянских «красных сотен» участвовал в вооруженном восстании в </a:t>
            </a:r>
            <a:r>
              <a:rPr lang="ru-RU" sz="3100" dirty="0" err="1" smtClean="0"/>
              <a:t>Батуме</a:t>
            </a:r>
            <a:r>
              <a:rPr lang="ru-RU" sz="3100" dirty="0" smtClean="0"/>
              <a:t>. После поражения восстания Каландаришвили, в жандармском деле которого стояла пометка «Амнистии не подлежит», покинул </a:t>
            </a:r>
            <a:r>
              <a:rPr lang="ru-RU" sz="3100" dirty="0" err="1" smtClean="0"/>
              <a:t>Батум</a:t>
            </a:r>
            <a:r>
              <a:rPr lang="ru-RU" sz="3100" dirty="0" smtClean="0"/>
              <a:t>, перейдя на нелегальное положение. При этом почти каждый вечер совершенно открыто выходил на сцену в Кутаисском театре, где в это время работал актером.</a:t>
            </a:r>
          </a:p>
          <a:p>
            <a:pPr>
              <a:buNone/>
            </a:pPr>
            <a:endParaRPr lang="ru-RU"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85728"/>
            <a:ext cx="8229600" cy="5810272"/>
          </a:xfrm>
        </p:spPr>
        <p:txBody>
          <a:bodyPr>
            <a:normAutofit fontScale="47500" lnSpcReduction="20000"/>
          </a:bodyPr>
          <a:lstStyle/>
          <a:p>
            <a:r>
              <a:rPr lang="ru-RU" dirty="0" smtClean="0"/>
              <a:t>В 1907 году Нестор Каландаришвили вступил в федерацию русских анархистов и принял на вооружение методы индивидуального террора. За этот год он организовал несколько громких терактов, грабежей ювелирных лавок и налетов на жандармерию. А в конце 1907 года бросил жену и детей и бежал от идущей по пятам полиции на Украину, затем в Крым. В этот романтический период он жил под вымышленными именами, изучал географию, быт и нравы царских тюрем – батумской, </a:t>
            </a:r>
            <a:r>
              <a:rPr lang="ru-RU" dirty="0" err="1" smtClean="0"/>
              <a:t>тифлисской</a:t>
            </a:r>
            <a:r>
              <a:rPr lang="ru-RU" dirty="0" smtClean="0"/>
              <a:t>, кутаисской, сухумской, керченской, новороссийской, киевской и харьковской. Знакомство с тюрьмами в этот период закончилось для террориста-грабителя благополучно. Из киевской и керченской тюрем он просто сбежал, из других его освобождали за недоказанностью обвинений.</a:t>
            </a:r>
          </a:p>
          <a:p>
            <a:r>
              <a:rPr lang="ru-RU" dirty="0" smtClean="0"/>
              <a:t>В феврале 1918 года началась история «героя Гражданской войны» Нестора Каландаришвили. Именно тогда он начал «формировать» боевую единицу советских войск в Сибири – Иркутский кавалерийский дивизион анархистов. К апрелю 1918 в нем было уже несколько эскадронов, состоявших из ссыльных кавказцев-грузин, осетин, дагестанцев (уголовных и политических), бывших офицеров царской армии, бывших военнопленных венгров и австрийцев, засидевшихся без дела идейных анархистов, откровенных уголовников и авантюристов – искателей приключений. Цирковой борец и актер театра, скромный фельдшер и рабочий-железнодорожник, террорист-грабитель и офицер-полный Георгиевский кавалер, солдат Австро-Венгерской армии и русский карточный шулер, ссыльный анархист и казачий хорунжий, учительница церковно-приходской школы и боевик-эсер, слушатель духовной семинарии и китайский рабочий золотых приисков – таков был пестрый состав этого легендарного «воинского формирования». На черном знамени дивизиона с одной стороны была надпись: «1-ый Иркутский отдельный кавалеристский дивизион анархистов-коммунистов», а с другой стороны: «Анархия – мать порядка» и белый череп со скрещенными костями.</a:t>
            </a:r>
          </a:p>
          <a:p>
            <a:endParaRPr lang="ru-RU" dirty="0" smtClean="0"/>
          </a:p>
          <a:p>
            <a:endParaRPr lang="ru-RU" dirty="0"/>
          </a:p>
        </p:txBody>
      </p:sp>
      <p:sp>
        <p:nvSpPr>
          <p:cNvPr id="3" name="Стрелка вправо 2">
            <a:hlinkClick r:id="rId2" action="ppaction://hlinksldjump"/>
          </p:cNvPr>
          <p:cNvSpPr/>
          <p:nvPr/>
        </p:nvSpPr>
        <p:spPr>
          <a:xfrm>
            <a:off x="5214942"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err="1" smtClean="0"/>
              <a:t>Ч</a:t>
            </a:r>
            <a:r>
              <a:rPr lang="ru-RU" dirty="0" err="1" smtClean="0"/>
              <a:t>ертенков</a:t>
            </a:r>
            <a:r>
              <a:rPr lang="ru-RU" dirty="0" smtClean="0"/>
              <a:t> Иван Матвеевич </a:t>
            </a:r>
            <a:endParaRPr lang="ru-RU" dirty="0"/>
          </a:p>
        </p:txBody>
      </p:sp>
      <p:pic>
        <p:nvPicPr>
          <p:cNvPr id="7" name="Содержимое 6" descr="чертенков.jpg"/>
          <p:cNvPicPr>
            <a:picLocks noGrp="1" noChangeAspect="1"/>
          </p:cNvPicPr>
          <p:nvPr>
            <p:ph sz="half" idx="1"/>
          </p:nvPr>
        </p:nvPicPr>
        <p:blipFill>
          <a:blip r:embed="rId2"/>
          <a:stretch>
            <a:fillRect/>
          </a:stretch>
        </p:blipFill>
        <p:spPr>
          <a:xfrm>
            <a:off x="303450" y="1357297"/>
            <a:ext cx="2339724" cy="3634929"/>
          </a:xfrm>
        </p:spPr>
      </p:pic>
      <p:sp>
        <p:nvSpPr>
          <p:cNvPr id="6" name="Содержимое 5"/>
          <p:cNvSpPr>
            <a:spLocks noGrp="1"/>
          </p:cNvSpPr>
          <p:nvPr>
            <p:ph sz="half" idx="2"/>
          </p:nvPr>
        </p:nvSpPr>
        <p:spPr>
          <a:xfrm>
            <a:off x="2786050" y="1524000"/>
            <a:ext cx="5922086" cy="4833958"/>
          </a:xfrm>
        </p:spPr>
        <p:txBody>
          <a:bodyPr>
            <a:normAutofit fontScale="55000" lnSpcReduction="20000"/>
          </a:bodyPr>
          <a:lstStyle/>
          <a:p>
            <a:r>
              <a:rPr lang="ru-RU" b="1" dirty="0" err="1" smtClean="0"/>
              <a:t>Ч</a:t>
            </a:r>
            <a:r>
              <a:rPr lang="ru-RU" dirty="0" err="1" smtClean="0"/>
              <a:t>ертенков</a:t>
            </a:r>
            <a:r>
              <a:rPr lang="ru-RU" dirty="0" smtClean="0"/>
              <a:t> Иван Матвеевич - стрелок 78-го стрелкового полка 25-й гвардейской стрелковой дивизии 6-й армии Юго-Западного фронта, гвардии красноармеец.</a:t>
            </a:r>
            <a:br>
              <a:rPr lang="ru-RU" dirty="0" smtClean="0"/>
            </a:br>
            <a:r>
              <a:rPr lang="ru-RU" dirty="0" smtClean="0"/>
              <a:t/>
            </a:r>
            <a:br>
              <a:rPr lang="ru-RU" dirty="0" smtClean="0"/>
            </a:br>
            <a:r>
              <a:rPr lang="ru-RU" dirty="0" smtClean="0"/>
              <a:t>Родился в 1912 году в селе Рождественка ныне </a:t>
            </a:r>
            <a:r>
              <a:rPr lang="ru-RU" dirty="0" err="1" smtClean="0"/>
              <a:t>Тимского</a:t>
            </a:r>
            <a:r>
              <a:rPr lang="ru-RU" dirty="0" smtClean="0"/>
              <a:t> района Курской области в семье крестьянина. Русский. Образование неполное среднее. Родители умерли в 1930 году и на попечении 18-летнего Ивана осталось скудное хозяйство да 4 сестры. В 1936 году по оргнабору приехал в город Улан-Удэ (Бурятия). Работал на строительстве пединститута, а затем перронным контролером железнодорожной станции. </a:t>
            </a:r>
            <a:br>
              <a:rPr lang="ru-RU" dirty="0" smtClean="0"/>
            </a:br>
            <a:r>
              <a:rPr lang="ru-RU" dirty="0" smtClean="0"/>
              <a:t/>
            </a:r>
            <a:br>
              <a:rPr lang="ru-RU" dirty="0" smtClean="0"/>
            </a:br>
            <a:r>
              <a:rPr lang="ru-RU" dirty="0" smtClean="0"/>
              <a:t>С началом войны, имея </a:t>
            </a:r>
            <a:r>
              <a:rPr lang="ru-RU" dirty="0" err="1" smtClean="0"/>
              <a:t>бронь</a:t>
            </a:r>
            <a:r>
              <a:rPr lang="ru-RU" dirty="0" smtClean="0"/>
              <a:t> как железнодорожный работник, неоднократно подавал заявления с просьбой отправить его на фронт. В январе 1942 года был призван в Красную Армию и направлен в Амурскую военную флотилию. В действующей армии с 1943 года. Воевал в составе 25-й гвардейской стрелковой дивизии, костяк которой составляли морские пехотинцы 71-й морской стрелковой бригады, сформированной из моряков Тихоокеанского флота и Амурской флотилии. Отличился в боях за освобождение левобережной Украины. </a:t>
            </a:r>
            <a:br>
              <a:rPr lang="ru-RU" dirty="0" smtClean="0"/>
            </a:br>
            <a:endParaRPr lang="ru-RU"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457200" y="214290"/>
            <a:ext cx="8229600" cy="5881710"/>
          </a:xfrm>
        </p:spPr>
        <p:txBody>
          <a:bodyPr>
            <a:normAutofit fontScale="47500" lnSpcReduction="20000"/>
          </a:bodyPr>
          <a:lstStyle/>
          <a:p>
            <a:r>
              <a:rPr lang="ru-RU" dirty="0" smtClean="0"/>
              <a:t>2 марта 1943 года гвардии красноармеец </a:t>
            </a:r>
            <a:r>
              <a:rPr lang="ru-RU" dirty="0" err="1" smtClean="0"/>
              <a:t>Чертенков</a:t>
            </a:r>
            <a:r>
              <a:rPr lang="ru-RU" dirty="0" smtClean="0"/>
              <a:t> в составе взвода под командованием гвардии лейтенанта </a:t>
            </a:r>
            <a:r>
              <a:rPr lang="ru-RU" u="sng" dirty="0" err="1" smtClean="0">
                <a:hlinkClick r:id="rId2"/>
              </a:rPr>
              <a:t>Широнина</a:t>
            </a:r>
            <a:r>
              <a:rPr lang="ru-RU" dirty="0" smtClean="0"/>
              <a:t> участвовал в отражении атак танков, бронемашин и пехоты противника у железнодорожного переезда на южной окраине села Тарановка (ныне </a:t>
            </a:r>
            <a:r>
              <a:rPr lang="ru-RU" dirty="0" err="1" smtClean="0"/>
              <a:t>Готвальдский</a:t>
            </a:r>
            <a:r>
              <a:rPr lang="ru-RU" dirty="0" smtClean="0"/>
              <a:t> район Харьковской области). В 8 часов утра после короткого огневого налета артиллерии противник перешел в наступление. На позиции взвода двигалось 25 танков и 15 бронетранспортеров. Отражая атаки врага, гвардии красноармеец </a:t>
            </a:r>
            <a:r>
              <a:rPr lang="ru-RU" dirty="0" err="1" smtClean="0"/>
              <a:t>Чертенков</a:t>
            </a:r>
            <a:r>
              <a:rPr lang="ru-RU" dirty="0" smtClean="0"/>
              <a:t> подбил гратами один танк, в рукопашной схватке уничтожил несколько гитлеровцев, но сам был сражен автоматной очередью. </a:t>
            </a:r>
            <a:br>
              <a:rPr lang="ru-RU" dirty="0" smtClean="0"/>
            </a:br>
            <a:r>
              <a:rPr lang="ru-RU" dirty="0" smtClean="0"/>
              <a:t/>
            </a:r>
            <a:br>
              <a:rPr lang="ru-RU" dirty="0" smtClean="0"/>
            </a:br>
            <a:r>
              <a:rPr lang="ru-RU" dirty="0" smtClean="0"/>
              <a:t>Всего в этом бою </a:t>
            </a:r>
            <a:r>
              <a:rPr lang="ru-RU" dirty="0" err="1" smtClean="0"/>
              <a:t>гвардейцы-широнинцы</a:t>
            </a:r>
            <a:r>
              <a:rPr lang="ru-RU" dirty="0" smtClean="0"/>
              <a:t> уничтожили 16 танков, штурмовое орудие и свыше 100 гитлеровцев, но не допустили захвата переезда. Подошедшее к вечеру подкрепление не нашло живых и все участники боя посмертно были представлены к присвоению звания Герой Советского Союза.</a:t>
            </a:r>
            <a:br>
              <a:rPr lang="ru-RU" dirty="0" smtClean="0"/>
            </a:br>
            <a:r>
              <a:rPr lang="ru-RU" dirty="0" smtClean="0"/>
              <a:t/>
            </a:r>
            <a:br>
              <a:rPr lang="ru-RU" dirty="0" smtClean="0"/>
            </a:br>
            <a:r>
              <a:rPr lang="ru-RU" b="1" dirty="0" smtClean="0"/>
              <a:t>У</a:t>
            </a:r>
            <a:r>
              <a:rPr lang="ru-RU" dirty="0" smtClean="0"/>
              <a:t>казом Президиума Верховного Совета СССР от 18 мая 1943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гвардии красноармейцу </a:t>
            </a:r>
            <a:r>
              <a:rPr lang="ru-RU" b="1" dirty="0" err="1" smtClean="0"/>
              <a:t>Чертенкову</a:t>
            </a:r>
            <a:r>
              <a:rPr lang="ru-RU" b="1" dirty="0" smtClean="0"/>
              <a:t> Ивану Матвеевичу</a:t>
            </a:r>
            <a:r>
              <a:rPr lang="ru-RU" dirty="0" smtClean="0"/>
              <a:t> присвоено звание Героя Советского Союза посмертно.</a:t>
            </a:r>
            <a:br>
              <a:rPr lang="ru-RU" dirty="0" smtClean="0"/>
            </a:br>
            <a:r>
              <a:rPr lang="ru-RU" dirty="0" smtClean="0"/>
              <a:t/>
            </a:r>
            <a:br>
              <a:rPr lang="ru-RU" dirty="0" smtClean="0"/>
            </a:br>
            <a:r>
              <a:rPr lang="ru-RU" dirty="0" smtClean="0"/>
              <a:t>Награжден орденом Ленина.</a:t>
            </a:r>
            <a:br>
              <a:rPr lang="ru-RU" dirty="0" smtClean="0"/>
            </a:br>
            <a:r>
              <a:rPr lang="ru-RU" dirty="0" smtClean="0"/>
              <a:t/>
            </a:r>
            <a:br>
              <a:rPr lang="ru-RU" dirty="0" smtClean="0"/>
            </a:br>
            <a:r>
              <a:rPr lang="ru-RU" dirty="0" smtClean="0"/>
              <a:t>Похоронен в братской могиле на месте боя в селе Тарановка. В сёлах Тарановка и </a:t>
            </a:r>
            <a:r>
              <a:rPr lang="ru-RU" dirty="0" err="1" smtClean="0"/>
              <a:t>Соколово</a:t>
            </a:r>
            <a:r>
              <a:rPr lang="ru-RU" dirty="0" smtClean="0"/>
              <a:t> установлены памятники. В честь героев назван большой морозильный траулер «Герои </a:t>
            </a:r>
            <a:r>
              <a:rPr lang="ru-RU" dirty="0" err="1" smtClean="0"/>
              <a:t>Широнинцы</a:t>
            </a:r>
            <a:r>
              <a:rPr lang="ru-RU" dirty="0" smtClean="0"/>
              <a:t>» (спущен на воду в 1980 году, порт приписки - </a:t>
            </a:r>
            <a:r>
              <a:rPr lang="ru-RU" dirty="0" err="1" smtClean="0"/>
              <a:t>Совгавань</a:t>
            </a:r>
            <a:r>
              <a:rPr lang="ru-RU" dirty="0" smtClean="0"/>
              <a:t>). Железнодорожная платформа Тарановка была переименована в </a:t>
            </a:r>
            <a:r>
              <a:rPr lang="ru-RU" dirty="0" err="1" smtClean="0"/>
              <a:t>Широнино</a:t>
            </a:r>
            <a:r>
              <a:rPr lang="ru-RU" dirty="0" smtClean="0"/>
              <a:t>. В городе Улан-Удэ именем </a:t>
            </a:r>
            <a:r>
              <a:rPr lang="ru-RU" dirty="0" err="1" smtClean="0"/>
              <a:t>Чертенкова</a:t>
            </a:r>
            <a:r>
              <a:rPr lang="ru-RU" dirty="0" smtClean="0"/>
              <a:t> названа улица, на здании железнодорожного вокзала установлена мемориальная доска.</a:t>
            </a:r>
          </a:p>
          <a:p>
            <a:endParaRPr lang="ru-RU" dirty="0"/>
          </a:p>
        </p:txBody>
      </p:sp>
      <p:sp>
        <p:nvSpPr>
          <p:cNvPr id="4" name="Стрелка вправо 3">
            <a:hlinkClick r:id="rId3"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err="1" smtClean="0"/>
              <a:t>Сенчихин</a:t>
            </a:r>
            <a:r>
              <a:rPr lang="ru-RU" dirty="0" smtClean="0"/>
              <a:t> </a:t>
            </a:r>
            <a:r>
              <a:rPr lang="ru-RU" dirty="0" err="1" smtClean="0"/>
              <a:t>Прокопий</a:t>
            </a:r>
            <a:r>
              <a:rPr lang="ru-RU" dirty="0" smtClean="0"/>
              <a:t> Федорович </a:t>
            </a:r>
            <a:endParaRPr lang="ru-RU" dirty="0"/>
          </a:p>
        </p:txBody>
      </p:sp>
      <p:pic>
        <p:nvPicPr>
          <p:cNvPr id="7" name="Содержимое 6" descr="Senchihi.jpg"/>
          <p:cNvPicPr>
            <a:picLocks noGrp="1" noChangeAspect="1"/>
          </p:cNvPicPr>
          <p:nvPr>
            <p:ph sz="half" idx="1"/>
          </p:nvPr>
        </p:nvPicPr>
        <p:blipFill>
          <a:blip r:embed="rId2"/>
          <a:stretch>
            <a:fillRect/>
          </a:stretch>
        </p:blipFill>
        <p:spPr>
          <a:xfrm>
            <a:off x="357158" y="1785926"/>
            <a:ext cx="3200400" cy="3571875"/>
          </a:xfrm>
        </p:spPr>
      </p:pic>
      <p:sp>
        <p:nvSpPr>
          <p:cNvPr id="6" name="Содержимое 5"/>
          <p:cNvSpPr>
            <a:spLocks noGrp="1"/>
          </p:cNvSpPr>
          <p:nvPr>
            <p:ph sz="half" idx="2"/>
          </p:nvPr>
        </p:nvSpPr>
        <p:spPr>
          <a:xfrm>
            <a:off x="3714744" y="1524000"/>
            <a:ext cx="4993392" cy="4976834"/>
          </a:xfrm>
        </p:spPr>
        <p:txBody>
          <a:bodyPr>
            <a:normAutofit fontScale="77500" lnSpcReduction="20000"/>
          </a:bodyPr>
          <a:lstStyle/>
          <a:p>
            <a:r>
              <a:rPr lang="ru-RU" dirty="0" smtClean="0"/>
              <a:t>родился в 1923 году в г. Улан- Удэ. В 1938-40 гг. ученик школы № 2, затем работал слесарем на автотракторном заводе. 23 февраля 1942 года он ушел на фронт. Участник боевых действий на Воронежском фронте. Младший лейтенант </a:t>
            </a:r>
            <a:r>
              <a:rPr lang="ru-RU" dirty="0" err="1" smtClean="0"/>
              <a:t>Сенчихин</a:t>
            </a:r>
            <a:r>
              <a:rPr lang="ru-RU" dirty="0" smtClean="0"/>
              <a:t> П.Ф., будучи временно исполняющим обязанности командира 3 батареи 261 отдельного </a:t>
            </a:r>
            <a:r>
              <a:rPr lang="ru-RU" dirty="0" err="1" smtClean="0"/>
              <a:t>ис-требительного</a:t>
            </a:r>
            <a:r>
              <a:rPr lang="ru-RU" dirty="0" smtClean="0"/>
              <a:t> противотанкового дивизиона 340-1 Сумской стрелковой </a:t>
            </a:r>
            <a:r>
              <a:rPr lang="ru-RU" dirty="0" err="1" smtClean="0"/>
              <a:t>диви-зии</a:t>
            </a:r>
            <a:r>
              <a:rPr lang="ru-RU" dirty="0" smtClean="0"/>
              <a:t>, проявил мужество и отвагу. Форсировал Днепр, освобождал столицу Украины – Киев от немецких захватчиков. </a:t>
            </a:r>
          </a:p>
          <a:p>
            <a:endParaRPr lang="ru-RU"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457200" y="785794"/>
            <a:ext cx="8229600" cy="5310206"/>
          </a:xfrm>
        </p:spPr>
        <p:txBody>
          <a:bodyPr>
            <a:normAutofit fontScale="77500" lnSpcReduction="20000"/>
          </a:bodyPr>
          <a:lstStyle/>
          <a:p>
            <a:r>
              <a:rPr lang="ru-RU" dirty="0" smtClean="0"/>
              <a:t>Указом Президиума Верховного Совета СССР от 10 января 1944 года ему было присвоено звание Героя Советского Союза с вручением ордена Ленина и медали «Золотая Звезда». Изгнав немцев с Украины, советские войска добивали врага на польской земле. Здесь в бою пал смертью храбрых </a:t>
            </a:r>
            <a:r>
              <a:rPr lang="ru-RU" dirty="0" err="1" smtClean="0"/>
              <a:t>Прокопий</a:t>
            </a:r>
            <a:r>
              <a:rPr lang="ru-RU" dirty="0" smtClean="0"/>
              <a:t> Федорович </a:t>
            </a:r>
            <a:r>
              <a:rPr lang="ru-RU" dirty="0" err="1" smtClean="0"/>
              <a:t>Сенчихин</a:t>
            </a:r>
            <a:r>
              <a:rPr lang="ru-RU" dirty="0" smtClean="0"/>
              <a:t>. Его память увековечена земляками. В его честь названа новая улица города Улан-Удэ в Железнодорожном районе, в школе, где учился </a:t>
            </a:r>
            <a:r>
              <a:rPr lang="ru-RU" dirty="0" err="1" smtClean="0"/>
              <a:t>Прокопий</a:t>
            </a:r>
            <a:r>
              <a:rPr lang="ru-RU" dirty="0" smtClean="0"/>
              <a:t> </a:t>
            </a:r>
            <a:r>
              <a:rPr lang="ru-RU" dirty="0" err="1" smtClean="0"/>
              <a:t>Сенчихин</a:t>
            </a:r>
            <a:r>
              <a:rPr lang="ru-RU" dirty="0" smtClean="0"/>
              <a:t>, установлена мемориальная доска. Ныне улица имени </a:t>
            </a:r>
            <a:r>
              <a:rPr lang="ru-RU" dirty="0" err="1" smtClean="0"/>
              <a:t>Сенчихина</a:t>
            </a:r>
            <a:r>
              <a:rPr lang="ru-RU" dirty="0" smtClean="0"/>
              <a:t> одна из больших улиц по протяженности и по достопримечательности. К улице примыкает зеленый сквер, разбитый в честь бамовцев. На этой улице построены современные жилые дома, магазины, кафе, детский сад. </a:t>
            </a:r>
          </a:p>
          <a:p>
            <a:endParaRPr lang="ru-RU" dirty="0"/>
          </a:p>
        </p:txBody>
      </p:sp>
      <p:sp>
        <p:nvSpPr>
          <p:cNvPr id="4" name="Стрелка вправо 3">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Хоца</a:t>
            </a:r>
            <a:r>
              <a:rPr lang="ru-RU" dirty="0" smtClean="0"/>
              <a:t> </a:t>
            </a:r>
            <a:r>
              <a:rPr lang="ru-RU" dirty="0" err="1" smtClean="0"/>
              <a:t>Намсараев</a:t>
            </a:r>
            <a:r>
              <a:rPr lang="ru-RU" dirty="0" smtClean="0"/>
              <a:t> </a:t>
            </a:r>
            <a:endParaRPr lang="ru-RU" dirty="0"/>
          </a:p>
        </p:txBody>
      </p:sp>
      <p:pic>
        <p:nvPicPr>
          <p:cNvPr id="7" name="Содержимое 6" descr="намсараев Х.jpg"/>
          <p:cNvPicPr>
            <a:picLocks noGrp="1" noChangeAspect="1"/>
          </p:cNvPicPr>
          <p:nvPr>
            <p:ph sz="half" idx="1"/>
          </p:nvPr>
        </p:nvPicPr>
        <p:blipFill>
          <a:blip r:embed="rId2"/>
          <a:stretch>
            <a:fillRect/>
          </a:stretch>
        </p:blipFill>
        <p:spPr>
          <a:xfrm>
            <a:off x="500034" y="1714488"/>
            <a:ext cx="2540000" cy="3771900"/>
          </a:xfrm>
        </p:spPr>
      </p:pic>
      <p:sp>
        <p:nvSpPr>
          <p:cNvPr id="6" name="Содержимое 5"/>
          <p:cNvSpPr>
            <a:spLocks noGrp="1"/>
          </p:cNvSpPr>
          <p:nvPr>
            <p:ph sz="half" idx="2"/>
          </p:nvPr>
        </p:nvSpPr>
        <p:spPr>
          <a:xfrm>
            <a:off x="3571868" y="1524000"/>
            <a:ext cx="5136268" cy="5119710"/>
          </a:xfrm>
        </p:spPr>
        <p:txBody>
          <a:bodyPr>
            <a:normAutofit fontScale="62500" lnSpcReduction="20000"/>
          </a:bodyPr>
          <a:lstStyle/>
          <a:p>
            <a:r>
              <a:rPr lang="ru-RU" dirty="0" smtClean="0"/>
              <a:t>родился в 1889 г. в улусе Верхняя </a:t>
            </a:r>
            <a:r>
              <a:rPr lang="ru-RU" dirty="0" err="1" smtClean="0"/>
              <a:t>Кижинга</a:t>
            </a:r>
            <a:r>
              <a:rPr lang="ru-RU" dirty="0" smtClean="0"/>
              <a:t> </a:t>
            </a:r>
            <a:r>
              <a:rPr lang="ru-RU" dirty="0" err="1" smtClean="0"/>
              <a:t>Кижингинского</a:t>
            </a:r>
            <a:r>
              <a:rPr lang="ru-RU" dirty="0" smtClean="0"/>
              <a:t> аймака. С юных лет он прослыл известным острословом, знатоком народных пословиц и поговорок. Особое место в становлении творческого метода писателя занимают рассказы, в которых отражена современная жизнь народа.</a:t>
            </a:r>
            <a:br>
              <a:rPr lang="ru-RU" dirty="0" smtClean="0"/>
            </a:br>
            <a:r>
              <a:rPr lang="ru-RU" dirty="0" smtClean="0"/>
              <a:t>В середине 30-х гг. X. </a:t>
            </a:r>
            <a:r>
              <a:rPr lang="ru-RU" dirty="0" err="1" smtClean="0"/>
              <a:t>Намсараев</a:t>
            </a:r>
            <a:r>
              <a:rPr lang="ru-RU" dirty="0" smtClean="0"/>
              <a:t> создает повесть "</a:t>
            </a:r>
            <a:r>
              <a:rPr lang="ru-RU" dirty="0" err="1" smtClean="0"/>
              <a:t>Цыремпил</a:t>
            </a:r>
            <a:r>
              <a:rPr lang="ru-RU" dirty="0" smtClean="0"/>
              <a:t>", явившуюся существенным вкладом в становление эпического жанра в бурятской литературе, показавшую процесс пробуждения общественного и политического самосознания. Особое место в его прозе занимают рассказы, составившие сборник "Так было" (1936). Значение рассказов X. </a:t>
            </a:r>
            <a:r>
              <a:rPr lang="ru-RU" dirty="0" err="1" smtClean="0"/>
              <a:t>Намсараева</a:t>
            </a:r>
            <a:r>
              <a:rPr lang="ru-RU" dirty="0" smtClean="0"/>
              <a:t> не только в идейной направленности, но и в большой мере в их неповторимом художественном своеобразии. Это произведения зрелой письменной литературы, поднятой на высоту подлинной народности. </a:t>
            </a:r>
          </a:p>
          <a:p>
            <a:endParaRPr lang="ru-RU" dirty="0"/>
          </a:p>
        </p:txBody>
      </p:sp>
      <p:sp>
        <p:nvSpPr>
          <p:cNvPr id="5" name="Стрелка вправо 4">
            <a:hlinkClick r:id="rId3" action="ppaction://hlinksldjump"/>
          </p:cNvPr>
          <p:cNvSpPr/>
          <p:nvPr/>
        </p:nvSpPr>
        <p:spPr>
          <a:xfrm>
            <a:off x="2643174" y="6072206"/>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a:t>
            </a:r>
            <a:r>
              <a:rPr lang="ru-RU" dirty="0" err="1" smtClean="0"/>
              <a:t>лыпин</a:t>
            </a:r>
            <a:r>
              <a:rPr lang="ru-RU" dirty="0" smtClean="0"/>
              <a:t> Николай Якимович </a:t>
            </a:r>
            <a:endParaRPr lang="ru-RU" dirty="0"/>
          </a:p>
        </p:txBody>
      </p:sp>
      <p:pic>
        <p:nvPicPr>
          <p:cNvPr id="5" name="Содержимое 4" descr="Klipjn_NikJakim.jpg"/>
          <p:cNvPicPr>
            <a:picLocks noGrp="1" noChangeAspect="1"/>
          </p:cNvPicPr>
          <p:nvPr>
            <p:ph sz="half" idx="1"/>
          </p:nvPr>
        </p:nvPicPr>
        <p:blipFill>
          <a:blip r:embed="rId2"/>
          <a:stretch>
            <a:fillRect/>
          </a:stretch>
        </p:blipFill>
        <p:spPr>
          <a:xfrm>
            <a:off x="428596" y="1571612"/>
            <a:ext cx="2143140" cy="3133245"/>
          </a:xfrm>
        </p:spPr>
      </p:pic>
      <p:sp>
        <p:nvSpPr>
          <p:cNvPr id="4" name="Содержимое 3"/>
          <p:cNvSpPr>
            <a:spLocks noGrp="1"/>
          </p:cNvSpPr>
          <p:nvPr>
            <p:ph sz="half" idx="2"/>
          </p:nvPr>
        </p:nvSpPr>
        <p:spPr>
          <a:xfrm>
            <a:off x="2571736" y="1357298"/>
            <a:ext cx="6429420" cy="5286412"/>
          </a:xfrm>
        </p:spPr>
        <p:txBody>
          <a:bodyPr>
            <a:normAutofit fontScale="55000" lnSpcReduction="20000"/>
          </a:bodyPr>
          <a:lstStyle/>
          <a:p>
            <a:r>
              <a:rPr lang="ru-RU" sz="2700" dirty="0" smtClean="0"/>
              <a:t>начальник штаба батальона 62-го танкового полка 86-й стрелковой дивизии 7-й армии Северо-Западного фронта, старший лейтенант.</a:t>
            </a:r>
            <a:br>
              <a:rPr lang="ru-RU" sz="2700" dirty="0" smtClean="0"/>
            </a:br>
            <a:r>
              <a:rPr lang="ru-RU" sz="2700" dirty="0" smtClean="0"/>
              <a:t/>
            </a:r>
            <a:br>
              <a:rPr lang="ru-RU" sz="2700" dirty="0" smtClean="0"/>
            </a:br>
            <a:r>
              <a:rPr lang="ru-RU" sz="2700" dirty="0" smtClean="0"/>
              <a:t>Родился 16 декабря 1908 года в городе </a:t>
            </a:r>
            <a:r>
              <a:rPr lang="ru-RU" sz="2700" dirty="0" err="1" smtClean="0"/>
              <a:t>Верхнеудинске</a:t>
            </a:r>
            <a:r>
              <a:rPr lang="ru-RU" sz="2700" dirty="0" smtClean="0"/>
              <a:t>, с 1934 года и ныне Улан-Удэ – столица Республики Бурятия, в семье рабочего. Русский. Работал кочегаром, котельщиком, помощником механика на пароходе. В 1931 году окончил 2 курса Омского речного училища.</a:t>
            </a:r>
            <a:br>
              <a:rPr lang="ru-RU" sz="2700" dirty="0" smtClean="0"/>
            </a:br>
            <a:r>
              <a:rPr lang="ru-RU" sz="2700" dirty="0" smtClean="0"/>
              <a:t/>
            </a:r>
            <a:br>
              <a:rPr lang="ru-RU" sz="2700" dirty="0" smtClean="0"/>
            </a:br>
            <a:r>
              <a:rPr lang="ru-RU" sz="2700" dirty="0" smtClean="0"/>
              <a:t>В Красной Армии с мая 1932 года. Член ВКП(б) с 1932 года. В 1934 году окончил Ульяновскую бронетанковую школу. Участвовал в освободительном походе советских войск в Западную Украину 1939 года. Участник советско-финляндской войны 1939-40 годов.</a:t>
            </a:r>
            <a:br>
              <a:rPr lang="ru-RU" sz="2700" dirty="0" smtClean="0"/>
            </a:br>
            <a:r>
              <a:rPr lang="ru-RU" sz="2700" dirty="0" smtClean="0"/>
              <a:t/>
            </a:r>
            <a:br>
              <a:rPr lang="ru-RU" sz="2700" dirty="0" smtClean="0"/>
            </a:br>
            <a:r>
              <a:rPr lang="ru-RU" sz="2700" dirty="0" smtClean="0"/>
              <a:t>Начальник штаба батальона 62-го танкового полка (86-я стрелковая дивизия, 7-я армия, Северо-Западный фронт) старший лейтенант Николай </a:t>
            </a:r>
            <a:r>
              <a:rPr lang="ru-RU" sz="2700" dirty="0" err="1" smtClean="0"/>
              <a:t>Клыпин</a:t>
            </a:r>
            <a:r>
              <a:rPr lang="ru-RU" sz="2700" dirty="0" smtClean="0"/>
              <a:t> 2 марта 1940 года при штурме острова </a:t>
            </a:r>
            <a:r>
              <a:rPr lang="ru-RU" sz="2700" dirty="0" err="1" smtClean="0"/>
              <a:t>Туппурансари</a:t>
            </a:r>
            <a:r>
              <a:rPr lang="ru-RU" sz="2700" dirty="0" smtClean="0"/>
              <a:t> (ныне - Вихревой) в Выборгском заливе вёл за собой танковую роту, уничтожил два орудия, взорвал пулемётный дот, разбил наблюдательный пункт противника. Когда его танк был подбит, бесстрашный офицер из пулемёта уничтожил несколько десятков вражеских солдат и заставил противника отступить. При подходе нашей пехоты старший лейтенант </a:t>
            </a:r>
            <a:r>
              <a:rPr lang="ru-RU" sz="2700" dirty="0" err="1" smtClean="0"/>
              <a:t>Клыпин</a:t>
            </a:r>
            <a:r>
              <a:rPr lang="ru-RU" sz="2700" dirty="0" smtClean="0"/>
              <a:t> Н.Я. пулемётным огнём обеспечивал её продвижение вперёд.</a:t>
            </a:r>
            <a:endParaRPr lang="ru-RU"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85728"/>
            <a:ext cx="8229600" cy="5810272"/>
          </a:xfrm>
        </p:spPr>
        <p:txBody>
          <a:bodyPr>
            <a:normAutofit fontScale="62500" lnSpcReduction="20000"/>
          </a:bodyPr>
          <a:lstStyle/>
          <a:p>
            <a:r>
              <a:rPr lang="ru-RU" b="1" dirty="0" smtClean="0"/>
              <a:t>У</a:t>
            </a:r>
            <a:r>
              <a:rPr lang="ru-RU" dirty="0" smtClean="0"/>
              <a:t>казом Президиума Верховного Совета СССР от 21 марта 1940 года «за образцовое выполнение боевых заданий командования на фронте борьбы с финской белогвардейщиной и проявленные при этом отвагу и геройство» старшему лейтенанту </a:t>
            </a:r>
            <a:r>
              <a:rPr lang="ru-RU" dirty="0" err="1" smtClean="0"/>
              <a:t>Клыпину</a:t>
            </a:r>
            <a:r>
              <a:rPr lang="ru-RU" dirty="0" smtClean="0"/>
              <a:t> Николаю Якимовичу присвоено звание Героя Советского Союза с вручением ордена Ленина и медали «Золотая Звезда» (№ 341).</a:t>
            </a:r>
            <a:br>
              <a:rPr lang="ru-RU" dirty="0" smtClean="0"/>
            </a:br>
            <a:r>
              <a:rPr lang="ru-RU" dirty="0" smtClean="0"/>
              <a:t/>
            </a:r>
            <a:br>
              <a:rPr lang="ru-RU" dirty="0" smtClean="0"/>
            </a:br>
            <a:r>
              <a:rPr lang="ru-RU" dirty="0" smtClean="0"/>
              <a:t>Участник Великой Отечественной войны с 1941 года. Командовал танковым полком 8-й танковой дивизии, с 1 сентября по 17 декабря 1941 года - 17-й танковой бригадой. Был тяжело ранен в бою под Малоярославцем.</a:t>
            </a:r>
            <a:br>
              <a:rPr lang="ru-RU" dirty="0" smtClean="0"/>
            </a:br>
            <a:r>
              <a:rPr lang="ru-RU" dirty="0" smtClean="0"/>
              <a:t/>
            </a:r>
            <a:br>
              <a:rPr lang="ru-RU" dirty="0" smtClean="0"/>
            </a:br>
            <a:r>
              <a:rPr lang="ru-RU" dirty="0" smtClean="0"/>
              <a:t>После госпиталя полковник </a:t>
            </a:r>
            <a:r>
              <a:rPr lang="ru-RU" dirty="0" err="1" smtClean="0"/>
              <a:t>Клыпин</a:t>
            </a:r>
            <a:r>
              <a:rPr lang="ru-RU" dirty="0" smtClean="0"/>
              <a:t> Н.Я. назначен начальником 2-го Саратовского танкового училища, а затем - заместителем начальника курсов усовершенствования командного состава. Скончался 17 марта 1943 года. Похоронен в городе Щучинске Кокчетавской области Казахстана.</a:t>
            </a:r>
            <a:br>
              <a:rPr lang="ru-RU" dirty="0" smtClean="0"/>
            </a:br>
            <a:r>
              <a:rPr lang="ru-RU" dirty="0" smtClean="0"/>
              <a:t/>
            </a:r>
            <a:br>
              <a:rPr lang="ru-RU" dirty="0" smtClean="0"/>
            </a:br>
            <a:r>
              <a:rPr lang="ru-RU" dirty="0" smtClean="0"/>
              <a:t>Награждён орденом Ленина, орденом Красного Знамени, медалями.</a:t>
            </a:r>
            <a:br>
              <a:rPr lang="ru-RU" dirty="0" smtClean="0"/>
            </a:br>
            <a:r>
              <a:rPr lang="ru-RU" dirty="0" smtClean="0"/>
              <a:t/>
            </a:r>
            <a:br>
              <a:rPr lang="ru-RU" dirty="0" smtClean="0"/>
            </a:br>
            <a:r>
              <a:rPr lang="ru-RU" dirty="0" smtClean="0"/>
              <a:t>Именем Героя было названо судно Министерства речного флота РСФСР</a:t>
            </a:r>
            <a:endParaRPr lang="ru-RU" dirty="0"/>
          </a:p>
        </p:txBody>
      </p:sp>
      <p:sp>
        <p:nvSpPr>
          <p:cNvPr id="3" name="Стрелка вправо 2">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Ранжурова Ербанова.jpg"/>
          <p:cNvPicPr>
            <a:picLocks noGrp="1" noChangeAspect="1"/>
          </p:cNvPicPr>
          <p:nvPr>
            <p:ph idx="1"/>
          </p:nvPr>
        </p:nvPicPr>
        <p:blipFill>
          <a:blip r:embed="rId2"/>
          <a:stretch>
            <a:fillRect/>
          </a:stretch>
        </p:blipFill>
        <p:spPr>
          <a:xfrm>
            <a:off x="523544" y="357166"/>
            <a:ext cx="8191859" cy="6119339"/>
          </a:xfrm>
        </p:spPr>
      </p:pic>
      <p:cxnSp>
        <p:nvCxnSpPr>
          <p:cNvPr id="6" name="Прямая соединительная линия 5"/>
          <p:cNvCxnSpPr/>
          <p:nvPr/>
        </p:nvCxnSpPr>
        <p:spPr>
          <a:xfrm rot="16200000" flipH="1">
            <a:off x="-714412" y="2357430"/>
            <a:ext cx="4143404" cy="28575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3286116" y="3929066"/>
            <a:ext cx="2928958" cy="142876"/>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6215042" y="2928934"/>
            <a:ext cx="1643106" cy="100013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hlinkClick r:id="rId3" action="ppaction://hlinksldjump"/>
          </p:cNvPr>
          <p:cNvSpPr txBox="1"/>
          <p:nvPr/>
        </p:nvSpPr>
        <p:spPr>
          <a:xfrm>
            <a:off x="4143372" y="3571876"/>
            <a:ext cx="2000264" cy="369332"/>
          </a:xfrm>
          <a:prstGeom prst="rect">
            <a:avLst/>
          </a:prstGeom>
          <a:noFill/>
        </p:spPr>
        <p:txBody>
          <a:bodyPr wrap="square" rtlCol="0">
            <a:spAutoFit/>
          </a:bodyPr>
          <a:lstStyle/>
          <a:p>
            <a:r>
              <a:rPr lang="ru-RU" b="1" i="1" dirty="0" err="1">
                <a:solidFill>
                  <a:srgbClr val="FFC000"/>
                </a:solidFill>
              </a:rPr>
              <a:t>у</a:t>
            </a:r>
            <a:r>
              <a:rPr lang="ru-RU" b="1" i="1" dirty="0" err="1" smtClean="0">
                <a:solidFill>
                  <a:srgbClr val="FFC000"/>
                </a:solidFill>
              </a:rPr>
              <a:t>л.Ербанова</a:t>
            </a:r>
            <a:endParaRPr lang="ru-RU" b="1" i="1" dirty="0">
              <a:solidFill>
                <a:srgbClr val="FFC000"/>
              </a:solidFill>
            </a:endParaRPr>
          </a:p>
        </p:txBody>
      </p:sp>
      <p:sp>
        <p:nvSpPr>
          <p:cNvPr id="12" name="TextBox 11">
            <a:hlinkClick r:id="rId4" action="ppaction://hlinksldjump"/>
          </p:cNvPr>
          <p:cNvSpPr txBox="1"/>
          <p:nvPr/>
        </p:nvSpPr>
        <p:spPr>
          <a:xfrm>
            <a:off x="1428728" y="3143248"/>
            <a:ext cx="2000264" cy="369332"/>
          </a:xfrm>
          <a:prstGeom prst="rect">
            <a:avLst/>
          </a:prstGeom>
          <a:noFill/>
        </p:spPr>
        <p:txBody>
          <a:bodyPr wrap="square" rtlCol="0">
            <a:spAutoFit/>
          </a:bodyPr>
          <a:lstStyle/>
          <a:p>
            <a:r>
              <a:rPr lang="ru-RU" b="1" i="1" dirty="0" err="1" smtClean="0">
                <a:solidFill>
                  <a:srgbClr val="FFC000"/>
                </a:solidFill>
              </a:rPr>
              <a:t>ул.Ранжурова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err="1" smtClean="0"/>
              <a:t>Мокров</a:t>
            </a:r>
            <a:r>
              <a:rPr lang="ru-RU" dirty="0" smtClean="0"/>
              <a:t> Александр Михайлович </a:t>
            </a:r>
            <a:endParaRPr lang="ru-RU" dirty="0"/>
          </a:p>
        </p:txBody>
      </p:sp>
      <p:pic>
        <p:nvPicPr>
          <p:cNvPr id="7" name="Содержимое 6" descr="vjrhjd2.jpg"/>
          <p:cNvPicPr>
            <a:picLocks noGrp="1" noChangeAspect="1"/>
          </p:cNvPicPr>
          <p:nvPr>
            <p:ph sz="half" idx="1"/>
          </p:nvPr>
        </p:nvPicPr>
        <p:blipFill>
          <a:blip r:embed="rId2"/>
          <a:stretch>
            <a:fillRect/>
          </a:stretch>
        </p:blipFill>
        <p:spPr>
          <a:xfrm>
            <a:off x="1435100" y="1564308"/>
            <a:ext cx="3657600" cy="4583459"/>
          </a:xfrm>
        </p:spPr>
      </p:pic>
      <p:pic>
        <p:nvPicPr>
          <p:cNvPr id="8" name="Содержимое 7" descr="vjrhjd1.jpg"/>
          <p:cNvPicPr>
            <a:picLocks noGrp="1" noChangeAspect="1"/>
          </p:cNvPicPr>
          <p:nvPr>
            <p:ph sz="half" idx="2"/>
          </p:nvPr>
        </p:nvPicPr>
        <p:blipFill>
          <a:blip r:embed="rId3"/>
          <a:stretch>
            <a:fillRect/>
          </a:stretch>
        </p:blipFill>
        <p:spPr>
          <a:xfrm>
            <a:off x="5276850" y="2414943"/>
            <a:ext cx="3657600" cy="2882189"/>
          </a:xfrm>
        </p:spPr>
      </p:pic>
      <p:sp>
        <p:nvSpPr>
          <p:cNvPr id="5" name="Стрелка вправо 4">
            <a:hlinkClick r:id="rId4" action="ppaction://hlinksldjump"/>
          </p:cNvPr>
          <p:cNvSpPr/>
          <p:nvPr/>
        </p:nvSpPr>
        <p:spPr>
          <a:xfrm>
            <a:off x="5643570" y="5929330"/>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Линховоин</a:t>
            </a:r>
            <a:r>
              <a:rPr lang="ru-RU" dirty="0" smtClean="0"/>
              <a:t> </a:t>
            </a:r>
            <a:r>
              <a:rPr lang="ru-RU" dirty="0" err="1" smtClean="0"/>
              <a:t>Лхасаран</a:t>
            </a:r>
            <a:r>
              <a:rPr lang="ru-RU" dirty="0" smtClean="0"/>
              <a:t> </a:t>
            </a:r>
            <a:r>
              <a:rPr lang="ru-RU" dirty="0" err="1" smtClean="0"/>
              <a:t>Лодонович</a:t>
            </a:r>
            <a:r>
              <a:rPr lang="ru-RU" dirty="0" smtClean="0"/>
              <a:t> </a:t>
            </a:r>
            <a:endParaRPr lang="ru-RU" dirty="0"/>
          </a:p>
        </p:txBody>
      </p:sp>
      <p:pic>
        <p:nvPicPr>
          <p:cNvPr id="5" name="Содержимое 4" descr="kby[jdjby.jpg"/>
          <p:cNvPicPr>
            <a:picLocks noGrp="1" noChangeAspect="1"/>
          </p:cNvPicPr>
          <p:nvPr>
            <p:ph sz="half" idx="1"/>
          </p:nvPr>
        </p:nvPicPr>
        <p:blipFill>
          <a:blip r:embed="rId2"/>
          <a:stretch>
            <a:fillRect/>
          </a:stretch>
        </p:blipFill>
        <p:spPr>
          <a:xfrm>
            <a:off x="500034" y="1571611"/>
            <a:ext cx="3357586" cy="4304597"/>
          </a:xfrm>
        </p:spPr>
      </p:pic>
      <p:sp>
        <p:nvSpPr>
          <p:cNvPr id="4" name="Содержимое 3"/>
          <p:cNvSpPr>
            <a:spLocks noGrp="1"/>
          </p:cNvSpPr>
          <p:nvPr>
            <p:ph sz="half" idx="2"/>
          </p:nvPr>
        </p:nvSpPr>
        <p:spPr>
          <a:xfrm>
            <a:off x="3929058" y="1524000"/>
            <a:ext cx="4779078" cy="4976834"/>
          </a:xfrm>
        </p:spPr>
        <p:txBody>
          <a:bodyPr>
            <a:normAutofit fontScale="77500" lnSpcReduction="20000"/>
          </a:bodyPr>
          <a:lstStyle/>
          <a:p>
            <a:r>
              <a:rPr lang="ru-RU" dirty="0" smtClean="0"/>
              <a:t>родился 1 января 1924 года в селе </a:t>
            </a:r>
            <a:r>
              <a:rPr lang="ru-RU" dirty="0" err="1" smtClean="0"/>
              <a:t>Ага-Хангил</a:t>
            </a:r>
            <a:r>
              <a:rPr lang="ru-RU" dirty="0" smtClean="0"/>
              <a:t> </a:t>
            </a:r>
            <a:r>
              <a:rPr lang="ru-RU" dirty="0" err="1" smtClean="0"/>
              <a:t>Могойтуйского</a:t>
            </a:r>
            <a:r>
              <a:rPr lang="ru-RU" dirty="0" smtClean="0"/>
              <a:t> района </a:t>
            </a:r>
            <a:r>
              <a:rPr lang="ru-RU" dirty="0" err="1" smtClean="0"/>
              <a:t>Бурят-Монгольской</a:t>
            </a:r>
            <a:r>
              <a:rPr lang="ru-RU" dirty="0" smtClean="0"/>
              <a:t> АССР. В 1946-1952 гг. </a:t>
            </a:r>
            <a:r>
              <a:rPr lang="ru-RU" dirty="0" err="1" smtClean="0"/>
              <a:t>Линховоин</a:t>
            </a:r>
            <a:r>
              <a:rPr lang="ru-RU" dirty="0" smtClean="0"/>
              <a:t> учился в Ленинградской консерватории, по окончании которой вернулся в родной театр оперы и балета и сразу же занял место ведущего солиста. Каждая роль, созданная им, была не просто партия, выученная и спетая на сцене под руководством дирижера и режиссера, а выпестованный, вымученный долгими днями и бессонными ночами образ. </a:t>
            </a:r>
            <a:br>
              <a:rPr lang="ru-RU" dirty="0" smtClean="0"/>
            </a:br>
            <a:endParaRPr lang="ru-RU"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Содержимое 5"/>
          <p:cNvSpPr>
            <a:spLocks noGrp="1"/>
          </p:cNvSpPr>
          <p:nvPr>
            <p:ph idx="1"/>
          </p:nvPr>
        </p:nvSpPr>
        <p:spPr>
          <a:xfrm>
            <a:off x="457200" y="214290"/>
            <a:ext cx="8229600" cy="5881710"/>
          </a:xfrm>
        </p:spPr>
        <p:txBody>
          <a:bodyPr>
            <a:normAutofit fontScale="85000" lnSpcReduction="10000"/>
          </a:bodyPr>
          <a:lstStyle/>
          <a:p>
            <a:r>
              <a:rPr lang="ru-RU" dirty="0" smtClean="0"/>
              <a:t>Какую бы роль ни играл Народный артист СССР </a:t>
            </a:r>
            <a:r>
              <a:rPr lang="ru-RU" dirty="0" err="1" smtClean="0"/>
              <a:t>Линховоин</a:t>
            </a:r>
            <a:r>
              <a:rPr lang="ru-RU" dirty="0" smtClean="0"/>
              <a:t> в бурятских, русских или зарубежных операх, он всегда находил нужные краски, показывая мастерство большого театрального актера. </a:t>
            </a:r>
          </a:p>
          <a:p>
            <a:r>
              <a:rPr lang="ru-RU" dirty="0" smtClean="0"/>
              <a:t>Л. </a:t>
            </a:r>
            <a:r>
              <a:rPr lang="ru-RU" dirty="0" err="1" smtClean="0"/>
              <a:t>Линховоин</a:t>
            </a:r>
            <a:r>
              <a:rPr lang="ru-RU" dirty="0" smtClean="0"/>
              <a:t> - певец (бас), актер, режиссер, писатель, либреттист, педагог, общественный деятель, народный артист СССР (1959), профессор, лауреат Государственной премии РСФСР им. М. Глинки и премии Бурятской АССР, депутат Верховного Совета СССР (1962  1966), кавалер ордена Трудового Красного Знамени и многих медалей, председатель Бурятского отделения ВТО, член президиума Всесоюзного театрального общества.</a:t>
            </a:r>
          </a:p>
          <a:p>
            <a:endParaRPr lang="ru-RU" dirty="0"/>
          </a:p>
        </p:txBody>
      </p:sp>
      <p:sp>
        <p:nvSpPr>
          <p:cNvPr id="4" name="Стрелка вправо 3">
            <a:hlinkClick r:id="rId2" action="ppaction://hlinksldjump"/>
          </p:cNvPr>
          <p:cNvSpPr/>
          <p:nvPr/>
        </p:nvSpPr>
        <p:spPr>
          <a:xfrm>
            <a:off x="5072066"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Модогоев</a:t>
            </a:r>
            <a:r>
              <a:rPr lang="ru-RU" dirty="0" smtClean="0"/>
              <a:t> Андрей </a:t>
            </a:r>
            <a:r>
              <a:rPr lang="ru-RU" dirty="0" err="1" smtClean="0"/>
              <a:t>Урупхеевич</a:t>
            </a:r>
            <a:r>
              <a:rPr lang="ru-RU" dirty="0" smtClean="0"/>
              <a:t> </a:t>
            </a:r>
            <a:endParaRPr lang="ru-RU" dirty="0"/>
          </a:p>
        </p:txBody>
      </p:sp>
      <p:sp>
        <p:nvSpPr>
          <p:cNvPr id="5" name="Содержимое 4"/>
          <p:cNvSpPr>
            <a:spLocks noGrp="1"/>
          </p:cNvSpPr>
          <p:nvPr>
            <p:ph sz="half" idx="1"/>
          </p:nvPr>
        </p:nvSpPr>
        <p:spPr>
          <a:xfrm>
            <a:off x="142844" y="1500174"/>
            <a:ext cx="5257808" cy="5119710"/>
          </a:xfrm>
        </p:spPr>
        <p:txBody>
          <a:bodyPr>
            <a:normAutofit fontScale="47500" lnSpcReduction="20000"/>
          </a:bodyPr>
          <a:lstStyle/>
          <a:p>
            <a:r>
              <a:rPr lang="ru-RU" dirty="0" smtClean="0"/>
              <a:t>родился 14 января 1915 года в улусе </a:t>
            </a:r>
            <a:r>
              <a:rPr lang="ru-RU" dirty="0" err="1" smtClean="0"/>
              <a:t>Загатуй</a:t>
            </a:r>
            <a:r>
              <a:rPr lang="ru-RU" dirty="0" smtClean="0"/>
              <a:t> </a:t>
            </a:r>
            <a:r>
              <a:rPr lang="ru-RU" dirty="0" err="1" smtClean="0"/>
              <a:t>Баяндаевского</a:t>
            </a:r>
            <a:r>
              <a:rPr lang="ru-RU" dirty="0" smtClean="0"/>
              <a:t> района в семье крестьянина. На протяжении 22 лет он  возглавлял партийную организацию Бурятской АССР. Более 20 лет Андрей </a:t>
            </a:r>
            <a:r>
              <a:rPr lang="ru-RU" dirty="0" err="1" smtClean="0"/>
              <a:t>Урупхеевич</a:t>
            </a:r>
            <a:r>
              <a:rPr lang="ru-RU" dirty="0" smtClean="0"/>
              <a:t> представлял интересы Бурятии в высшем законодательном органе страны как депутат Верховного Совета СССР. Занимал крупные посты в политическом и государственном управлении республики Бурятии. </a:t>
            </a:r>
            <a:br>
              <a:rPr lang="ru-RU" dirty="0" smtClean="0"/>
            </a:br>
            <a:r>
              <a:rPr lang="ru-RU" dirty="0" smtClean="0"/>
              <a:t>   Мероприятия, посвященные 95-летию со дня рождения Андрея </a:t>
            </a:r>
            <a:r>
              <a:rPr lang="ru-RU" dirty="0" err="1" smtClean="0"/>
              <a:t>Урупхеевича</a:t>
            </a:r>
            <a:r>
              <a:rPr lang="ru-RU" dirty="0" smtClean="0"/>
              <a:t> </a:t>
            </a:r>
            <a:r>
              <a:rPr lang="ru-RU" dirty="0" err="1" smtClean="0"/>
              <a:t>Модогоева</a:t>
            </a:r>
            <a:r>
              <a:rPr lang="ru-RU" dirty="0" smtClean="0"/>
              <a:t>, будут проходить в музее истории Бурятии </a:t>
            </a:r>
            <a:br>
              <a:rPr lang="ru-RU" dirty="0" smtClean="0"/>
            </a:br>
            <a:r>
              <a:rPr lang="ru-RU" dirty="0" smtClean="0"/>
              <a:t>им. М.Н. Хангалова, здесь откроется выставка «Жизнь, отданная людям» и на его родине. </a:t>
            </a:r>
          </a:p>
          <a:p>
            <a:r>
              <a:rPr lang="ru-RU" dirty="0" smtClean="0"/>
              <a:t>      - член ЦК в 1971-1986гг. (кандидат в члены ЦК в 1966-1971гг.). Член партии с 1940г. </a:t>
            </a:r>
            <a:br>
              <a:rPr lang="ru-RU" dirty="0" smtClean="0"/>
            </a:br>
            <a:r>
              <a:rPr lang="ru-RU" dirty="0" smtClean="0"/>
              <a:t>       Родился в улусе </a:t>
            </a:r>
            <a:r>
              <a:rPr lang="ru-RU" dirty="0" err="1" smtClean="0"/>
              <a:t>Заготуй</a:t>
            </a:r>
            <a:r>
              <a:rPr lang="ru-RU" dirty="0" smtClean="0"/>
              <a:t> Иркутской губернии в семье крестьянина. Бурят. </a:t>
            </a:r>
            <a:br>
              <a:rPr lang="ru-RU" dirty="0" smtClean="0"/>
            </a:br>
            <a:r>
              <a:rPr lang="ru-RU" dirty="0" smtClean="0"/>
              <a:t>       Окончил ВПШ при ЦК ВКП(б) в 1950г. </a:t>
            </a:r>
            <a:br>
              <a:rPr lang="ru-RU" dirty="0" smtClean="0"/>
            </a:br>
            <a:r>
              <a:rPr lang="ru-RU" dirty="0" smtClean="0"/>
              <a:t>       С 1939г. на комсомольской и партийной работе. </a:t>
            </a:r>
            <a:br>
              <a:rPr lang="ru-RU" dirty="0" smtClean="0"/>
            </a:br>
            <a:r>
              <a:rPr lang="ru-RU" dirty="0" smtClean="0"/>
              <a:t>       В 1943-1944гг. секретарь </a:t>
            </a:r>
            <a:r>
              <a:rPr lang="ru-RU" dirty="0" err="1" smtClean="0"/>
              <a:t>Бурят-Монгольского</a:t>
            </a:r>
            <a:r>
              <a:rPr lang="ru-RU" dirty="0" smtClean="0"/>
              <a:t> обкома ВКП(б), </a:t>
            </a:r>
            <a:br>
              <a:rPr lang="ru-RU" dirty="0" smtClean="0"/>
            </a:br>
            <a:r>
              <a:rPr lang="ru-RU" dirty="0" smtClean="0"/>
              <a:t>       в 1952-1954гг. заместитель председателя Совета Министров </a:t>
            </a:r>
            <a:r>
              <a:rPr lang="ru-RU" dirty="0" err="1" smtClean="0"/>
              <a:t>Бурят-Монгольской</a:t>
            </a:r>
            <a:r>
              <a:rPr lang="ru-RU" dirty="0" smtClean="0"/>
              <a:t> АССР, </a:t>
            </a:r>
            <a:br>
              <a:rPr lang="ru-RU" dirty="0" smtClean="0"/>
            </a:br>
            <a:r>
              <a:rPr lang="ru-RU" dirty="0" smtClean="0"/>
              <a:t>       в 1957-1960гг. инструктор ЦК КПСС, </a:t>
            </a:r>
            <a:br>
              <a:rPr lang="ru-RU" dirty="0" smtClean="0"/>
            </a:br>
            <a:r>
              <a:rPr lang="ru-RU" dirty="0" smtClean="0"/>
              <a:t>       в 1960-1962гг. председатель Совета Министров Бурятской АССР, </a:t>
            </a:r>
            <a:br>
              <a:rPr lang="ru-RU" dirty="0" smtClean="0"/>
            </a:br>
            <a:r>
              <a:rPr lang="ru-RU" dirty="0" smtClean="0"/>
              <a:t>       в 1962-1984гг. первый секретарь Бурятского обкома КПСС. </a:t>
            </a:r>
            <a:br>
              <a:rPr lang="ru-RU" dirty="0" smtClean="0"/>
            </a:br>
            <a:r>
              <a:rPr lang="ru-RU" dirty="0" smtClean="0"/>
              <a:t>       С 1984г. на пенсии. </a:t>
            </a:r>
            <a:br>
              <a:rPr lang="ru-RU" dirty="0" smtClean="0"/>
            </a:br>
            <a:r>
              <a:rPr lang="ru-RU" dirty="0" smtClean="0"/>
              <a:t>       Депутат Верховного Совета СССР 6, 7, 8, 9, 10 созывов. </a:t>
            </a:r>
            <a:br>
              <a:rPr lang="ru-RU" dirty="0" smtClean="0"/>
            </a:br>
            <a:r>
              <a:rPr lang="ru-RU" dirty="0" smtClean="0"/>
              <a:t>       Награжден 2 орденами Ленина. </a:t>
            </a:r>
          </a:p>
          <a:p>
            <a:endParaRPr lang="ru-RU" dirty="0"/>
          </a:p>
        </p:txBody>
      </p:sp>
      <p:pic>
        <p:nvPicPr>
          <p:cNvPr id="7" name="Содержимое 6" descr="modogoev_a161x180_u__za_rabochim_stolom.jpg"/>
          <p:cNvPicPr>
            <a:picLocks noGrp="1" noChangeAspect="1"/>
          </p:cNvPicPr>
          <p:nvPr>
            <p:ph sz="half" idx="2"/>
          </p:nvPr>
        </p:nvPicPr>
        <p:blipFill>
          <a:blip r:embed="rId2"/>
          <a:stretch>
            <a:fillRect/>
          </a:stretch>
        </p:blipFill>
        <p:spPr>
          <a:xfrm>
            <a:off x="5501080" y="1928802"/>
            <a:ext cx="2747585" cy="3071834"/>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fontScale="55000" lnSpcReduction="20000"/>
          </a:bodyPr>
          <a:lstStyle/>
          <a:p>
            <a:r>
              <a:rPr lang="ru-RU" dirty="0" smtClean="0"/>
              <a:t>Родился 2 марта 1917 года в городе </a:t>
            </a:r>
            <a:r>
              <a:rPr lang="ru-RU" dirty="0" err="1" smtClean="0"/>
              <a:t>Верхнеудинске</a:t>
            </a:r>
            <a:r>
              <a:rPr lang="ru-RU" dirty="0" smtClean="0"/>
              <a:t> в семье рабочего. Окончил 7-ми классную школу, школу фабрично-заводского ученичества и аэроклуб. В 1937 году, он, как один из лучших пилотов, был оставлен при аэроклубе в Улан-Удэ лётчиком-инструктором.</a:t>
            </a:r>
          </a:p>
          <a:p>
            <a:r>
              <a:rPr lang="ru-RU" dirty="0" smtClean="0"/>
              <a:t>В 1940 году был призван в РККА. В том же году окончил Ульяновскую военную авиационную школу пилотов. Служил летчиком-инструктором той же школе. Член КПСС с 1941 года.</a:t>
            </a:r>
          </a:p>
          <a:p>
            <a:r>
              <a:rPr lang="ru-RU" dirty="0" smtClean="0"/>
              <a:t>Весной 1943 года прошёл переподготовку, освоил новый истребитель Як-7б и в мае 1943 года прибыл в 508-й истребительный авиационный полк на Воронежский фронт.</a:t>
            </a:r>
          </a:p>
          <a:p>
            <a:r>
              <a:rPr lang="ru-RU" dirty="0" smtClean="0"/>
              <a:t>В первом воздушном бою 22 мая 1943 года на подступах к своему аэродрому сбил два бомбардировщика противника (</a:t>
            </a:r>
            <a:r>
              <a:rPr lang="ru-RU" dirty="0" err="1" smtClean="0"/>
              <a:t>Ju</a:t>
            </a:r>
            <a:r>
              <a:rPr lang="ru-RU" dirty="0" smtClean="0"/>
              <a:t> 88), один из них тараном. Произвел посадку на поврежденном самолете. За это бой был награждён орденом Отечественной войны 2-й степени. Через неделю младший лейтенант Михалёв был назначен командиром эскадрильи.</a:t>
            </a:r>
          </a:p>
          <a:p>
            <a:r>
              <a:rPr lang="ru-RU" dirty="0" smtClean="0"/>
              <a:t>В июле полк был выведен на переформирование. В городе Иваново осваивал американский истребитель P-39Q «</a:t>
            </a:r>
            <a:r>
              <a:rPr lang="ru-RU" dirty="0" err="1" smtClean="0"/>
              <a:t>Аэрокобра</a:t>
            </a:r>
            <a:r>
              <a:rPr lang="ru-RU" dirty="0" smtClean="0"/>
              <a:t>». В октябре 1943 года убыл на фронт под Харьков. 20 октября 1943 года Михалёв совершил второй таран вражеского самолёта.</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p>
        </p:txBody>
      </p:sp>
      <p:sp>
        <p:nvSpPr>
          <p:cNvPr id="2" name="Содержимое 1"/>
          <p:cNvSpPr>
            <a:spLocks noGrp="1"/>
          </p:cNvSpPr>
          <p:nvPr>
            <p:ph sz="half" idx="1"/>
          </p:nvPr>
        </p:nvSpPr>
        <p:spPr>
          <a:xfrm>
            <a:off x="1428728" y="1500174"/>
            <a:ext cx="5500726" cy="5357826"/>
          </a:xfrm>
        </p:spPr>
        <p:txBody>
          <a:bodyPr>
            <a:normAutofit fontScale="47500" lnSpcReduction="20000"/>
          </a:bodyPr>
          <a:lstStyle/>
          <a:p>
            <a:r>
              <a:rPr lang="ru-RU" dirty="0" smtClean="0"/>
              <a:t>В составе 5-й воздушной армии принимал участие в </a:t>
            </a:r>
            <a:r>
              <a:rPr lang="ru-RU" dirty="0" err="1" smtClean="0"/>
              <a:t>Ясско-Кишенёвской</a:t>
            </a:r>
            <a:r>
              <a:rPr lang="ru-RU" dirty="0" smtClean="0"/>
              <a:t> операции. 1 июня 1944 года получил ранение. В госпитале узнал о присвоении звания Героя Советского Союза. Указом Президиума Верховного Совета СССР от 1 июля 1944 года за образцовое выполнение боевых заданий командования и проявленные при этом мужество и героизм старшему лейтенанту Михалёву Василию Павловичу присвоено звание Героя Советского Союза.</a:t>
            </a:r>
          </a:p>
          <a:p>
            <a:r>
              <a:rPr lang="ru-RU" dirty="0" smtClean="0"/>
              <a:t>Войну закончил в звании майора и в должности заместителя командира полка. За время войны Михалёв совершил 159 боевых вылетов, произвел 49 воздушных боев, сбил 26 (22 лично и 4 в группе) самолетов врага: из них 17 бомбардировщиков и 9 истребителей.</a:t>
            </a:r>
          </a:p>
          <a:p>
            <a:r>
              <a:rPr lang="ru-RU" dirty="0" smtClean="0"/>
              <a:t>Продолжил службу в армии. Одним из первых освоил реактивный самолёт. Одним из первых в стране получил почетное звание военного летчика 1-го класса. В 1950 году окончил Высшие летно-тактические курсы усовершенствования офицерского состава. В 1958 году в звании ушёл в запас с должности помощника командира авиационной дивизии.</a:t>
            </a:r>
          </a:p>
          <a:p>
            <a:r>
              <a:rPr lang="ru-RU" dirty="0" smtClean="0"/>
              <a:t>Жил в городе Куйбышеве. Работал инженером по оборудованию в тресте «</a:t>
            </a:r>
            <a:r>
              <a:rPr lang="ru-RU" dirty="0" err="1" smtClean="0"/>
              <a:t>Волгоэнергомонтаж</a:t>
            </a:r>
            <a:r>
              <a:rPr lang="ru-RU" dirty="0" smtClean="0"/>
              <a:t>». Участник юбилейных Парадов Победы.</a:t>
            </a:r>
          </a:p>
          <a:p>
            <a:r>
              <a:rPr lang="ru-RU" dirty="0" smtClean="0"/>
              <a:t>Василий Павлович умер 10 декабря 2006 года. Похоронен в Самаре на Аллее Героев городского кладбища.</a:t>
            </a:r>
          </a:p>
          <a:p>
            <a:r>
              <a:rPr lang="ru-RU" dirty="0" smtClean="0"/>
              <a:t>Награжден орденами Ленина, Красного Знамени, Александра Невского, Отечественной войны 1-й и 2-й степени, Красной Звезды, медалями</a:t>
            </a:r>
            <a:endParaRPr lang="ru-RU" dirty="0"/>
          </a:p>
        </p:txBody>
      </p:sp>
      <p:sp>
        <p:nvSpPr>
          <p:cNvPr id="8" name="Содержимое 7"/>
          <p:cNvSpPr>
            <a:spLocks noGrp="1"/>
          </p:cNvSpPr>
          <p:nvPr>
            <p:ph sz="half" idx="2"/>
          </p:nvPr>
        </p:nvSpPr>
        <p:spPr/>
        <p:txBody>
          <a:bodyPr>
            <a:normAutofit fontScale="47500" lnSpcReduction="20000"/>
          </a:bodyPr>
          <a:lstStyle/>
          <a:p>
            <a:endParaRPr lang="ru-RU" dirty="0"/>
          </a:p>
        </p:txBody>
      </p:sp>
      <p:pic>
        <p:nvPicPr>
          <p:cNvPr id="6" name="Рисунок 5" descr="vjljujtd2.jpg"/>
          <p:cNvPicPr>
            <a:picLocks noChangeAspect="1"/>
          </p:cNvPicPr>
          <p:nvPr/>
        </p:nvPicPr>
        <p:blipFill>
          <a:blip r:embed="rId2"/>
          <a:stretch>
            <a:fillRect/>
          </a:stretch>
        </p:blipFill>
        <p:spPr>
          <a:xfrm>
            <a:off x="6929454" y="1428736"/>
            <a:ext cx="2103996" cy="2857520"/>
          </a:xfrm>
          <a:prstGeom prst="rect">
            <a:avLst/>
          </a:prstGeom>
        </p:spPr>
      </p:pic>
      <p:sp>
        <p:nvSpPr>
          <p:cNvPr id="9" name="Стрелка вправо 8">
            <a:hlinkClick r:id="rId3" action="ppaction://hlinksldjump"/>
          </p:cNvPr>
          <p:cNvSpPr/>
          <p:nvPr/>
        </p:nvSpPr>
        <p:spPr>
          <a:xfrm>
            <a:off x="7715272" y="621508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err="1" smtClean="0"/>
              <a:t>Т</a:t>
            </a:r>
            <a:r>
              <a:rPr lang="ru-RU" dirty="0" err="1" smtClean="0"/>
              <a:t>улаев</a:t>
            </a:r>
            <a:r>
              <a:rPr lang="ru-RU" dirty="0" smtClean="0"/>
              <a:t> Жамбыл </a:t>
            </a:r>
            <a:r>
              <a:rPr lang="ru-RU" dirty="0" err="1" smtClean="0"/>
              <a:t>Евщеевич</a:t>
            </a:r>
            <a:r>
              <a:rPr lang="ru-RU" dirty="0" smtClean="0"/>
              <a:t> </a:t>
            </a:r>
            <a:endParaRPr lang="ru-RU" dirty="0"/>
          </a:p>
        </p:txBody>
      </p:sp>
      <p:pic>
        <p:nvPicPr>
          <p:cNvPr id="7" name="Содержимое 6" descr="Tulaev_ZambilEvch.jpg"/>
          <p:cNvPicPr>
            <a:picLocks noGrp="1" noChangeAspect="1"/>
          </p:cNvPicPr>
          <p:nvPr>
            <p:ph sz="half" idx="1"/>
          </p:nvPr>
        </p:nvPicPr>
        <p:blipFill>
          <a:blip r:embed="rId2"/>
          <a:stretch>
            <a:fillRect/>
          </a:stretch>
        </p:blipFill>
        <p:spPr>
          <a:xfrm>
            <a:off x="357158" y="1571612"/>
            <a:ext cx="2928958" cy="3726286"/>
          </a:xfrm>
        </p:spPr>
      </p:pic>
      <p:sp>
        <p:nvSpPr>
          <p:cNvPr id="6" name="Содержимое 5"/>
          <p:cNvSpPr>
            <a:spLocks noGrp="1"/>
          </p:cNvSpPr>
          <p:nvPr>
            <p:ph sz="half" idx="2"/>
          </p:nvPr>
        </p:nvSpPr>
        <p:spPr>
          <a:xfrm>
            <a:off x="3500430" y="1524000"/>
            <a:ext cx="5207706" cy="5048272"/>
          </a:xfrm>
        </p:spPr>
        <p:txBody>
          <a:bodyPr>
            <a:normAutofit fontScale="62500" lnSpcReduction="20000"/>
          </a:bodyPr>
          <a:lstStyle/>
          <a:p>
            <a:r>
              <a:rPr lang="ru-RU" dirty="0" smtClean="0"/>
              <a:t>Родился 2 (15) мая 1905 года в улусе </a:t>
            </a:r>
            <a:r>
              <a:rPr lang="ru-RU" dirty="0" err="1" smtClean="0"/>
              <a:t>Тагархай</a:t>
            </a:r>
            <a:r>
              <a:rPr lang="ru-RU" dirty="0" smtClean="0"/>
              <a:t>, ныне село </a:t>
            </a:r>
            <a:r>
              <a:rPr lang="ru-RU" dirty="0" err="1" smtClean="0"/>
              <a:t>Тункинского</a:t>
            </a:r>
            <a:r>
              <a:rPr lang="ru-RU" dirty="0" smtClean="0"/>
              <a:t> района Бурятии, в крестьянской семье. Бурят. Член ВКП(б)/КПСС с 1942 года. Окончил 4 класса. Жил в городе Иркутске. Работал заведующим тарной базой.</a:t>
            </a:r>
            <a:br>
              <a:rPr lang="ru-RU" dirty="0" smtClean="0"/>
            </a:br>
            <a:r>
              <a:rPr lang="ru-RU" dirty="0" smtClean="0"/>
              <a:t/>
            </a:r>
            <a:br>
              <a:rPr lang="ru-RU" dirty="0" smtClean="0"/>
            </a:br>
            <a:r>
              <a:rPr lang="ru-RU" dirty="0" smtClean="0"/>
              <a:t>В Красной Армии с 1942 года. В действующей армии с марта 1942 года.</a:t>
            </a:r>
            <a:br>
              <a:rPr lang="ru-RU" dirty="0" smtClean="0"/>
            </a:br>
            <a:r>
              <a:rPr lang="ru-RU" dirty="0" smtClean="0"/>
              <a:t/>
            </a:r>
            <a:br>
              <a:rPr lang="ru-RU" dirty="0" smtClean="0"/>
            </a:br>
            <a:r>
              <a:rPr lang="ru-RU" dirty="0" smtClean="0"/>
              <a:t>Снайпер 580-го стрелкового полка (188-я стрелковая дивизия, 27-я армия, Северо-Западный фронт) старшина Жамбыл </a:t>
            </a:r>
            <a:r>
              <a:rPr lang="ru-RU" dirty="0" err="1" smtClean="0"/>
              <a:t>Тулаев</a:t>
            </a:r>
            <a:r>
              <a:rPr lang="ru-RU" dirty="0" smtClean="0"/>
              <a:t> с мая по ноябрь 1942 года истребил двести шестьдесят два гитлеровца.</a:t>
            </a:r>
            <a:br>
              <a:rPr lang="ru-RU" dirty="0" smtClean="0"/>
            </a:br>
            <a:r>
              <a:rPr lang="ru-RU" dirty="0" smtClean="0"/>
              <a:t/>
            </a:r>
            <a:br>
              <a:rPr lang="ru-RU" dirty="0" smtClean="0"/>
            </a:br>
            <a:r>
              <a:rPr lang="ru-RU" dirty="0" smtClean="0"/>
              <a:t>Умелый и отважный стрелок, славный сын бурятского народа, не только разил насмерть врага из снайперской винтовки, но также подготовил для фронта три десятка снайперов.</a:t>
            </a:r>
            <a:br>
              <a:rPr lang="ru-RU" dirty="0" smtClean="0"/>
            </a:br>
            <a:r>
              <a:rPr lang="ru-RU" dirty="0" smtClean="0"/>
              <a:t/>
            </a:r>
            <a:br>
              <a:rPr lang="ru-RU" dirty="0" smtClean="0"/>
            </a:br>
            <a:endParaRPr lang="ru-RU"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fontScale="55000" lnSpcReduction="20000"/>
          </a:bodyPr>
          <a:lstStyle/>
          <a:p>
            <a:r>
              <a:rPr lang="ru-RU" smtClean="0"/>
              <a:t>Указом Президиума Верховного Совета СССР от 14 февраля 1943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старшине Тулаеву Жамбылу Евщеевичу присвоено звание Героя Советского Союза с вручением ордена Ленина и медали «Золотая Звезда» (№ 847).</a:t>
            </a:r>
            <a:br>
              <a:rPr lang="ru-RU" smtClean="0"/>
            </a:br>
            <a:r>
              <a:rPr lang="ru-RU" smtClean="0"/>
              <a:t/>
            </a:r>
            <a:br>
              <a:rPr lang="ru-RU" smtClean="0"/>
            </a:br>
            <a:r>
              <a:rPr lang="ru-RU" smtClean="0"/>
              <a:t>С 1946 года лейтенант Ж.Е.Тулаев - в запасе. Возвратился в родную Бурятию. Работал председателем колхоза, секретарём местного сельского Совета. Скончался 17 января 1961 года. Похоронен в селе Тагархай Тункинского района Бурятии.</a:t>
            </a:r>
            <a:br>
              <a:rPr lang="ru-RU" smtClean="0"/>
            </a:br>
            <a:r>
              <a:rPr lang="ru-RU" smtClean="0"/>
              <a:t/>
            </a:r>
            <a:br>
              <a:rPr lang="ru-RU" smtClean="0"/>
            </a:br>
            <a:r>
              <a:rPr lang="ru-RU" smtClean="0"/>
              <a:t>Награждён орденом Ленина, орденом Красного Знамени, медалями.</a:t>
            </a:r>
            <a:br>
              <a:rPr lang="ru-RU" smtClean="0"/>
            </a:br>
            <a:r>
              <a:rPr lang="ru-RU" smtClean="0"/>
              <a:t/>
            </a:r>
            <a:br>
              <a:rPr lang="ru-RU" smtClean="0"/>
            </a:br>
            <a:r>
              <a:rPr lang="ru-RU" smtClean="0"/>
              <a:t>Бюст Героя установлен в селе Хурай Хобок. В 2005 году в столице Бурятии - городе Улан-Удэ - в память о Герое Советского Союза Жамбыле Тулаеве на здании школы № 12 установлена мемориальная доска.</a:t>
            </a:r>
          </a:p>
          <a:p>
            <a:endParaRPr lang="ru-RU" dirty="0"/>
          </a:p>
        </p:txBody>
      </p:sp>
      <p:sp>
        <p:nvSpPr>
          <p:cNvPr id="7" name="Стрелка вправо 6">
            <a:hlinkClick r:id="rId2" action="ppaction://hlinksldjump"/>
          </p:cNvPr>
          <p:cNvSpPr/>
          <p:nvPr/>
        </p:nvSpPr>
        <p:spPr>
          <a:xfrm>
            <a:off x="5000628" y="585789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11" name="Содержимое 10" descr="карта города.bmp"/>
          <p:cNvPicPr>
            <a:picLocks noGrp="1" noChangeAspect="1"/>
          </p:cNvPicPr>
          <p:nvPr>
            <p:ph idx="1"/>
          </p:nvPr>
        </p:nvPicPr>
        <p:blipFill>
          <a:blip r:embed="rId2"/>
          <a:srcRect b="15075"/>
          <a:stretch>
            <a:fillRect/>
          </a:stretch>
        </p:blipFill>
        <p:spPr>
          <a:xfrm>
            <a:off x="299923" y="0"/>
            <a:ext cx="8344043" cy="658461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Каландаришвили.jpg"/>
          <p:cNvPicPr>
            <a:picLocks noGrp="1" noChangeAspect="1"/>
          </p:cNvPicPr>
          <p:nvPr>
            <p:ph idx="1"/>
          </p:nvPr>
        </p:nvPicPr>
        <p:blipFill>
          <a:blip r:embed="rId2"/>
          <a:stretch>
            <a:fillRect/>
          </a:stretch>
        </p:blipFill>
        <p:spPr>
          <a:xfrm>
            <a:off x="285719" y="714356"/>
            <a:ext cx="8646305" cy="5500726"/>
          </a:xfrm>
        </p:spPr>
      </p:pic>
      <p:cxnSp>
        <p:nvCxnSpPr>
          <p:cNvPr id="5" name="Прямая соединительная линия 4"/>
          <p:cNvCxnSpPr/>
          <p:nvPr/>
        </p:nvCxnSpPr>
        <p:spPr>
          <a:xfrm flipV="1">
            <a:off x="428596" y="2285992"/>
            <a:ext cx="5500726" cy="214314"/>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p:cNvPr>
          <p:cNvSpPr txBox="1"/>
          <p:nvPr/>
        </p:nvSpPr>
        <p:spPr>
          <a:xfrm>
            <a:off x="1928794" y="2571744"/>
            <a:ext cx="2786082" cy="369332"/>
          </a:xfrm>
          <a:prstGeom prst="rect">
            <a:avLst/>
          </a:prstGeom>
          <a:noFill/>
        </p:spPr>
        <p:txBody>
          <a:bodyPr wrap="square" rtlCol="0">
            <a:spAutoFit/>
          </a:bodyPr>
          <a:lstStyle/>
          <a:p>
            <a:r>
              <a:rPr lang="ru-RU" b="1" i="1" dirty="0" smtClean="0">
                <a:solidFill>
                  <a:srgbClr val="FFC000"/>
                </a:solidFill>
              </a:rPr>
              <a:t>ул.Каландаришвили</a:t>
            </a:r>
            <a:endParaRPr lang="ru-RU" b="1" i="1" dirty="0">
              <a:solidFill>
                <a:srgbClr val="FFC000"/>
              </a:solidFill>
            </a:endParaRPr>
          </a:p>
        </p:txBody>
      </p:sp>
      <p:sp>
        <p:nvSpPr>
          <p:cNvPr id="9" name="Прямоугольник 8"/>
          <p:cNvSpPr/>
          <p:nvPr/>
        </p:nvSpPr>
        <p:spPr>
          <a:xfrm>
            <a:off x="6500826" y="4572008"/>
            <a:ext cx="1071570" cy="357190"/>
          </a:xfrm>
          <a:prstGeom prst="rect">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hlinkClick r:id="rId4" action="ppaction://hlinksldjump"/>
          </p:cNvPr>
          <p:cNvSpPr txBox="1"/>
          <p:nvPr/>
        </p:nvSpPr>
        <p:spPr>
          <a:xfrm>
            <a:off x="5214942" y="4071942"/>
            <a:ext cx="3214710" cy="369332"/>
          </a:xfrm>
          <a:prstGeom prst="rect">
            <a:avLst/>
          </a:prstGeom>
          <a:noFill/>
        </p:spPr>
        <p:txBody>
          <a:bodyPr wrap="square" rtlCol="0">
            <a:spAutoFit/>
          </a:bodyPr>
          <a:lstStyle/>
          <a:p>
            <a:r>
              <a:rPr lang="ru-RU" b="1" i="1" dirty="0" smtClean="0">
                <a:solidFill>
                  <a:srgbClr val="FFC000"/>
                </a:solidFill>
              </a:rPr>
              <a:t>Музей </a:t>
            </a:r>
            <a:r>
              <a:rPr lang="ru-RU" b="1" i="1" dirty="0" err="1" smtClean="0">
                <a:solidFill>
                  <a:srgbClr val="FFC000"/>
                </a:solidFill>
              </a:rPr>
              <a:t>им.Ц.Сампилова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Банзарова Линховоина.jpg"/>
          <p:cNvPicPr>
            <a:picLocks noGrp="1" noChangeAspect="1"/>
          </p:cNvPicPr>
          <p:nvPr>
            <p:ph idx="1"/>
          </p:nvPr>
        </p:nvPicPr>
        <p:blipFill>
          <a:blip r:embed="rId2"/>
          <a:stretch>
            <a:fillRect/>
          </a:stretch>
        </p:blipFill>
        <p:spPr>
          <a:xfrm>
            <a:off x="448558" y="428604"/>
            <a:ext cx="8195408" cy="5726690"/>
          </a:xfrm>
        </p:spPr>
      </p:pic>
      <p:cxnSp>
        <p:nvCxnSpPr>
          <p:cNvPr id="5" name="Прямая соединительная линия 4"/>
          <p:cNvCxnSpPr/>
          <p:nvPr/>
        </p:nvCxnSpPr>
        <p:spPr>
          <a:xfrm>
            <a:off x="2928926" y="4857760"/>
            <a:ext cx="4857784" cy="428628"/>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p:cNvPr>
          <p:cNvSpPr txBox="1"/>
          <p:nvPr/>
        </p:nvSpPr>
        <p:spPr>
          <a:xfrm>
            <a:off x="4214810" y="4500570"/>
            <a:ext cx="1928826" cy="369332"/>
          </a:xfrm>
          <a:prstGeom prst="rect">
            <a:avLst/>
          </a:prstGeom>
          <a:noFill/>
        </p:spPr>
        <p:txBody>
          <a:bodyPr wrap="square" rtlCol="0">
            <a:spAutoFit/>
          </a:bodyPr>
          <a:lstStyle/>
          <a:p>
            <a:r>
              <a:rPr lang="ru-RU" b="1" i="1" dirty="0" err="1" smtClean="0">
                <a:solidFill>
                  <a:srgbClr val="FFC000"/>
                </a:solidFill>
              </a:rPr>
              <a:t>ул.Линховоина</a:t>
            </a:r>
            <a:endParaRPr lang="ru-RU" b="1" i="1" dirty="0">
              <a:solidFill>
                <a:srgbClr val="FFC000"/>
              </a:solidFill>
            </a:endParaRPr>
          </a:p>
        </p:txBody>
      </p:sp>
      <p:sp>
        <p:nvSpPr>
          <p:cNvPr id="8" name="Прямоугольник 7"/>
          <p:cNvSpPr/>
          <p:nvPr/>
        </p:nvSpPr>
        <p:spPr>
          <a:xfrm>
            <a:off x="2571736" y="3429000"/>
            <a:ext cx="500066" cy="357190"/>
          </a:xfrm>
          <a:prstGeom prst="rect">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rId4" action="ppaction://hlinksldjump"/>
          </p:cNvPr>
          <p:cNvSpPr txBox="1"/>
          <p:nvPr/>
        </p:nvSpPr>
        <p:spPr>
          <a:xfrm>
            <a:off x="1571604" y="2928934"/>
            <a:ext cx="1785950" cy="369332"/>
          </a:xfrm>
          <a:prstGeom prst="rect">
            <a:avLst/>
          </a:prstGeom>
          <a:noFill/>
        </p:spPr>
        <p:txBody>
          <a:bodyPr wrap="square" rtlCol="0">
            <a:spAutoFit/>
          </a:bodyPr>
          <a:lstStyle/>
          <a:p>
            <a:r>
              <a:rPr lang="ru-RU" b="1" i="1" dirty="0" smtClean="0">
                <a:solidFill>
                  <a:srgbClr val="FFC000"/>
                </a:solidFill>
              </a:rPr>
              <a:t>Пл.Банзарова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Чертенкова.jpg"/>
          <p:cNvPicPr>
            <a:picLocks noGrp="1" noChangeAspect="1"/>
          </p:cNvPicPr>
          <p:nvPr>
            <p:ph idx="1"/>
          </p:nvPr>
        </p:nvPicPr>
        <p:blipFill>
          <a:blip r:embed="rId2"/>
          <a:srcRect l="18750" t="22917" r="20000" b="22395"/>
          <a:stretch>
            <a:fillRect/>
          </a:stretch>
        </p:blipFill>
        <p:spPr>
          <a:xfrm>
            <a:off x="571472" y="642918"/>
            <a:ext cx="7843892" cy="5602780"/>
          </a:xfrm>
        </p:spPr>
      </p:pic>
      <p:cxnSp>
        <p:nvCxnSpPr>
          <p:cNvPr id="5" name="Прямая соединительная линия 4"/>
          <p:cNvCxnSpPr/>
          <p:nvPr/>
        </p:nvCxnSpPr>
        <p:spPr>
          <a:xfrm rot="16200000" flipH="1">
            <a:off x="1928794" y="857232"/>
            <a:ext cx="4500594" cy="4214842"/>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p:cNvPr>
          <p:cNvSpPr txBox="1"/>
          <p:nvPr/>
        </p:nvSpPr>
        <p:spPr>
          <a:xfrm>
            <a:off x="4500562" y="2928934"/>
            <a:ext cx="2071702" cy="369332"/>
          </a:xfrm>
          <a:prstGeom prst="rect">
            <a:avLst/>
          </a:prstGeom>
          <a:noFill/>
        </p:spPr>
        <p:txBody>
          <a:bodyPr wrap="square" rtlCol="0">
            <a:spAutoFit/>
          </a:bodyPr>
          <a:lstStyle/>
          <a:p>
            <a:r>
              <a:rPr lang="ru-RU" b="1" i="1" dirty="0" err="1" smtClean="0">
                <a:solidFill>
                  <a:srgbClr val="FFC000"/>
                </a:solidFill>
              </a:rPr>
              <a:t>ул.Чертенкова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ХНамсараева.jpg"/>
          <p:cNvPicPr>
            <a:picLocks noGrp="1" noChangeAspect="1"/>
          </p:cNvPicPr>
          <p:nvPr>
            <p:ph idx="1"/>
          </p:nvPr>
        </p:nvPicPr>
        <p:blipFill>
          <a:blip r:embed="rId2"/>
          <a:srcRect l="21250" t="22917" r="20000" b="22395"/>
          <a:stretch>
            <a:fillRect/>
          </a:stretch>
        </p:blipFill>
        <p:spPr>
          <a:xfrm>
            <a:off x="642910" y="428604"/>
            <a:ext cx="7852057" cy="5847276"/>
          </a:xfrm>
        </p:spPr>
      </p:pic>
      <p:cxnSp>
        <p:nvCxnSpPr>
          <p:cNvPr id="5" name="Прямая соединительная линия 4"/>
          <p:cNvCxnSpPr/>
          <p:nvPr/>
        </p:nvCxnSpPr>
        <p:spPr>
          <a:xfrm flipV="1">
            <a:off x="2357422" y="2000240"/>
            <a:ext cx="3786214" cy="250033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hlinkClick r:id="rId3" action="ppaction://hlinksldjump"/>
          </p:cNvPr>
          <p:cNvSpPr txBox="1"/>
          <p:nvPr/>
        </p:nvSpPr>
        <p:spPr>
          <a:xfrm>
            <a:off x="4643438" y="3071810"/>
            <a:ext cx="2071702" cy="646331"/>
          </a:xfrm>
          <a:prstGeom prst="rect">
            <a:avLst/>
          </a:prstGeom>
          <a:noFill/>
        </p:spPr>
        <p:txBody>
          <a:bodyPr wrap="square" rtlCol="0">
            <a:spAutoFit/>
          </a:bodyPr>
          <a:lstStyle/>
          <a:p>
            <a:r>
              <a:rPr lang="ru-RU" b="1" i="1" dirty="0" err="1" smtClean="0">
                <a:solidFill>
                  <a:srgbClr val="FFC000"/>
                </a:solidFill>
              </a:rPr>
              <a:t>ул.Хоца</a:t>
            </a:r>
            <a:r>
              <a:rPr lang="ru-RU" b="1" i="1" dirty="0" smtClean="0">
                <a:solidFill>
                  <a:srgbClr val="FFC000"/>
                </a:solidFill>
              </a:rPr>
              <a:t> </a:t>
            </a:r>
            <a:r>
              <a:rPr lang="ru-RU" b="1" i="1" dirty="0" err="1" smtClean="0">
                <a:solidFill>
                  <a:srgbClr val="FFC000"/>
                </a:solidFill>
              </a:rPr>
              <a:t>Намсараева</a:t>
            </a:r>
            <a:endParaRPr lang="ru-RU" b="1" i="1"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сенчихина.jpg"/>
          <p:cNvPicPr>
            <a:picLocks noGrp="1" noChangeAspect="1"/>
          </p:cNvPicPr>
          <p:nvPr>
            <p:ph idx="1"/>
          </p:nvPr>
        </p:nvPicPr>
        <p:blipFill>
          <a:blip r:embed="rId2"/>
          <a:srcRect l="22500" t="22917" r="20000" b="22395"/>
          <a:stretch>
            <a:fillRect/>
          </a:stretch>
        </p:blipFill>
        <p:spPr>
          <a:xfrm>
            <a:off x="357158" y="285728"/>
            <a:ext cx="8072494" cy="6142115"/>
          </a:xfrm>
        </p:spPr>
      </p:pic>
      <p:cxnSp>
        <p:nvCxnSpPr>
          <p:cNvPr id="5" name="Прямая соединительная линия 4"/>
          <p:cNvCxnSpPr/>
          <p:nvPr/>
        </p:nvCxnSpPr>
        <p:spPr>
          <a:xfrm flipV="1">
            <a:off x="2143108" y="1714488"/>
            <a:ext cx="3214710" cy="3071834"/>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p:cNvPr>
          <p:cNvSpPr txBox="1"/>
          <p:nvPr/>
        </p:nvSpPr>
        <p:spPr>
          <a:xfrm>
            <a:off x="4429124" y="2857496"/>
            <a:ext cx="2071702" cy="369332"/>
          </a:xfrm>
          <a:prstGeom prst="rect">
            <a:avLst/>
          </a:prstGeom>
          <a:noFill/>
        </p:spPr>
        <p:txBody>
          <a:bodyPr wrap="square" rtlCol="0">
            <a:spAutoFit/>
          </a:bodyPr>
          <a:lstStyle/>
          <a:p>
            <a:r>
              <a:rPr lang="ru-RU" b="1" i="1" dirty="0" err="1" smtClean="0">
                <a:solidFill>
                  <a:srgbClr val="FFC000"/>
                </a:solidFill>
              </a:rPr>
              <a:t>Ул.Сенчихина</a:t>
            </a:r>
            <a:endParaRPr lang="ru-RU" b="1" i="1" dirty="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EAEAEA"/>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450</TotalTime>
  <Words>2743</Words>
  <Application>Microsoft Office PowerPoint</Application>
  <PresentationFormat>Экран (4:3)</PresentationFormat>
  <Paragraphs>95</Paragraphs>
  <Slides>48</Slides>
  <Notes>0</Notes>
  <HiddenSlides>34</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Солнцестояние</vt:lpstr>
      <vt:lpstr>Улицы нашего города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Борсоев Владимир Бузинаевич 13. 4. 1906 - 8. 3. 1945 Герой Советского Союза</vt:lpstr>
      <vt:lpstr>Слайд 14</vt:lpstr>
      <vt:lpstr>Ербанов Михей Николаевич 26 февраля (10 марта) 1889 — 8 февраля 1938</vt:lpstr>
      <vt:lpstr>Слайд 16</vt:lpstr>
      <vt:lpstr>ЭЛБЭК-ДОРЖИ РИНЧИНО (1888-1938)</vt:lpstr>
      <vt:lpstr>Слайд 18</vt:lpstr>
      <vt:lpstr>Слайд 19</vt:lpstr>
      <vt:lpstr>ДОРЖИ БАНЗАРОВ  (1822-1855)</vt:lpstr>
      <vt:lpstr>Слайд 21</vt:lpstr>
      <vt:lpstr>Слайд 22</vt:lpstr>
      <vt:lpstr>Слайд 23</vt:lpstr>
      <vt:lpstr>ЦЫРЕНЖАБ САМПИЛОВ  (1893-1953)</vt:lpstr>
      <vt:lpstr>Слайд 25</vt:lpstr>
      <vt:lpstr>Слайд 26</vt:lpstr>
      <vt:lpstr>Цыремпил Ранжуров</vt:lpstr>
      <vt:lpstr>Цивилев Николай Иванович</vt:lpstr>
      <vt:lpstr>  Гармаев Гармажап Аюрович</vt:lpstr>
      <vt:lpstr>Слайд 30</vt:lpstr>
      <vt:lpstr>Каландаришвили   Нестор Александрович</vt:lpstr>
      <vt:lpstr>Слайд 32</vt:lpstr>
      <vt:lpstr>Чертенков Иван Матвеевич </vt:lpstr>
      <vt:lpstr>Слайд 34</vt:lpstr>
      <vt:lpstr>Сенчихин Прокопий Федорович </vt:lpstr>
      <vt:lpstr>Слайд 36</vt:lpstr>
      <vt:lpstr>Хоца Намсараев </vt:lpstr>
      <vt:lpstr>Клыпин Николай Якимович </vt:lpstr>
      <vt:lpstr>Слайд 39</vt:lpstr>
      <vt:lpstr>Мокров Александр Михайлович </vt:lpstr>
      <vt:lpstr>Линховоин Лхасаран Лодонович </vt:lpstr>
      <vt:lpstr>Слайд 42</vt:lpstr>
      <vt:lpstr>Модогоев Андрей Урупхеевич </vt:lpstr>
      <vt:lpstr>Слайд 44</vt:lpstr>
      <vt:lpstr>Слайд 45</vt:lpstr>
      <vt:lpstr>Тулаев Жамбыл Евщеевич </vt:lpstr>
      <vt:lpstr>Слайд 47</vt:lpstr>
      <vt:lpstr>Слайд 48</vt:lpstr>
    </vt:vector>
  </TitlesOfParts>
  <Company>семья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Улицы и площади нашего города</dc:title>
  <dc:creator>Балсановы</dc:creator>
  <cp:lastModifiedBy>Admin</cp:lastModifiedBy>
  <cp:revision>55</cp:revision>
  <dcterms:created xsi:type="dcterms:W3CDTF">2011-03-16T12:21:14Z</dcterms:created>
  <dcterms:modified xsi:type="dcterms:W3CDTF">2012-05-02T10:46:13Z</dcterms:modified>
</cp:coreProperties>
</file>