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1" autoAdjust="0"/>
    <p:restoredTop sz="94699" autoAdjust="0"/>
  </p:normalViewPr>
  <p:slideViewPr>
    <p:cSldViewPr>
      <p:cViewPr varScale="1">
        <p:scale>
          <a:sx n="70" d="100"/>
          <a:sy n="70" d="100"/>
        </p:scale>
        <p:origin x="-5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F8B00-E547-4DFD-ADE8-2A1A5887F3A4}" type="datetimeFigureOut">
              <a:rPr lang="ru-RU" smtClean="0"/>
              <a:pPr/>
              <a:t>25.04.2012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86D82-5731-42CC-B8EE-09B9B626CC0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F8B00-E547-4DFD-ADE8-2A1A5887F3A4}" type="datetimeFigureOut">
              <a:rPr lang="ru-RU" smtClean="0"/>
              <a:pPr/>
              <a:t>25.04.2012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86D82-5731-42CC-B8EE-09B9B626CC0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F8B00-E547-4DFD-ADE8-2A1A5887F3A4}" type="datetimeFigureOut">
              <a:rPr lang="ru-RU" smtClean="0"/>
              <a:pPr/>
              <a:t>25.04.2012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86D82-5731-42CC-B8EE-09B9B626CC0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F8B00-E547-4DFD-ADE8-2A1A5887F3A4}" type="datetimeFigureOut">
              <a:rPr lang="ru-RU" smtClean="0"/>
              <a:pPr/>
              <a:t>25.04.2012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86D82-5731-42CC-B8EE-09B9B626CC0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F8B00-E547-4DFD-ADE8-2A1A5887F3A4}" type="datetimeFigureOut">
              <a:rPr lang="ru-RU" smtClean="0"/>
              <a:pPr/>
              <a:t>25.04.2012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86D82-5731-42CC-B8EE-09B9B626CC0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F8B00-E547-4DFD-ADE8-2A1A5887F3A4}" type="datetimeFigureOut">
              <a:rPr lang="ru-RU" smtClean="0"/>
              <a:pPr/>
              <a:t>25.04.2012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86D82-5731-42CC-B8EE-09B9B626CC0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F8B00-E547-4DFD-ADE8-2A1A5887F3A4}" type="datetimeFigureOut">
              <a:rPr lang="ru-RU" smtClean="0"/>
              <a:pPr/>
              <a:t>25.04.2012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86D82-5731-42CC-B8EE-09B9B626CC0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F8B00-E547-4DFD-ADE8-2A1A5887F3A4}" type="datetimeFigureOut">
              <a:rPr lang="ru-RU" smtClean="0"/>
              <a:pPr/>
              <a:t>25.04.2012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86D82-5731-42CC-B8EE-09B9B626CC0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F8B00-E547-4DFD-ADE8-2A1A5887F3A4}" type="datetimeFigureOut">
              <a:rPr lang="ru-RU" smtClean="0"/>
              <a:pPr/>
              <a:t>25.04.2012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86D82-5731-42CC-B8EE-09B9B626CC0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F8B00-E547-4DFD-ADE8-2A1A5887F3A4}" type="datetimeFigureOut">
              <a:rPr lang="ru-RU" smtClean="0"/>
              <a:pPr/>
              <a:t>25.04.2012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86D82-5731-42CC-B8EE-09B9B626CC0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F8B00-E547-4DFD-ADE8-2A1A5887F3A4}" type="datetimeFigureOut">
              <a:rPr lang="ru-RU" smtClean="0"/>
              <a:pPr/>
              <a:t>25.04.2012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D386D82-5731-42CC-B8EE-09B9B626CC0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25F8B00-E547-4DFD-ADE8-2A1A5887F3A4}" type="datetimeFigureOut">
              <a:rPr lang="ru-RU" smtClean="0"/>
              <a:pPr/>
              <a:t>25.04.2012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D386D82-5731-42CC-B8EE-09B9B626CC0B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slide" Target="slide2.xml"/><Relationship Id="rId7" Type="http://schemas.openxmlformats.org/officeDocument/2006/relationships/image" Target="../media/image5.jpeg"/><Relationship Id="rId2" Type="http://schemas.openxmlformats.org/officeDocument/2006/relationships/slide" Target="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428604"/>
            <a:ext cx="742273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tx1">
                    <a:lumMod val="9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Интерактивная игра </a:t>
            </a:r>
          </a:p>
          <a:p>
            <a:pPr algn="ctr"/>
            <a:r>
              <a:rPr lang="ru-RU" sz="5400" b="1" cap="none" spc="0" dirty="0" smtClean="0">
                <a:ln w="11430"/>
                <a:solidFill>
                  <a:schemeClr val="tx1">
                    <a:lumMod val="9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по краеведению</a:t>
            </a:r>
            <a:endParaRPr lang="ru-RU" sz="5400" b="1" cap="none" spc="0" dirty="0">
              <a:ln w="11430"/>
              <a:solidFill>
                <a:schemeClr val="tx1">
                  <a:lumMod val="95000"/>
                </a:schemeClr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TextBox 4">
            <a:hlinkClick r:id="" action="ppaction://noaction"/>
          </p:cNvPr>
          <p:cNvSpPr txBox="1"/>
          <p:nvPr/>
        </p:nvSpPr>
        <p:spPr>
          <a:xfrm>
            <a:off x="428596" y="4929198"/>
            <a:ext cx="3714776" cy="144655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n w="11430"/>
                <a:solidFill>
                  <a:srgbClr val="FF0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hlinkClick r:id="rId2" action="ppaction://hlinksldjump"/>
              </a:rPr>
              <a:t>Знаменитые люди</a:t>
            </a:r>
            <a:endParaRPr lang="ru-RU" sz="4400" b="1" dirty="0">
              <a:ln w="11430"/>
              <a:solidFill>
                <a:srgbClr val="FF0000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Подзаголовок 5"/>
          <p:cNvSpPr txBox="1">
            <a:spLocks noGrp="1"/>
          </p:cNvSpPr>
          <p:nvPr>
            <p:ph type="subTitle" idx="1"/>
          </p:nvPr>
        </p:nvSpPr>
        <p:spPr>
          <a:xfrm>
            <a:off x="5786446" y="4857760"/>
            <a:ext cx="2571768" cy="144655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n w="11430"/>
                <a:solidFill>
                  <a:schemeClr val="tx1">
                    <a:lumMod val="9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hlinkClick r:id="rId3" action="ppaction://hlinksldjump"/>
              </a:rPr>
              <a:t>История Шарьи</a:t>
            </a:r>
            <a:endParaRPr lang="ru-RU" sz="4400" b="1" dirty="0">
              <a:ln w="11430"/>
              <a:solidFill>
                <a:schemeClr val="tx1">
                  <a:lumMod val="95000"/>
                </a:schemeClr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8" name="Рисунок 7" descr="002.jpg"/>
          <p:cNvPicPr/>
          <p:nvPr/>
        </p:nvPicPr>
        <p:blipFill>
          <a:blip r:embed="rId4" cstate="print"/>
          <a:srcRect l="37790" t="23716" r="33325" b="49236"/>
          <a:stretch>
            <a:fillRect/>
          </a:stretch>
        </p:blipFill>
        <p:spPr>
          <a:xfrm>
            <a:off x="1214414" y="2428868"/>
            <a:ext cx="1714512" cy="2109876"/>
          </a:xfrm>
          <a:prstGeom prst="rect">
            <a:avLst/>
          </a:prstGeom>
          <a:ln>
            <a:solidFill>
              <a:schemeClr val="bg2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9" name="Рисунок 8" descr="003.jpg"/>
          <p:cNvPicPr/>
          <p:nvPr/>
        </p:nvPicPr>
        <p:blipFill>
          <a:blip r:embed="rId5" cstate="print"/>
          <a:srcRect l="57920" t="20396" r="14323" b="54429"/>
          <a:stretch>
            <a:fillRect/>
          </a:stretch>
        </p:blipFill>
        <p:spPr>
          <a:xfrm rot="199981">
            <a:off x="2630151" y="2546467"/>
            <a:ext cx="1647830" cy="2057407"/>
          </a:xfrm>
          <a:prstGeom prst="rect">
            <a:avLst/>
          </a:prstGeom>
          <a:ln>
            <a:solidFill>
              <a:schemeClr val="bg2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0" name="Рисунок 9" descr="005.jpg"/>
          <p:cNvPicPr/>
          <p:nvPr/>
        </p:nvPicPr>
        <p:blipFill>
          <a:blip r:embed="rId6" cstate="print"/>
          <a:srcRect l="50828" t="23368" r="22715" b="51281"/>
          <a:stretch>
            <a:fillRect/>
          </a:stretch>
        </p:blipFill>
        <p:spPr>
          <a:xfrm rot="2044461">
            <a:off x="3731554" y="2977044"/>
            <a:ext cx="1571636" cy="2071702"/>
          </a:xfrm>
          <a:prstGeom prst="rect">
            <a:avLst/>
          </a:prstGeom>
          <a:ln>
            <a:solidFill>
              <a:schemeClr val="bg2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1" name="Picture 7" descr="Герб Шарьи новый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89" r="1384"/>
          <a:stretch>
            <a:fillRect/>
          </a:stretch>
        </p:blipFill>
        <p:spPr bwMode="auto">
          <a:xfrm>
            <a:off x="6143637" y="2783334"/>
            <a:ext cx="1785950" cy="2242681"/>
          </a:xfrm>
          <a:prstGeom prst="rect">
            <a:avLst/>
          </a:prstGeom>
          <a:noFill/>
        </p:spPr>
      </p:pic>
      <p:pic>
        <p:nvPicPr>
          <p:cNvPr id="7" name="Рисунок 6" descr="001.jpg"/>
          <p:cNvPicPr/>
          <p:nvPr/>
        </p:nvPicPr>
        <p:blipFill>
          <a:blip r:embed="rId8" cstate="print"/>
          <a:srcRect l="65620" t="22611" r="9192" b="52010"/>
          <a:stretch>
            <a:fillRect/>
          </a:stretch>
        </p:blipFill>
        <p:spPr>
          <a:xfrm rot="20477707">
            <a:off x="6915" y="2685382"/>
            <a:ext cx="1495424" cy="2071702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916832"/>
            <a:ext cx="8352928" cy="358387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… Кто же эти люди, врачи и учителя, руководители предприятий и руководители города, участники Великой Отечественной войны…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412776"/>
            <a:ext cx="8352928" cy="1828800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Первый самодеятельный художник. Более 100 его работ подарены музею.</a:t>
            </a:r>
            <a:endParaRPr lang="ru-RU" sz="4000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395536" y="3573016"/>
            <a:ext cx="3384376" cy="504056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 fontScale="92500" lnSpcReduction="2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а).</a:t>
            </a:r>
            <a:r>
              <a:rPr kumimoji="0" lang="ru-RU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Кучумов</a:t>
            </a: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А.М. 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427984" y="3573016"/>
            <a:ext cx="4032448" cy="72008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uLnTx/>
                <a:uFillTx/>
                <a:latin typeface="+mj-lt"/>
                <a:ea typeface="+mj-ea"/>
                <a:cs typeface="+mj-cs"/>
              </a:rPr>
              <a:t>в).</a:t>
            </a:r>
            <a:r>
              <a:rPr kumimoji="0" lang="ru-RU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uLnTx/>
                <a:uFillTx/>
                <a:latin typeface="+mj-lt"/>
                <a:ea typeface="+mj-ea"/>
                <a:cs typeface="+mj-cs"/>
              </a:rPr>
              <a:t>Богородский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uLnTx/>
                <a:uFillTx/>
                <a:latin typeface="+mj-lt"/>
                <a:ea typeface="+mj-ea"/>
                <a:cs typeface="+mj-cs"/>
              </a:rPr>
              <a:t> С.Ф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. 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411760" y="4725144"/>
            <a:ext cx="3384376" cy="504056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 fontScale="85000" lnSpcReduction="1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б).Кузнецов Б.М.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02  E" pathEditMode="relative" ptsTypes="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03423E-6 L 1.38889E-6 0.5194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81036E-7 C 0.07205 0.07724 0.1 0.20259 0.07709 0.31707 C -0.01493 0.31036 -0.09305 0.23034 -0.125 0.12118 C -0.04705 0.05319 0.05104 0.05735 0.125 0.12118 C 0.09202 0.23705 0.01094 0.31036 -0.07708 0.31707 C -0.10104 0.19704 -0.06805 0.0747 -1.94444E-6 -4.81036E-7 Z " pathEditMode="relative" rAng="0" ptsTypes="ffffff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836712"/>
            <a:ext cx="8352928" cy="1828800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Генеральный директор </a:t>
            </a:r>
            <a:r>
              <a:rPr lang="ru-RU" sz="4000" dirty="0" err="1" smtClean="0"/>
              <a:t>автопредприятия</a:t>
            </a:r>
            <a:r>
              <a:rPr lang="ru-RU" sz="4000" dirty="0" smtClean="0"/>
              <a:t> города Шарьи          с 1981года</a:t>
            </a:r>
            <a:endParaRPr lang="ru-RU" sz="4000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395536" y="3573016"/>
            <a:ext cx="3384376" cy="504056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 fontScale="92500" lnSpcReduction="2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а).</a:t>
            </a:r>
            <a:r>
              <a:rPr kumimoji="0" lang="ru-RU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Сминов</a:t>
            </a:r>
            <a:r>
              <a:rPr kumimoji="0" lang="ru-RU" sz="4000" b="1" i="0" u="none" strike="noStrike" kern="1200" cap="none" spc="0" normalizeH="0" noProof="0" dirty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А.П.</a:t>
            </a: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427984" y="3573016"/>
            <a:ext cx="4032448" cy="72008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uLnTx/>
                <a:uFillTx/>
                <a:latin typeface="+mj-lt"/>
                <a:ea typeface="+mj-ea"/>
                <a:cs typeface="+mj-cs"/>
              </a:rPr>
              <a:t>в).Краснов Б.П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. 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411760" y="4725144"/>
            <a:ext cx="3384376" cy="504056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 fontScale="92500" lnSpcReduction="2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б).Горшков Н.Н. 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7.86309E-7 L 2.5E-6 0.5245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03423E-6 L 1.38889E-6 0.52984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96 -0.24653 C 0.075 -0.16928 0.10296 -0.04394 0.08004 0.07054 C -0.01197 0.06383 -0.0901 -0.01619 -0.12204 -0.12534 C -0.04409 -0.19334 0.054 -0.18917 0.12796 -0.12534 C 0.09497 -0.00948 0.01389 0.06383 -0.07413 0.07054 C -0.09809 -0.04949 -0.0651 -0.17183 0.00296 -0.24653 Z " pathEditMode="relative" rAng="0" ptsTypes="ffffff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836712"/>
            <a:ext cx="8352928" cy="1828800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Заслуженный  врач РСФСР. С 1967года главный врач </a:t>
            </a:r>
            <a:r>
              <a:rPr lang="ru-RU" sz="4000" dirty="0" err="1" smtClean="0"/>
              <a:t>Шарьинской</a:t>
            </a:r>
            <a:r>
              <a:rPr lang="ru-RU" sz="4000" dirty="0" smtClean="0"/>
              <a:t> ЦРБ</a:t>
            </a:r>
            <a:endParaRPr lang="ru-RU" sz="4000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395536" y="3573016"/>
            <a:ext cx="3384376" cy="504056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 fontScale="92500" lnSpcReduction="2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а).</a:t>
            </a:r>
            <a:r>
              <a:rPr lang="ru-RU" sz="4000" b="1" noProof="0" dirty="0" err="1" smtClean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Ивков</a:t>
            </a:r>
            <a:r>
              <a:rPr lang="ru-RU" sz="4000" b="1" noProof="0" dirty="0" smtClean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 А.А.</a:t>
            </a: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427984" y="3573016"/>
            <a:ext cx="4032448" cy="72008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uLnTx/>
                <a:uFillTx/>
                <a:latin typeface="+mj-lt"/>
                <a:ea typeface="+mj-ea"/>
                <a:cs typeface="+mj-cs"/>
              </a:rPr>
              <a:t>в).Крылов В.М. 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411760" y="4725144"/>
            <a:ext cx="3384376" cy="504056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 fontScale="92500" lnSpcReduction="2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б).Каверин В.Ф.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7.86309E-7 L 2.5E-6 0.4930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03423E-6 L 1.38889E-6 0.54024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57 -0.27798 C 0.09862 -0.20074 0.12657 -0.07539 0.10365 0.03909 C 0.01164 0.03238 -0.06649 -0.04764 -0.09843 -0.1568 C -0.02048 -0.22479 0.07761 -0.22063 0.15157 -0.1568 C 0.11858 -0.04093 0.0375 0.03238 -0.05052 0.03909 C -0.07447 -0.08094 -0.04149 -0.20328 0.02657 -0.27798 Z " pathEditMode="relative" rAng="0" ptsTypes="ffffff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836712"/>
            <a:ext cx="8352928" cy="1828800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Генеральный директор  «</a:t>
            </a:r>
            <a:r>
              <a:rPr lang="ru-RU" sz="4000" dirty="0" err="1" smtClean="0"/>
              <a:t>Шарьядрев</a:t>
            </a:r>
            <a:r>
              <a:rPr lang="ru-RU" sz="4000" dirty="0" smtClean="0"/>
              <a:t>» с 1977 по 1986года.</a:t>
            </a:r>
            <a:endParaRPr lang="ru-RU" sz="4000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395536" y="3573016"/>
            <a:ext cx="3384376" cy="504056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 fontScale="92500" lnSpcReduction="2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а).</a:t>
            </a:r>
            <a:r>
              <a:rPr lang="ru-RU" sz="4000" b="1" noProof="0" dirty="0" smtClean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Кожин В.А.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427984" y="3573016"/>
            <a:ext cx="4032448" cy="72008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uLnTx/>
                <a:uFillTx/>
                <a:latin typeface="+mj-lt"/>
                <a:ea typeface="+mj-ea"/>
                <a:cs typeface="+mj-cs"/>
              </a:rPr>
              <a:t>в).Герасимов К.Н.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411760" y="4725144"/>
            <a:ext cx="3384376" cy="504056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 fontScale="85000" lnSpcReduction="1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б).Крапивин С.Н.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7.86309E-7 L 2.5E-6 0.472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02  E" pathEditMode="relative" ptsTypes="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72 0.07726  0.1 0.20248  0.077 0.31704  C -0.015 0.31038  -0.093 0.23045  -0.125 0.12122  C -0.047 0.05328  0.051 0.05728  0.125 0.12122  C 0.092 0.23711  0.011 0.31038  -0.077 0.31704  C -0.101 0.19715  -0.068 0.0746  0 0  Z" pathEditMode="relative" ptsTypes="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836712"/>
            <a:ext cx="8352928" cy="1828800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Директор  школы №2 с 1956 по 1979года.</a:t>
            </a:r>
            <a:endParaRPr lang="ru-RU" sz="4000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395536" y="3573016"/>
            <a:ext cx="3384376" cy="504056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 fontScale="92500" lnSpcReduction="2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а).</a:t>
            </a:r>
            <a:r>
              <a:rPr lang="ru-RU" sz="4000" b="1" noProof="0" dirty="0" smtClean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Петров И.И.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427984" y="3573016"/>
            <a:ext cx="4032448" cy="72008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uLnTx/>
                <a:uFillTx/>
                <a:latin typeface="+mj-lt"/>
                <a:ea typeface="+mj-ea"/>
                <a:cs typeface="+mj-cs"/>
              </a:rPr>
              <a:t>в).Шаров А.С.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411760" y="4725144"/>
            <a:ext cx="3384376" cy="504056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 fontScale="92500" lnSpcReduction="2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б).Глушков В.П.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02  E" pathEditMode="relative" ptsTypes="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03423E-6 L 1.38889E-6 0.5087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72 0.07726  0.1 0.20248  0.077 0.31704  C -0.015 0.31038  -0.093 0.23045  -0.125 0.12122  C -0.047 0.05328  0.051 0.05728  0.125 0.12122  C 0.092 0.23711  0.011 0.31038  -0.077 0.31704  C -0.101 0.19715  -0.068 0.0746  0 0  Z" pathEditMode="relative" ptsTypes="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836712"/>
            <a:ext cx="8496944" cy="1828800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Автор  «Книги памяти»,                      «Годы и люди».</a:t>
            </a:r>
            <a:endParaRPr lang="ru-RU" sz="4000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395536" y="3573016"/>
            <a:ext cx="3384376" cy="504056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 fontScale="92500" lnSpcReduction="2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а).</a:t>
            </a:r>
            <a:r>
              <a:rPr lang="ru-RU" sz="4000" b="1" noProof="0" dirty="0" smtClean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Гольянов Н.В.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427984" y="3573016"/>
            <a:ext cx="4032448" cy="72008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uLnTx/>
                <a:uFillTx/>
                <a:latin typeface="+mj-lt"/>
                <a:ea typeface="+mj-ea"/>
                <a:cs typeface="+mj-cs"/>
              </a:rPr>
              <a:t>в).Шатров А.Л.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411760" y="4725144"/>
            <a:ext cx="3384376" cy="504056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 fontScale="92500" lnSpcReduction="2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б).Борисов Г.Д.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7.86309E-7 L 2.5E-6 0.4616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02  E" pathEditMode="relative" ptsTypes="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72 0.07726  0.1 0.20248  0.077 0.31704  C -0.015 0.31038  -0.093 0.23045  -0.125 0.12122  C -0.047 0.05328  0.051 0.05728  0.125 0.12122  C 0.092 0.23711  0.011 0.31038  -0.077 0.31704  C -0.101 0.19715  -0.068 0.0746  0 0  Z" pathEditMode="relative" ptsTypes="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836712"/>
            <a:ext cx="8496944" cy="1828800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Герой, совершивший подвиг на подводной лодке.</a:t>
            </a:r>
            <a:endParaRPr lang="ru-RU" sz="4000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395536" y="3573016"/>
            <a:ext cx="3384376" cy="504056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 fontScale="92500" lnSpcReduction="2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а).</a:t>
            </a:r>
            <a:r>
              <a:rPr lang="ru-RU" sz="4000" b="1" noProof="0" dirty="0" smtClean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Нахимов</a:t>
            </a:r>
            <a:r>
              <a:rPr lang="en-US" sz="4000" b="1" noProof="0" dirty="0" smtClean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 C.C.</a:t>
            </a:r>
            <a:r>
              <a:rPr lang="ru-RU" sz="4000" b="1" noProof="0" dirty="0" smtClean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427984" y="3573016"/>
            <a:ext cx="4032448" cy="72008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uLnTx/>
                <a:uFillTx/>
                <a:latin typeface="+mj-lt"/>
                <a:ea typeface="+mj-ea"/>
                <a:cs typeface="+mj-cs"/>
              </a:rPr>
              <a:t>в).Виноградов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411760" y="4725144"/>
            <a:ext cx="3384376" cy="504056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 fontScale="92500" lnSpcReduction="2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б).Рябинин Л.В.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96 -0.25693 C 0.075 -0.17969 0.10296 -0.05434 0.08004 0.06013 C -0.01197 0.05343 -0.0901 -0.02659 -0.12204 -0.13575 C -0.04409 -0.20374 0.054 -0.19958 0.12796 -0.13575 C 0.09497 -0.01989 0.01389 0.05343 -0.07413 0.06013 C -0.09809 -0.0599 -0.0651 -0.18224 0.00296 -0.25693 Z " pathEditMode="relative" rAng="0" ptsTypes="ffffff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03423E-6 L 0.00399 0.5087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2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7.86309E-7 L 2.5E-6 0.503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836712"/>
            <a:ext cx="8496944" cy="18288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/>
              <a:t>Воевал в первом эшелоне войск, прошёл тяжёлый путь от Москвы до Ржева, возглавил городской клуб  «Ветеран».</a:t>
            </a:r>
            <a:endParaRPr lang="ru-RU" sz="4000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395536" y="3573016"/>
            <a:ext cx="3384376" cy="504056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 fontScale="92500" lnSpcReduction="2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а).</a:t>
            </a:r>
            <a:r>
              <a:rPr lang="ru-RU" sz="4000" b="1" noProof="0" dirty="0" smtClean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Долгих А.Т.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427984" y="3573016"/>
            <a:ext cx="4032448" cy="72008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uLnTx/>
                <a:uFillTx/>
                <a:latin typeface="+mj-lt"/>
                <a:ea typeface="+mj-ea"/>
                <a:cs typeface="+mj-cs"/>
              </a:rPr>
              <a:t>в).Суворов А.В.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411760" y="4725144"/>
            <a:ext cx="3384376" cy="504056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 fontScale="92500" lnSpcReduction="2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б).</a:t>
            </a:r>
            <a:r>
              <a:rPr kumimoji="0" lang="ru-RU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Штукин</a:t>
            </a: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М.М.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Управляющая кнопка: в начало 5">
            <a:hlinkClick r:id="" action="ppaction://hlinkshowjump?jump=firstslide" highlightClick="1"/>
          </p:cNvPr>
          <p:cNvSpPr/>
          <p:nvPr/>
        </p:nvSpPr>
        <p:spPr>
          <a:xfrm>
            <a:off x="428596" y="6072206"/>
            <a:ext cx="1000132" cy="500042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4.84736E-6 L 4.44444E-6 0.4902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7.86309E-7 L 2.5E-6 0.51411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96 -0.25693 C 0.075 -0.17969 0.10296 -0.05434 0.08004 0.06013 C -0.01197 0.05343 -0.0901 -0.02659 -0.12204 -0.13575 C -0.04409 -0.20374 0.054 -0.19958 0.12796 -0.13575 C 0.09497 -0.01989 0.01389 0.05343 -0.07413 0.06013 C -0.09809 -0.0599 -0.0651 -0.18224 0.00296 -0.25693 Z " pathEditMode="relative" rAng="0" ptsTypes="ffffff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Откуда берёт своё название город Шарья?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500306"/>
            <a:ext cx="8229600" cy="3668707"/>
          </a:xfrm>
        </p:spPr>
        <p:txBody>
          <a:bodyPr/>
          <a:lstStyle/>
          <a:p>
            <a:pPr lvl="2">
              <a:buNone/>
            </a:pPr>
            <a:r>
              <a:rPr lang="ru-RU" dirty="0" smtClean="0"/>
              <a:t>	</a:t>
            </a:r>
            <a:r>
              <a:rPr lang="ru-RU" sz="2600" dirty="0" smtClean="0"/>
              <a:t>От названия реки</a:t>
            </a:r>
          </a:p>
          <a:p>
            <a:pPr>
              <a:buNone/>
            </a:pPr>
            <a:r>
              <a:rPr lang="ru-RU" dirty="0" smtClean="0"/>
              <a:t>		От названия железнодорожной станции</a:t>
            </a:r>
          </a:p>
          <a:p>
            <a:pPr>
              <a:buNone/>
            </a:pPr>
            <a:r>
              <a:rPr lang="ru-RU" dirty="0" smtClean="0"/>
              <a:t>		От проходящей рядом дороги  </a:t>
            </a:r>
            <a:endParaRPr lang="ru-RU" dirty="0"/>
          </a:p>
        </p:txBody>
      </p:sp>
      <p:sp>
        <p:nvSpPr>
          <p:cNvPr id="11" name="Двойная волна 10"/>
          <p:cNvSpPr/>
          <p:nvPr/>
        </p:nvSpPr>
        <p:spPr>
          <a:xfrm>
            <a:off x="7572396" y="2143116"/>
            <a:ext cx="1357322" cy="714380"/>
          </a:xfrm>
          <a:prstGeom prst="doubleWav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неверно</a:t>
            </a:r>
            <a:endParaRPr lang="ru-RU" dirty="0"/>
          </a:p>
        </p:txBody>
      </p:sp>
      <p:sp>
        <p:nvSpPr>
          <p:cNvPr id="12" name="Двойная волна 11"/>
          <p:cNvSpPr/>
          <p:nvPr/>
        </p:nvSpPr>
        <p:spPr>
          <a:xfrm>
            <a:off x="7572396" y="3429000"/>
            <a:ext cx="1357322" cy="714380"/>
          </a:xfrm>
          <a:prstGeom prst="doubleWav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неверно</a:t>
            </a:r>
            <a:endParaRPr lang="ru-RU" dirty="0"/>
          </a:p>
        </p:txBody>
      </p:sp>
      <p:sp>
        <p:nvSpPr>
          <p:cNvPr id="13" name="Двойная волна 12"/>
          <p:cNvSpPr/>
          <p:nvPr/>
        </p:nvSpPr>
        <p:spPr>
          <a:xfrm>
            <a:off x="7572396" y="2786058"/>
            <a:ext cx="1357322" cy="714380"/>
          </a:xfrm>
          <a:prstGeom prst="doubleWav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верно</a:t>
            </a:r>
            <a:endParaRPr lang="ru-RU" dirty="0"/>
          </a:p>
        </p:txBody>
      </p:sp>
      <p:sp>
        <p:nvSpPr>
          <p:cNvPr id="14" name="Овал 13"/>
          <p:cNvSpPr/>
          <p:nvPr/>
        </p:nvSpPr>
        <p:spPr>
          <a:xfrm>
            <a:off x="785786" y="2428868"/>
            <a:ext cx="500066" cy="500066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785786" y="2928934"/>
            <a:ext cx="500066" cy="500066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785786" y="3429000"/>
            <a:ext cx="500066" cy="500066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78605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 </a:t>
            </a:r>
            <a:r>
              <a:rPr lang="ru-RU" dirty="0"/>
              <a:t>каком году началось строительство железнодорожной магистрали ?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928934"/>
            <a:ext cx="8229600" cy="3395666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		В 1906 году</a:t>
            </a:r>
          </a:p>
          <a:p>
            <a:pPr>
              <a:buNone/>
            </a:pPr>
            <a:r>
              <a:rPr lang="ru-RU" dirty="0" smtClean="0"/>
              <a:t>		В 1903 году </a:t>
            </a:r>
          </a:p>
          <a:p>
            <a:pPr>
              <a:buNone/>
            </a:pPr>
            <a:r>
              <a:rPr lang="ru-RU" dirty="0" smtClean="0"/>
              <a:t>		В 1938 году</a:t>
            </a:r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714348" y="2928934"/>
            <a:ext cx="500066" cy="500066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714348" y="3429000"/>
            <a:ext cx="500066" cy="500066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714348" y="3929066"/>
            <a:ext cx="500066" cy="500066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Двойная волна 12"/>
          <p:cNvSpPr/>
          <p:nvPr/>
        </p:nvSpPr>
        <p:spPr>
          <a:xfrm>
            <a:off x="3571868" y="2857496"/>
            <a:ext cx="1143008" cy="571504"/>
          </a:xfrm>
          <a:prstGeom prst="doubleWav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неверно</a:t>
            </a:r>
            <a:endParaRPr lang="ru-RU" dirty="0"/>
          </a:p>
        </p:txBody>
      </p:sp>
      <p:sp>
        <p:nvSpPr>
          <p:cNvPr id="14" name="Двойная волна 13"/>
          <p:cNvSpPr/>
          <p:nvPr/>
        </p:nvSpPr>
        <p:spPr>
          <a:xfrm>
            <a:off x="3571868" y="3357562"/>
            <a:ext cx="1143008" cy="571504"/>
          </a:xfrm>
          <a:prstGeom prst="doubleWav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верно</a:t>
            </a:r>
            <a:endParaRPr lang="ru-RU" dirty="0"/>
          </a:p>
        </p:txBody>
      </p:sp>
      <p:sp>
        <p:nvSpPr>
          <p:cNvPr id="15" name="Двойная волна 14"/>
          <p:cNvSpPr/>
          <p:nvPr/>
        </p:nvSpPr>
        <p:spPr>
          <a:xfrm>
            <a:off x="3571868" y="3857628"/>
            <a:ext cx="1143008" cy="571504"/>
          </a:xfrm>
          <a:prstGeom prst="doubleWav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неверно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2214578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 каком году посёлок Шарья стал городом?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571744"/>
            <a:ext cx="8229600" cy="3752856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		В 1938 году</a:t>
            </a:r>
          </a:p>
          <a:p>
            <a:pPr>
              <a:buNone/>
            </a:pPr>
            <a:r>
              <a:rPr lang="ru-RU" dirty="0" smtClean="0"/>
              <a:t>		В 1906 году</a:t>
            </a:r>
          </a:p>
          <a:p>
            <a:pPr>
              <a:buNone/>
            </a:pPr>
            <a:r>
              <a:rPr lang="ru-RU" dirty="0" smtClean="0"/>
              <a:t>		В 1903 году </a:t>
            </a: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785786" y="2571744"/>
            <a:ext cx="500066" cy="500066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785786" y="3071810"/>
            <a:ext cx="500066" cy="500066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785786" y="3571876"/>
            <a:ext cx="500066" cy="500066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Двойная волна 9"/>
          <p:cNvSpPr/>
          <p:nvPr/>
        </p:nvSpPr>
        <p:spPr>
          <a:xfrm>
            <a:off x="3643306" y="3000372"/>
            <a:ext cx="1143008" cy="571504"/>
          </a:xfrm>
          <a:prstGeom prst="doubleWav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неверно</a:t>
            </a:r>
            <a:endParaRPr lang="ru-RU" dirty="0"/>
          </a:p>
        </p:txBody>
      </p:sp>
      <p:sp>
        <p:nvSpPr>
          <p:cNvPr id="11" name="Двойная волна 10"/>
          <p:cNvSpPr/>
          <p:nvPr/>
        </p:nvSpPr>
        <p:spPr>
          <a:xfrm>
            <a:off x="3643306" y="3500438"/>
            <a:ext cx="1143008" cy="571504"/>
          </a:xfrm>
          <a:prstGeom prst="doubleWav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неверно</a:t>
            </a:r>
            <a:endParaRPr lang="ru-RU" b="1" dirty="0"/>
          </a:p>
        </p:txBody>
      </p:sp>
      <p:sp>
        <p:nvSpPr>
          <p:cNvPr id="12" name="Двойная волна 11"/>
          <p:cNvSpPr/>
          <p:nvPr/>
        </p:nvSpPr>
        <p:spPr>
          <a:xfrm>
            <a:off x="3643306" y="2500306"/>
            <a:ext cx="1143008" cy="571504"/>
          </a:xfrm>
          <a:prstGeom prst="doubleWav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верно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43902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 каком </a:t>
            </a:r>
            <a:r>
              <a:rPr lang="ru-RU" dirty="0"/>
              <a:t>году была открыта железнодорожная магистраль?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428868"/>
            <a:ext cx="8229600" cy="389573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			В 1903 году </a:t>
            </a:r>
          </a:p>
          <a:p>
            <a:pPr>
              <a:buNone/>
            </a:pPr>
            <a:r>
              <a:rPr lang="ru-RU" dirty="0" smtClean="0"/>
              <a:t>			В 1906 году </a:t>
            </a:r>
          </a:p>
          <a:p>
            <a:pPr>
              <a:buNone/>
            </a:pPr>
            <a:r>
              <a:rPr lang="ru-RU" dirty="0" smtClean="0"/>
              <a:t>			В 1938 году</a:t>
            </a:r>
            <a:endParaRPr lang="ru-RU" dirty="0"/>
          </a:p>
        </p:txBody>
      </p:sp>
      <p:sp>
        <p:nvSpPr>
          <p:cNvPr id="13" name="Овал 12"/>
          <p:cNvSpPr/>
          <p:nvPr/>
        </p:nvSpPr>
        <p:spPr>
          <a:xfrm>
            <a:off x="1643042" y="2428868"/>
            <a:ext cx="500066" cy="500066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1643042" y="2928934"/>
            <a:ext cx="500066" cy="500066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1643042" y="3429000"/>
            <a:ext cx="500066" cy="500066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Двойная волна 15"/>
          <p:cNvSpPr/>
          <p:nvPr/>
        </p:nvSpPr>
        <p:spPr>
          <a:xfrm>
            <a:off x="4714876" y="2357430"/>
            <a:ext cx="1143008" cy="571504"/>
          </a:xfrm>
          <a:prstGeom prst="doubleWav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неверно</a:t>
            </a:r>
            <a:endParaRPr lang="ru-RU" dirty="0"/>
          </a:p>
        </p:txBody>
      </p:sp>
      <p:sp>
        <p:nvSpPr>
          <p:cNvPr id="17" name="Двойная волна 16"/>
          <p:cNvSpPr/>
          <p:nvPr/>
        </p:nvSpPr>
        <p:spPr>
          <a:xfrm>
            <a:off x="4714876" y="2857496"/>
            <a:ext cx="1143008" cy="571504"/>
          </a:xfrm>
          <a:prstGeom prst="doubleWav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верно</a:t>
            </a:r>
            <a:endParaRPr lang="ru-RU" dirty="0"/>
          </a:p>
        </p:txBody>
      </p:sp>
      <p:sp>
        <p:nvSpPr>
          <p:cNvPr id="18" name="Двойная волна 17"/>
          <p:cNvSpPr/>
          <p:nvPr/>
        </p:nvSpPr>
        <p:spPr>
          <a:xfrm>
            <a:off x="4714876" y="3357562"/>
            <a:ext cx="1143008" cy="571504"/>
          </a:xfrm>
          <a:prstGeom prst="doubleWav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неверно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581904"/>
          </a:xfrm>
        </p:spPr>
        <p:txBody>
          <a:bodyPr>
            <a:normAutofit fontScale="90000"/>
          </a:bodyPr>
          <a:lstStyle/>
          <a:p>
            <a:r>
              <a:rPr lang="ru-RU" dirty="0"/>
              <a:t>Сколько стоила в то время верста железнодорожной линии?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500306"/>
            <a:ext cx="8229600" cy="382429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			 </a:t>
            </a:r>
            <a:r>
              <a:rPr lang="ru-RU" dirty="0"/>
              <a:t>50 тыс. рублей </a:t>
            </a:r>
            <a:r>
              <a:rPr lang="ru-RU" dirty="0" smtClean="0"/>
              <a:t>золотом </a:t>
            </a:r>
          </a:p>
          <a:p>
            <a:pPr>
              <a:buNone/>
            </a:pPr>
            <a:r>
              <a:rPr lang="ru-RU" dirty="0" smtClean="0"/>
              <a:t>			100 тыс. рублей золотом</a:t>
            </a:r>
          </a:p>
          <a:p>
            <a:pPr>
              <a:buNone/>
            </a:pPr>
            <a:r>
              <a:rPr lang="ru-RU" dirty="0" smtClean="0"/>
              <a:t>			25 тыс. рублей золотом</a:t>
            </a:r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1571604" y="2500306"/>
            <a:ext cx="500066" cy="500066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1571604" y="3000372"/>
            <a:ext cx="500066" cy="500066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1571604" y="3500438"/>
            <a:ext cx="500066" cy="500066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Двойная волна 12"/>
          <p:cNvSpPr/>
          <p:nvPr/>
        </p:nvSpPr>
        <p:spPr>
          <a:xfrm>
            <a:off x="6286512" y="2428868"/>
            <a:ext cx="1143008" cy="571504"/>
          </a:xfrm>
          <a:prstGeom prst="doubleWav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верно</a:t>
            </a:r>
            <a:endParaRPr lang="ru-RU" dirty="0"/>
          </a:p>
        </p:txBody>
      </p:sp>
      <p:sp>
        <p:nvSpPr>
          <p:cNvPr id="14" name="Двойная волна 13"/>
          <p:cNvSpPr/>
          <p:nvPr/>
        </p:nvSpPr>
        <p:spPr>
          <a:xfrm>
            <a:off x="6286512" y="3429000"/>
            <a:ext cx="1143008" cy="571504"/>
          </a:xfrm>
          <a:prstGeom prst="doubleWav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неверно</a:t>
            </a:r>
            <a:endParaRPr lang="ru-RU" dirty="0"/>
          </a:p>
        </p:txBody>
      </p:sp>
      <p:sp>
        <p:nvSpPr>
          <p:cNvPr id="15" name="Двойная волна 14"/>
          <p:cNvSpPr/>
          <p:nvPr/>
        </p:nvSpPr>
        <p:spPr>
          <a:xfrm>
            <a:off x="6286512" y="2928934"/>
            <a:ext cx="1143008" cy="571504"/>
          </a:xfrm>
          <a:prstGeom prst="doubleWav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неверно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328614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Какую </a:t>
            </a:r>
            <a:r>
              <a:rPr lang="ru-RU" dirty="0"/>
              <a:t>сумму получал в день взрослый строитель железной дороги?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928934"/>
            <a:ext cx="8229600" cy="3197229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		60 копеек</a:t>
            </a:r>
          </a:p>
          <a:p>
            <a:pPr>
              <a:buNone/>
            </a:pPr>
            <a:r>
              <a:rPr lang="ru-RU" dirty="0" smtClean="0"/>
              <a:t> 		60 рублей</a:t>
            </a:r>
          </a:p>
          <a:p>
            <a:pPr>
              <a:buNone/>
            </a:pPr>
            <a:r>
              <a:rPr lang="ru-RU" dirty="0" smtClean="0"/>
              <a:t>		100 рублей</a:t>
            </a:r>
            <a:endParaRPr lang="ru-RU" dirty="0"/>
          </a:p>
          <a:p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785786" y="2928934"/>
            <a:ext cx="500066" cy="500066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785786" y="3429000"/>
            <a:ext cx="500066" cy="500066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785786" y="3929066"/>
            <a:ext cx="500066" cy="500066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Двойная волна 12"/>
          <p:cNvSpPr/>
          <p:nvPr/>
        </p:nvSpPr>
        <p:spPr>
          <a:xfrm>
            <a:off x="4000496" y="2857496"/>
            <a:ext cx="1143008" cy="571504"/>
          </a:xfrm>
          <a:prstGeom prst="doubleWav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верно</a:t>
            </a:r>
            <a:endParaRPr lang="ru-RU" dirty="0"/>
          </a:p>
        </p:txBody>
      </p:sp>
      <p:sp>
        <p:nvSpPr>
          <p:cNvPr id="14" name="Двойная волна 13"/>
          <p:cNvSpPr/>
          <p:nvPr/>
        </p:nvSpPr>
        <p:spPr>
          <a:xfrm>
            <a:off x="4000496" y="3357562"/>
            <a:ext cx="1143008" cy="571504"/>
          </a:xfrm>
          <a:prstGeom prst="doubleWav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неверно</a:t>
            </a:r>
            <a:endParaRPr lang="ru-RU" dirty="0"/>
          </a:p>
        </p:txBody>
      </p:sp>
      <p:sp>
        <p:nvSpPr>
          <p:cNvPr id="15" name="Двойная волна 14"/>
          <p:cNvSpPr/>
          <p:nvPr/>
        </p:nvSpPr>
        <p:spPr>
          <a:xfrm>
            <a:off x="4000496" y="3857628"/>
            <a:ext cx="1143008" cy="571504"/>
          </a:xfrm>
          <a:prstGeom prst="doubleWav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неверно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510466"/>
          </a:xfrm>
        </p:spPr>
        <p:txBody>
          <a:bodyPr>
            <a:normAutofit fontScale="90000"/>
          </a:bodyPr>
          <a:lstStyle/>
          <a:p>
            <a:r>
              <a:rPr lang="ru-RU" dirty="0"/>
              <a:t>На каком расстоянии от Москвы </a:t>
            </a:r>
            <a:r>
              <a:rPr lang="ru-RU" dirty="0" smtClean="0"/>
              <a:t>расположена </a:t>
            </a:r>
            <a:r>
              <a:rPr lang="ru-RU" dirty="0"/>
              <a:t>станция Шарья?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571744"/>
            <a:ext cx="8229600" cy="3752856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effectLst/>
              </a:rPr>
              <a:t>		701 км </a:t>
            </a:r>
            <a:endParaRPr lang="en-US" dirty="0" smtClean="0">
              <a:effectLst/>
            </a:endParaRPr>
          </a:p>
          <a:p>
            <a:pPr>
              <a:buNone/>
            </a:pPr>
            <a:r>
              <a:rPr lang="ru-RU" dirty="0" smtClean="0"/>
              <a:t>		600 км</a:t>
            </a:r>
          </a:p>
          <a:p>
            <a:pPr>
              <a:buNone/>
            </a:pPr>
            <a:r>
              <a:rPr lang="ru-RU" dirty="0" smtClean="0"/>
              <a:t>		550 км  </a:t>
            </a:r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714348" y="2643182"/>
            <a:ext cx="500066" cy="500066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714348" y="3143248"/>
            <a:ext cx="500066" cy="500066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714348" y="3643314"/>
            <a:ext cx="500066" cy="500066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Двойная волна 12"/>
          <p:cNvSpPr/>
          <p:nvPr/>
        </p:nvSpPr>
        <p:spPr>
          <a:xfrm>
            <a:off x="3071802" y="2643182"/>
            <a:ext cx="1143008" cy="571504"/>
          </a:xfrm>
          <a:prstGeom prst="doubleWav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верно</a:t>
            </a:r>
            <a:endParaRPr lang="ru-RU" dirty="0"/>
          </a:p>
        </p:txBody>
      </p:sp>
      <p:sp>
        <p:nvSpPr>
          <p:cNvPr id="14" name="Двойная волна 13"/>
          <p:cNvSpPr/>
          <p:nvPr/>
        </p:nvSpPr>
        <p:spPr>
          <a:xfrm>
            <a:off x="3071802" y="3143248"/>
            <a:ext cx="1143008" cy="571504"/>
          </a:xfrm>
          <a:prstGeom prst="doubleWav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неверно</a:t>
            </a:r>
            <a:endParaRPr lang="ru-RU" dirty="0"/>
          </a:p>
        </p:txBody>
      </p:sp>
      <p:sp>
        <p:nvSpPr>
          <p:cNvPr id="15" name="Двойная волна 14"/>
          <p:cNvSpPr/>
          <p:nvPr/>
        </p:nvSpPr>
        <p:spPr>
          <a:xfrm>
            <a:off x="3071802" y="3643314"/>
            <a:ext cx="1143008" cy="571504"/>
          </a:xfrm>
          <a:prstGeom prst="doubleWav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неверно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653342"/>
          </a:xfrm>
        </p:spPr>
        <p:txBody>
          <a:bodyPr>
            <a:normAutofit/>
          </a:bodyPr>
          <a:lstStyle/>
          <a:p>
            <a:r>
              <a:rPr lang="ru-RU" dirty="0" smtClean="0"/>
              <a:t>Из какого города проводили железную дорогу?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714620"/>
            <a:ext cx="8229600" cy="360998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		Из Москвы</a:t>
            </a:r>
          </a:p>
          <a:p>
            <a:pPr>
              <a:buNone/>
            </a:pPr>
            <a:r>
              <a:rPr lang="ru-RU" dirty="0" smtClean="0"/>
              <a:t>		Из Санкт – Петербурга</a:t>
            </a:r>
          </a:p>
          <a:p>
            <a:pPr>
              <a:buNone/>
            </a:pPr>
            <a:r>
              <a:rPr lang="ru-RU" dirty="0" smtClean="0"/>
              <a:t>		Из Костромы</a:t>
            </a:r>
          </a:p>
        </p:txBody>
      </p:sp>
      <p:sp>
        <p:nvSpPr>
          <p:cNvPr id="10" name="Овал 9"/>
          <p:cNvSpPr/>
          <p:nvPr/>
        </p:nvSpPr>
        <p:spPr>
          <a:xfrm>
            <a:off x="714348" y="2714620"/>
            <a:ext cx="500066" cy="500066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714348" y="3214686"/>
            <a:ext cx="500066" cy="500066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714348" y="3714752"/>
            <a:ext cx="500066" cy="500066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Двойная волна 12"/>
          <p:cNvSpPr/>
          <p:nvPr/>
        </p:nvSpPr>
        <p:spPr>
          <a:xfrm>
            <a:off x="5429256" y="2643182"/>
            <a:ext cx="1143008" cy="571504"/>
          </a:xfrm>
          <a:prstGeom prst="doubleWav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верно</a:t>
            </a:r>
            <a:endParaRPr lang="ru-RU" dirty="0"/>
          </a:p>
        </p:txBody>
      </p:sp>
      <p:sp>
        <p:nvSpPr>
          <p:cNvPr id="14" name="Двойная волна 13"/>
          <p:cNvSpPr/>
          <p:nvPr/>
        </p:nvSpPr>
        <p:spPr>
          <a:xfrm>
            <a:off x="5429256" y="3643314"/>
            <a:ext cx="1143008" cy="571504"/>
          </a:xfrm>
          <a:prstGeom prst="doubleWav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неверно</a:t>
            </a:r>
            <a:endParaRPr lang="ru-RU" dirty="0"/>
          </a:p>
        </p:txBody>
      </p:sp>
      <p:sp>
        <p:nvSpPr>
          <p:cNvPr id="15" name="Двойная волна 14"/>
          <p:cNvSpPr/>
          <p:nvPr/>
        </p:nvSpPr>
        <p:spPr>
          <a:xfrm>
            <a:off x="5429256" y="3143248"/>
            <a:ext cx="1143008" cy="571504"/>
          </a:xfrm>
          <a:prstGeom prst="doubleWav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неверно</a:t>
            </a:r>
            <a:endParaRPr lang="ru-RU" dirty="0"/>
          </a:p>
        </p:txBody>
      </p:sp>
      <p:sp>
        <p:nvSpPr>
          <p:cNvPr id="16" name="Управляющая кнопка: далее 15">
            <a:hlinkClick r:id="" action="ppaction://hlinkshowjump?jump=firstslide" highlightClick="1"/>
          </p:cNvPr>
          <p:cNvSpPr/>
          <p:nvPr/>
        </p:nvSpPr>
        <p:spPr>
          <a:xfrm>
            <a:off x="7500958" y="6286520"/>
            <a:ext cx="857256" cy="35719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168</TotalTime>
  <Words>297</Words>
  <Application>Microsoft Office PowerPoint</Application>
  <PresentationFormat>Экран (4:3)</PresentationFormat>
  <Paragraphs>93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Поток</vt:lpstr>
      <vt:lpstr>Слайд 1</vt:lpstr>
      <vt:lpstr>Откуда берёт своё название город Шарья?</vt:lpstr>
      <vt:lpstr>  В каком году началось строительство железнодорожной магистрали ?</vt:lpstr>
      <vt:lpstr>           В каком году посёлок Шарья стал городом?  </vt:lpstr>
      <vt:lpstr>В каком году была открыта железнодорожная магистраль?</vt:lpstr>
      <vt:lpstr>Сколько стоила в то время верста железнодорожной линии?</vt:lpstr>
      <vt:lpstr> Какую сумму получал в день взрослый строитель железной дороги? </vt:lpstr>
      <vt:lpstr>На каком расстоянии от Москвы расположена станция Шарья?</vt:lpstr>
      <vt:lpstr>Из какого города проводили железную дорогу?</vt:lpstr>
      <vt:lpstr>… Кто же эти люди, врачи и учителя, руководители предприятий и руководители города, участники Великой Отечественной войны…</vt:lpstr>
      <vt:lpstr>Первый самодеятельный художник. Более 100 его работ подарены музею.</vt:lpstr>
      <vt:lpstr>Генеральный директор автопредприятия города Шарьи          с 1981года</vt:lpstr>
      <vt:lpstr>Заслуженный  врач РСФСР. С 1967года главный врач Шарьинской ЦРБ</vt:lpstr>
      <vt:lpstr>Генеральный директор  «Шарьядрев» с 1977 по 1986года.</vt:lpstr>
      <vt:lpstr>Директор  школы №2 с 1956 по 1979года.</vt:lpstr>
      <vt:lpstr>Автор  «Книги памяти»,                      «Годы и люди».</vt:lpstr>
      <vt:lpstr>Герой, совершивший подвиг на подводной лодке.</vt:lpstr>
      <vt:lpstr>Воевал в первом эшелоне войск, прошёл тяжёлый путь от Москвы до Ржева, возглавил городской клуб  «Ветеран».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Informatika</cp:lastModifiedBy>
  <cp:revision>36</cp:revision>
  <dcterms:created xsi:type="dcterms:W3CDTF">2011-12-26T15:15:40Z</dcterms:created>
  <dcterms:modified xsi:type="dcterms:W3CDTF">2012-04-25T06:20:01Z</dcterms:modified>
</cp:coreProperties>
</file>