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70" r:id="rId3"/>
    <p:sldId id="271" r:id="rId4"/>
    <p:sldId id="272" r:id="rId5"/>
    <p:sldId id="282" r:id="rId6"/>
    <p:sldId id="283" r:id="rId7"/>
    <p:sldId id="275" r:id="rId8"/>
    <p:sldId id="276" r:id="rId9"/>
    <p:sldId id="280" r:id="rId10"/>
    <p:sldId id="281"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64AB70C-1491-40E3-A6D0-AC735F78E38E}" type="datetimeFigureOut">
              <a:rPr lang="ru-RU"/>
              <a:pPr>
                <a:defRPr/>
              </a:pPr>
              <a:t>10.05.2012</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08A3C580-C54B-40A8-B823-5F7F4C73E6C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9E882F7-4A03-4F53-B56C-359FF8E3103D}" type="datetimeFigureOut">
              <a:rPr lang="ru-RU"/>
              <a:pPr>
                <a:defRPr/>
              </a:pPr>
              <a:t>10.05.2012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CEF16A-CE21-49CE-9F26-FB3EDE7162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38200"/>
          </a:xfrm>
        </p:spPr>
        <p:txBody>
          <a:bodyPr/>
          <a:lstStyle/>
          <a:p>
            <a:r>
              <a:rPr lang="ru-RU" smtClean="0"/>
              <a:t>Образец заголовка</a:t>
            </a:r>
            <a:endParaRPr lang="ru-RU"/>
          </a:p>
        </p:txBody>
      </p:sp>
      <p:sp>
        <p:nvSpPr>
          <p:cNvPr id="3" name="Содержимое 2"/>
          <p:cNvSpPr>
            <a:spLocks noGrp="1"/>
          </p:cNvSpPr>
          <p:nvPr>
            <p:ph idx="1"/>
          </p:nvPr>
        </p:nvSpPr>
        <p:spPr>
          <a:xfrm>
            <a:off x="304800" y="1554163"/>
            <a:ext cx="86868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0"/>
          <p:cNvSpPr>
            <a:spLocks noGrp="1"/>
          </p:cNvSpPr>
          <p:nvPr>
            <p:ph type="dt" sz="half" idx="10"/>
          </p:nvPr>
        </p:nvSpPr>
        <p:spPr/>
        <p:txBody>
          <a:bodyPr/>
          <a:lstStyle>
            <a:lvl1pPr>
              <a:defRPr/>
            </a:lvl1pPr>
          </a:lstStyle>
          <a:p>
            <a:pPr>
              <a:defRPr/>
            </a:pPr>
            <a:fld id="{087BB67F-C7DB-4F2A-9DEC-35BF07FCF5FC}" type="datetimeFigureOut">
              <a:rPr lang="ru-RU"/>
              <a:pPr>
                <a:defRPr/>
              </a:pPr>
              <a:t>10.05.2012</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5C7F638-DA07-4226-81A7-7D15D88E966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38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4800" y="1554163"/>
            <a:ext cx="42672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554163"/>
            <a:ext cx="42672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0"/>
          <p:cNvSpPr>
            <a:spLocks noGrp="1"/>
          </p:cNvSpPr>
          <p:nvPr>
            <p:ph type="dt" sz="half" idx="10"/>
          </p:nvPr>
        </p:nvSpPr>
        <p:spPr/>
        <p:txBody>
          <a:bodyPr/>
          <a:lstStyle>
            <a:lvl1pPr>
              <a:defRPr/>
            </a:lvl1pPr>
          </a:lstStyle>
          <a:p>
            <a:pPr>
              <a:defRPr/>
            </a:pPr>
            <a:fld id="{168C6DB5-4952-45A1-A271-BB2C03FE7737}" type="datetimeFigureOut">
              <a:rPr lang="ru-RU"/>
              <a:pPr>
                <a:defRPr/>
              </a:pPr>
              <a:t>10.05.2012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5215428-10F7-4FB5-A221-74A9530090B3}"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4800" y="457200"/>
            <a:ext cx="8686800" cy="5622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10"/>
          <p:cNvSpPr>
            <a:spLocks noGrp="1"/>
          </p:cNvSpPr>
          <p:nvPr>
            <p:ph type="dt" sz="half" idx="10"/>
          </p:nvPr>
        </p:nvSpPr>
        <p:spPr/>
        <p:txBody>
          <a:bodyPr/>
          <a:lstStyle>
            <a:lvl1pPr>
              <a:defRPr/>
            </a:lvl1pPr>
          </a:lstStyle>
          <a:p>
            <a:pPr>
              <a:defRPr/>
            </a:pPr>
            <a:fld id="{21541C07-7B9F-4E50-9F11-8DB0F1D9B836}" type="datetimeFigureOut">
              <a:rPr lang="ru-RU"/>
              <a:pPr>
                <a:defRPr/>
              </a:pPr>
              <a:t>10.05.2012</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9954A99-8663-4A51-95F2-E394F49C6C6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382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4800" y="1554163"/>
            <a:ext cx="42672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4400" y="1554163"/>
            <a:ext cx="42672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0"/>
          <p:cNvSpPr>
            <a:spLocks noGrp="1"/>
          </p:cNvSpPr>
          <p:nvPr>
            <p:ph type="dt" sz="half" idx="10"/>
          </p:nvPr>
        </p:nvSpPr>
        <p:spPr/>
        <p:txBody>
          <a:bodyPr/>
          <a:lstStyle>
            <a:lvl1pPr>
              <a:defRPr/>
            </a:lvl1pPr>
          </a:lstStyle>
          <a:p>
            <a:pPr>
              <a:defRPr/>
            </a:pPr>
            <a:fld id="{5A2C606A-B28C-4663-A8FD-7775F4F0246E}" type="datetimeFigureOut">
              <a:rPr lang="ru-RU"/>
              <a:pPr>
                <a:defRPr/>
              </a:pPr>
              <a:t>10.05.2012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C4281176-66F0-41B5-80A3-EDA7C096CE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88F02AFA-5542-4DBC-BD36-A02E7DCC29C6}" type="datetimeFigureOut">
              <a:rPr lang="ru-RU"/>
              <a:pPr>
                <a:defRPr/>
              </a:pPr>
              <a:t>10.05.2012</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F4489F3-BE5E-479C-99BF-65A3BA7BDD0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BC69938A-2FD1-41FB-9391-0AE11B9A43AA}" type="datetimeFigureOut">
              <a:rPr lang="ru-RU"/>
              <a:pPr>
                <a:defRPr/>
              </a:pPr>
              <a:t>10.05.2012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23A5A03-C5A2-4167-99E8-BAA436117A0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7D8A8EB7-E7A5-44AF-9B50-5EB4F6B5FE58}" type="datetimeFigureOut">
              <a:rPr lang="ru-RU"/>
              <a:pPr>
                <a:defRPr/>
              </a:pPr>
              <a:t>10.05.2012</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EE9A17BC-800B-404A-A5B9-68813101B7D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59D82553-CFD0-4FCE-8388-08181D792794}" type="datetimeFigureOut">
              <a:rPr lang="ru-RU"/>
              <a:pPr>
                <a:defRPr/>
              </a:pPr>
              <a:t>10.05.2012</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EE5E746-5612-40BD-AD33-B79AB5ED3C8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0DDF988E-9151-4B04-80BF-B4B7E2D300FD}" type="datetimeFigureOut">
              <a:rPr lang="ru-RU"/>
              <a:pPr>
                <a:defRPr/>
              </a:pPr>
              <a:t>10.05.2012</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85E06824-9999-41E5-AB2F-10EAF58126A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DF59813-3D2B-4E5F-A0E4-2601685E6706}" type="datetimeFigureOut">
              <a:rPr lang="ru-RU"/>
              <a:pPr>
                <a:defRPr/>
              </a:pPr>
              <a:t>10.05.2012</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D7F0850F-ED21-4E4B-8EA7-3AC8BC8403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91CCCD58-D3A5-4033-82DC-07900B7DDED5}" type="datetimeFigureOut">
              <a:rPr lang="ru-RU"/>
              <a:pPr>
                <a:defRPr/>
              </a:pPr>
              <a:t>10.05.2012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C103B21D-1263-4B03-9FE1-BD0DC0A0071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93DD33C6-9676-4E37-B9C6-86E54BE5A87F}" type="datetimeFigureOut">
              <a:rPr lang="ru-RU"/>
              <a:pPr>
                <a:defRPr/>
              </a:pPr>
              <a:t>10.05.2012</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ACD8D03-DB76-4D6B-8626-FC5556F238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2B740818-39A4-4C2B-A50B-0C4F9669BD56}" type="datetimeFigureOut">
              <a:rPr lang="ru-RU"/>
              <a:pPr>
                <a:defRPr/>
              </a:pPr>
              <a:t>10.05.2012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F5BBD6F-71E7-46C4-8E92-06EFC73C564A}"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13" r:id="rId3"/>
    <p:sldLayoutId id="2147483820" r:id="rId4"/>
    <p:sldLayoutId id="2147483814" r:id="rId5"/>
    <p:sldLayoutId id="2147483821" r:id="rId6"/>
    <p:sldLayoutId id="2147483822" r:id="rId7"/>
    <p:sldLayoutId id="2147483823" r:id="rId8"/>
    <p:sldLayoutId id="2147483815" r:id="rId9"/>
    <p:sldLayoutId id="2147483824" r:id="rId10"/>
    <p:sldLayoutId id="2147483816" r:id="rId11"/>
    <p:sldLayoutId id="2147483817" r:id="rId12"/>
    <p:sldLayoutId id="2147483825" r:id="rId13"/>
    <p:sldLayoutId id="2147483826" r:id="rId14"/>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slide" Target="slide28.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pPr algn="ctr"/>
            <a:r>
              <a:rPr lang="ru-RU" dirty="0" smtClean="0"/>
              <a:t>Православные храмы города Шарья Костромской области</a:t>
            </a:r>
            <a:endParaRPr lang="ru-RU" dirty="0"/>
          </a:p>
        </p:txBody>
      </p:sp>
      <p:sp>
        <p:nvSpPr>
          <p:cNvPr id="8" name="TextBox 7">
            <a:hlinkClick r:id="rId2" action="ppaction://hlinksldjump"/>
          </p:cNvPr>
          <p:cNvSpPr txBox="1"/>
          <p:nvPr/>
        </p:nvSpPr>
        <p:spPr>
          <a:xfrm rot="21178033">
            <a:off x="300876" y="1577396"/>
            <a:ext cx="2524813"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3200" b="1" dirty="0">
                <a:latin typeface="Franklin Gothic Medium" pitchFamily="34" charset="0"/>
              </a:rPr>
              <a:t>Свято-Никольский храм</a:t>
            </a:r>
          </a:p>
        </p:txBody>
      </p:sp>
      <p:sp>
        <p:nvSpPr>
          <p:cNvPr id="9" name="TextBox 8">
            <a:hlinkClick r:id="rId3" action="ppaction://hlinksldjump"/>
          </p:cNvPr>
          <p:cNvSpPr txBox="1"/>
          <p:nvPr/>
        </p:nvSpPr>
        <p:spPr>
          <a:xfrm rot="661105">
            <a:off x="6516715" y="1867519"/>
            <a:ext cx="2500330"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2400" b="1" dirty="0">
                <a:latin typeface="Franklin Gothic Medium" pitchFamily="34" charset="0"/>
              </a:rPr>
              <a:t>Храм преподобного </a:t>
            </a:r>
            <a:r>
              <a:rPr lang="ru-RU" sz="2400" b="1" dirty="0" err="1">
                <a:latin typeface="Franklin Gothic Medium" pitchFamily="34" charset="0"/>
              </a:rPr>
              <a:t>Варнавы</a:t>
            </a:r>
            <a:r>
              <a:rPr lang="ru-RU" sz="2400" b="1" dirty="0">
                <a:latin typeface="Franklin Gothic Medium" pitchFamily="34" charset="0"/>
              </a:rPr>
              <a:t> Ветлужского </a:t>
            </a:r>
            <a:endParaRPr lang="ru-RU" sz="2400" b="1" dirty="0">
              <a:latin typeface="Franklin Gothic Medium" pitchFamily="34" charset="0"/>
            </a:endParaRPr>
          </a:p>
        </p:txBody>
      </p:sp>
      <p:sp>
        <p:nvSpPr>
          <p:cNvPr id="10" name="TextBox 9">
            <a:hlinkClick r:id="rId4" action="ppaction://hlinksldjump"/>
          </p:cNvPr>
          <p:cNvSpPr txBox="1"/>
          <p:nvPr/>
        </p:nvSpPr>
        <p:spPr>
          <a:xfrm rot="21415775">
            <a:off x="254372" y="5216763"/>
            <a:ext cx="2714644"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2400" b="1" dirty="0">
                <a:latin typeface="Franklin Gothic Medium" pitchFamily="34" charset="0"/>
              </a:rPr>
              <a:t>Храм в честь </a:t>
            </a:r>
            <a:r>
              <a:rPr lang="ru-RU" sz="2400" b="1" dirty="0" err="1">
                <a:latin typeface="Franklin Gothic Medium" pitchFamily="34" charset="0"/>
              </a:rPr>
              <a:t>Феодоровской</a:t>
            </a:r>
            <a:r>
              <a:rPr lang="ru-RU" sz="2400" b="1" dirty="0">
                <a:latin typeface="Franklin Gothic Medium" pitchFamily="34" charset="0"/>
              </a:rPr>
              <a:t> иконы Божией Матери</a:t>
            </a:r>
          </a:p>
        </p:txBody>
      </p:sp>
      <p:sp>
        <p:nvSpPr>
          <p:cNvPr id="11" name="TextBox 10">
            <a:hlinkClick r:id="rId5" action="ppaction://hlinksldjump"/>
          </p:cNvPr>
          <p:cNvSpPr txBox="1"/>
          <p:nvPr/>
        </p:nvSpPr>
        <p:spPr>
          <a:xfrm rot="153520">
            <a:off x="6320302" y="5055663"/>
            <a:ext cx="2500330"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3200" b="1" cap="none" dirty="0" smtClean="0">
                <a:effectLst/>
                <a:latin typeface="Franklin Gothic Medium" pitchFamily="34" charset="0"/>
              </a:rPr>
              <a:t>Церковь Алексия Цесаревича</a:t>
            </a:r>
            <a:endParaRPr lang="ru-RU" sz="3200" dirty="0"/>
          </a:p>
        </p:txBody>
      </p:sp>
      <p:sp>
        <p:nvSpPr>
          <p:cNvPr id="13" name="Овал 12"/>
          <p:cNvSpPr/>
          <p:nvPr/>
        </p:nvSpPr>
        <p:spPr>
          <a:xfrm>
            <a:off x="1142976" y="121442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929586" y="157161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7500958" y="4714884"/>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1357290" y="485776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5" descr="никольский храм"/>
          <p:cNvPicPr>
            <a:picLocks noChangeAspect="1" noChangeArrowheads="1"/>
          </p:cNvPicPr>
          <p:nvPr/>
        </p:nvPicPr>
        <p:blipFill>
          <a:blip r:embed="rId6" cstate="print"/>
          <a:srcRect/>
          <a:stretch>
            <a:fillRect/>
          </a:stretch>
        </p:blipFill>
        <p:spPr>
          <a:xfrm>
            <a:off x="2357422" y="2643182"/>
            <a:ext cx="4071937" cy="2700337"/>
          </a:xfrm>
          <a:prstGeom prst="rect">
            <a:avLst/>
          </a:prstGeom>
          <a:ln w="38100">
            <a:solidFill>
              <a:srgbClr val="6633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latin typeface="Arial" charset="0"/>
              </a:rPr>
              <a:t>Меценатство</a:t>
            </a:r>
          </a:p>
        </p:txBody>
      </p:sp>
      <p:sp>
        <p:nvSpPr>
          <p:cNvPr id="18435" name="Rectangle 9"/>
          <p:cNvSpPr>
            <a:spLocks noGrp="1"/>
          </p:cNvSpPr>
          <p:nvPr>
            <p:ph type="body" sz="half" idx="1"/>
          </p:nvPr>
        </p:nvSpPr>
        <p:spPr/>
        <p:txBody>
          <a:bodyPr/>
          <a:lstStyle/>
          <a:p>
            <a:pPr eaLnBrk="1" hangingPunct="1">
              <a:buFont typeface="Wingdings 2" pitchFamily="18" charset="2"/>
              <a:buNone/>
            </a:pPr>
            <a:endParaRPr lang="ru-RU" sz="2800" smtClean="0"/>
          </a:p>
        </p:txBody>
      </p:sp>
      <p:pic>
        <p:nvPicPr>
          <p:cNvPr id="23556" name="Picture 11" descr="medium_SDC10097"/>
          <p:cNvPicPr>
            <a:picLocks noGrp="1" noChangeAspect="1" noChangeArrowheads="1"/>
          </p:cNvPicPr>
          <p:nvPr>
            <p:ph sz="half" idx="2"/>
          </p:nvPr>
        </p:nvPicPr>
        <p:blipFill>
          <a:blip r:embed="rId2" cstate="print"/>
          <a:srcRect/>
          <a:stretch>
            <a:fillRect/>
          </a:stretch>
        </p:blipFill>
        <p:spPr>
          <a:xfrm>
            <a:off x="1785938" y="1285875"/>
            <a:ext cx="5000625" cy="3751263"/>
          </a:xfrm>
          <a:ln>
            <a:solidFill>
              <a:schemeClr val="accent6">
                <a:lumMod val="75000"/>
              </a:schemeClr>
            </a:solidFill>
          </a:ln>
        </p:spPr>
      </p:pic>
      <p:sp>
        <p:nvSpPr>
          <p:cNvPr id="5" name="Управляющая кнопка: в начало 4">
            <a:hlinkClick r:id="" action="ppaction://hlinkshowjump?jump=firstslide" highlightClick="1"/>
          </p:cNvPr>
          <p:cNvSpPr/>
          <p:nvPr/>
        </p:nvSpPr>
        <p:spPr>
          <a:xfrm>
            <a:off x="285720" y="6215082"/>
            <a:ext cx="1214446" cy="42862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idx="1"/>
          </p:nvPr>
        </p:nvSpPr>
        <p:spPr>
          <a:xfrm>
            <a:off x="381000" y="1600200"/>
            <a:ext cx="3505200" cy="4648200"/>
          </a:xfrm>
        </p:spPr>
        <p:txBody>
          <a:bodyPr/>
          <a:lstStyle/>
          <a:p>
            <a:pPr eaLnBrk="1" hangingPunct="1">
              <a:lnSpc>
                <a:spcPct val="90000"/>
              </a:lnSpc>
              <a:buFont typeface="Wingdings 2" pitchFamily="18" charset="2"/>
              <a:buNone/>
            </a:pPr>
            <a:r>
              <a:rPr lang="ru-RU" smtClean="0"/>
              <a:t>	</a:t>
            </a:r>
            <a:endParaRPr lang="ru-RU" smtClean="0">
              <a:latin typeface="Franklin Gothic Book" pitchFamily="34" charset="0"/>
            </a:endParaRPr>
          </a:p>
        </p:txBody>
      </p:sp>
      <p:pic>
        <p:nvPicPr>
          <p:cNvPr id="5123" name="Picture 8" descr="DSC00141"/>
          <p:cNvPicPr>
            <a:picLocks noChangeAspect="1" noChangeArrowheads="1"/>
          </p:cNvPicPr>
          <p:nvPr/>
        </p:nvPicPr>
        <p:blipFill>
          <a:blip r:embed="rId2" cstate="print"/>
          <a:srcRect/>
          <a:stretch>
            <a:fillRect/>
          </a:stretch>
        </p:blipFill>
        <p:spPr bwMode="auto">
          <a:xfrm>
            <a:off x="1643063" y="1714500"/>
            <a:ext cx="5616575" cy="4213225"/>
          </a:xfrm>
          <a:prstGeom prst="rect">
            <a:avLst/>
          </a:prstGeom>
          <a:noFill/>
          <a:ln w="38100">
            <a:solidFill>
              <a:srgbClr val="663300"/>
            </a:solidFill>
            <a:miter lim="800000"/>
            <a:headEnd/>
            <a:tailEnd/>
          </a:ln>
        </p:spPr>
      </p:pic>
      <p:sp>
        <p:nvSpPr>
          <p:cNvPr id="5124" name="Text Box 6"/>
          <p:cNvSpPr txBox="1">
            <a:spLocks noChangeArrowheads="1"/>
          </p:cNvSpPr>
          <p:nvPr/>
        </p:nvSpPr>
        <p:spPr bwMode="auto">
          <a:xfrm>
            <a:off x="642938" y="357188"/>
            <a:ext cx="7777162" cy="1200150"/>
          </a:xfrm>
          <a:prstGeom prst="rect">
            <a:avLst/>
          </a:prstGeom>
          <a:noFill/>
          <a:ln w="9525">
            <a:noFill/>
            <a:miter lim="800000"/>
            <a:headEnd/>
            <a:tailEnd/>
          </a:ln>
        </p:spPr>
        <p:txBody>
          <a:bodyPr>
            <a:spAutoFit/>
          </a:bodyPr>
          <a:lstStyle/>
          <a:p>
            <a:pPr>
              <a:spcBef>
                <a:spcPct val="50000"/>
              </a:spcBef>
            </a:pPr>
            <a:r>
              <a:rPr lang="ru-RU" sz="3600" dirty="0">
                <a:solidFill>
                  <a:schemeClr val="tx2"/>
                </a:solidFill>
              </a:rPr>
              <a:t>Храм преподобного </a:t>
            </a:r>
            <a:r>
              <a:rPr lang="ru-RU" sz="3600" dirty="0" err="1">
                <a:solidFill>
                  <a:schemeClr val="tx2"/>
                </a:solidFill>
              </a:rPr>
              <a:t>Варнавы</a:t>
            </a:r>
            <a:r>
              <a:rPr lang="ru-RU" sz="3600" dirty="0">
                <a:solidFill>
                  <a:schemeClr val="tx2"/>
                </a:solidFill>
              </a:rPr>
              <a:t> Ветлужского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latin typeface="Franklin Gothic Medium" pitchFamily="34" charset="0"/>
            </a:endParaRPr>
          </a:p>
        </p:txBody>
      </p:sp>
      <p:sp>
        <p:nvSpPr>
          <p:cNvPr id="6147" name="Rectangle 3"/>
          <p:cNvSpPr>
            <a:spLocks noGrp="1"/>
          </p:cNvSpPr>
          <p:nvPr>
            <p:ph type="body" sz="half" idx="4294967295"/>
          </p:nvPr>
        </p:nvSpPr>
        <p:spPr>
          <a:xfrm>
            <a:off x="250825" y="1700213"/>
            <a:ext cx="4267200" cy="4525962"/>
          </a:xfrm>
        </p:spPr>
        <p:txBody>
          <a:bodyPr/>
          <a:lstStyle/>
          <a:p>
            <a:pPr eaLnBrk="1" hangingPunct="1">
              <a:lnSpc>
                <a:spcPct val="90000"/>
              </a:lnSpc>
              <a:buFont typeface="Wingdings 2" pitchFamily="18" charset="2"/>
              <a:buNone/>
            </a:pPr>
            <a:r>
              <a:rPr lang="ru-RU" sz="2800" smtClean="0"/>
              <a:t>	</a:t>
            </a:r>
            <a:r>
              <a:rPr lang="ru-RU" sz="2800" smtClean="0">
                <a:latin typeface="Franklin Gothic Book" pitchFamily="34" charset="0"/>
              </a:rPr>
              <a:t>Храм преподобного апостола Варнавы Ветлужского расположен в г. Шарья в п. Ленинский на улице Карла Маркса.</a:t>
            </a:r>
            <a:endParaRPr lang="ru-RU" sz="2800" smtClean="0"/>
          </a:p>
          <a:p>
            <a:pPr eaLnBrk="1" hangingPunct="1">
              <a:lnSpc>
                <a:spcPct val="90000"/>
              </a:lnSpc>
            </a:pPr>
            <a:endParaRPr lang="ru-RU" sz="2800" smtClean="0"/>
          </a:p>
          <a:p>
            <a:pPr eaLnBrk="1" hangingPunct="1"/>
            <a:endParaRPr lang="ru-RU" sz="2800" smtClean="0">
              <a:latin typeface="Franklin Gothic Book" pitchFamily="34" charset="0"/>
            </a:endParaRPr>
          </a:p>
        </p:txBody>
      </p:sp>
      <p:pic>
        <p:nvPicPr>
          <p:cNvPr id="6148" name="Picture 4" descr="DSC00138"/>
          <p:cNvPicPr>
            <a:picLocks noChangeAspect="1" noChangeArrowheads="1"/>
          </p:cNvPicPr>
          <p:nvPr>
            <p:ph sz="half" idx="4294967295"/>
          </p:nvPr>
        </p:nvPicPr>
        <p:blipFill>
          <a:blip r:embed="rId2" cstate="print"/>
          <a:srcRect/>
          <a:stretch>
            <a:fillRect/>
          </a:stretch>
        </p:blipFill>
        <p:spPr>
          <a:xfrm>
            <a:off x="4500563" y="1628775"/>
            <a:ext cx="4464050" cy="3348038"/>
          </a:xfrm>
          <a:noFill/>
          <a:ln w="38100">
            <a:solidFill>
              <a:srgbClr val="6633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latin typeface="Franklin Gothic Medium" pitchFamily="34" charset="0"/>
              </a:rPr>
              <a:t>История храма</a:t>
            </a:r>
          </a:p>
        </p:txBody>
      </p:sp>
      <p:sp>
        <p:nvSpPr>
          <p:cNvPr id="7171" name="Rectangle 3"/>
          <p:cNvSpPr>
            <a:spLocks noGrp="1"/>
          </p:cNvSpPr>
          <p:nvPr>
            <p:ph type="body" idx="4294967295"/>
          </p:nvPr>
        </p:nvSpPr>
        <p:spPr/>
        <p:txBody>
          <a:bodyPr/>
          <a:lstStyle/>
          <a:p>
            <a:pPr eaLnBrk="1" hangingPunct="1">
              <a:buFont typeface="Wingdings 2" pitchFamily="18" charset="2"/>
              <a:buNone/>
            </a:pPr>
            <a:r>
              <a:rPr lang="ru-RU" smtClean="0">
                <a:latin typeface="Franklin Gothic Book" pitchFamily="34" charset="0"/>
              </a:rPr>
              <a:t>	Храм в Ленинском переделан из бывшего клуба Шарьинского леспромхоза в начале 98-го года и назван в честь преподобного Варнавы Ветлужского.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250825" y="1125538"/>
            <a:ext cx="5943600" cy="5943600"/>
          </a:xfrm>
        </p:spPr>
        <p:txBody>
          <a:bodyPr/>
          <a:lstStyle/>
          <a:p>
            <a:pPr eaLnBrk="1" hangingPunct="1">
              <a:buFont typeface="Wingdings 2" pitchFamily="18" charset="2"/>
              <a:buNone/>
            </a:pPr>
            <a:r>
              <a:rPr lang="ru-RU" smtClean="0"/>
              <a:t>	</a:t>
            </a:r>
            <a:r>
              <a:rPr lang="ru-RU" smtClean="0">
                <a:latin typeface="Franklin Gothic Book" pitchFamily="34" charset="0"/>
              </a:rPr>
              <a:t>Артемий Жданов</a:t>
            </a:r>
            <a:r>
              <a:rPr lang="ru-RU" smtClean="0"/>
              <a:t> </a:t>
            </a:r>
            <a:r>
              <a:rPr lang="ru-RU" smtClean="0">
                <a:latin typeface="Franklin Gothic Book" pitchFamily="34" charset="0"/>
              </a:rPr>
              <a:t>-</a:t>
            </a:r>
            <a:r>
              <a:rPr lang="ru-RU" smtClean="0"/>
              <a:t> </a:t>
            </a:r>
            <a:r>
              <a:rPr lang="ru-RU" smtClean="0">
                <a:latin typeface="Franklin Gothic Book" pitchFamily="34" charset="0"/>
              </a:rPr>
              <a:t>родился 29 августа 1979 года в г. Павлодар.</a:t>
            </a:r>
            <a:r>
              <a:rPr lang="ru-RU" smtClean="0"/>
              <a:t> </a:t>
            </a:r>
            <a:r>
              <a:rPr lang="ru-RU" smtClean="0">
                <a:latin typeface="Franklin Gothic Book" pitchFamily="34" charset="0"/>
              </a:rPr>
              <a:t>Учился в школе №14 .В 1996-2000 годах учился в Павлодарском университете по специальности «Бизнес и менеджер».С 15 марта 2002 года был назначен настоятелем Никольского храма в п.Ленинский.</a:t>
            </a:r>
          </a:p>
        </p:txBody>
      </p:sp>
      <p:pic>
        <p:nvPicPr>
          <p:cNvPr id="8195" name="Picture 4" descr="артемий жданов"/>
          <p:cNvPicPr>
            <a:picLocks noChangeAspect="1" noChangeArrowheads="1"/>
          </p:cNvPicPr>
          <p:nvPr/>
        </p:nvPicPr>
        <p:blipFill>
          <a:blip r:embed="rId2" cstate="print"/>
          <a:srcRect/>
          <a:stretch>
            <a:fillRect/>
          </a:stretch>
        </p:blipFill>
        <p:spPr bwMode="auto">
          <a:xfrm>
            <a:off x="6096000" y="1219200"/>
            <a:ext cx="2778125" cy="3810000"/>
          </a:xfrm>
          <a:prstGeom prst="rect">
            <a:avLst/>
          </a:prstGeom>
          <a:noFill/>
          <a:ln w="38100">
            <a:solidFill>
              <a:srgbClr val="663300"/>
            </a:solidFill>
            <a:miter lim="800000"/>
            <a:headEnd/>
            <a:tailEnd/>
          </a:ln>
        </p:spPr>
      </p:pic>
      <p:sp>
        <p:nvSpPr>
          <p:cNvPr id="8196" name="Text Box 10"/>
          <p:cNvSpPr txBox="1">
            <a:spLocks noChangeArrowheads="1"/>
          </p:cNvSpPr>
          <p:nvPr/>
        </p:nvSpPr>
        <p:spPr bwMode="auto">
          <a:xfrm>
            <a:off x="684213" y="404813"/>
            <a:ext cx="6192837" cy="641350"/>
          </a:xfrm>
          <a:prstGeom prst="rect">
            <a:avLst/>
          </a:prstGeom>
          <a:noFill/>
          <a:ln w="9525">
            <a:noFill/>
            <a:miter lim="800000"/>
            <a:headEnd/>
            <a:tailEnd/>
          </a:ln>
        </p:spPr>
        <p:txBody>
          <a:bodyPr>
            <a:spAutoFit/>
          </a:bodyPr>
          <a:lstStyle/>
          <a:p>
            <a:pPr>
              <a:spcBef>
                <a:spcPct val="50000"/>
              </a:spcBef>
            </a:pPr>
            <a:r>
              <a:rPr lang="ru-RU" sz="3600">
                <a:solidFill>
                  <a:schemeClr val="tx2"/>
                </a:solidFill>
              </a:rPr>
              <a:t>Первый настоятель</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3"/>
          <p:cNvSpPr>
            <a:spLocks noGrp="1"/>
          </p:cNvSpPr>
          <p:nvPr>
            <p:ph type="title" idx="4294967295"/>
          </p:nvPr>
        </p:nvSpPr>
        <p:spPr bwMode="auto">
          <a:xfrm>
            <a:off x="301625" y="457200"/>
            <a:ext cx="8686800" cy="841375"/>
          </a:xfrm>
          <a:noFill/>
        </p:spPr>
        <p:txBody>
          <a:bodyPr wrap="square" lIns="91440" tIns="45720" rIns="91440" bIns="45720" numCol="1" anchorCtr="0" compatLnSpc="1">
            <a:prstTxWarp prst="textNoShape">
              <a:avLst/>
            </a:prstTxWarp>
          </a:bodyPr>
          <a:lstStyle/>
          <a:p>
            <a:pPr eaLnBrk="1" hangingPunct="1"/>
            <a:r>
              <a:rPr lang="ru-RU" cap="none" smtClean="0">
                <a:effectLst/>
              </a:rPr>
              <a:t>Варнава Ветлужский</a:t>
            </a:r>
          </a:p>
        </p:txBody>
      </p:sp>
      <p:sp>
        <p:nvSpPr>
          <p:cNvPr id="3" name="Содержимое 2"/>
          <p:cNvSpPr>
            <a:spLocks noGrp="1"/>
          </p:cNvSpPr>
          <p:nvPr>
            <p:ph sz="half" idx="4294967295"/>
          </p:nvPr>
        </p:nvSpPr>
        <p:spPr>
          <a:xfrm>
            <a:off x="304800" y="1600200"/>
            <a:ext cx="4699000" cy="4724400"/>
          </a:xfrm>
        </p:spPr>
        <p:txBody>
          <a:bodyPr>
            <a:normAutofit lnSpcReduction="10000"/>
          </a:bodyPr>
          <a:lstStyle/>
          <a:p>
            <a:pPr eaLnBrk="1" hangingPunct="1">
              <a:lnSpc>
                <a:spcPct val="80000"/>
              </a:lnSpc>
              <a:buFont typeface="Wingdings 2" pitchFamily="18" charset="2"/>
              <a:buNone/>
              <a:defRPr/>
            </a:pPr>
            <a:r>
              <a:rPr lang="ru-RU" sz="1900" dirty="0" smtClean="0">
                <a:latin typeface="Franklin Gothic Book" pitchFamily="34" charset="0"/>
              </a:rPr>
              <a:t> </a:t>
            </a:r>
            <a:r>
              <a:rPr lang="ru-RU" sz="1900" dirty="0" smtClean="0"/>
              <a:t>	</a:t>
            </a:r>
            <a:r>
              <a:rPr lang="ru-RU" dirty="0" smtClean="0">
                <a:latin typeface="Franklin Gothic Book" pitchFamily="34" charset="0"/>
              </a:rPr>
              <a:t>В городе действует храм, названный в честь преподобного Варнавы Ветлужского. А потому духовная связь с ним </a:t>
            </a:r>
            <a:r>
              <a:rPr lang="ru-RU" dirty="0" err="1" smtClean="0">
                <a:latin typeface="Franklin Gothic Book" pitchFamily="34" charset="0"/>
              </a:rPr>
              <a:t>шарьинцев</a:t>
            </a:r>
            <a:r>
              <a:rPr lang="ru-RU" dirty="0" smtClean="0">
                <a:latin typeface="Franklin Gothic Book" pitchFamily="34" charset="0"/>
              </a:rPr>
              <a:t> особенно крепка. Житие этого святого и совершённые им чудеса – часть нашей православной истории.</a:t>
            </a:r>
          </a:p>
          <a:p>
            <a:pPr eaLnBrk="1" hangingPunct="1">
              <a:lnSpc>
                <a:spcPct val="80000"/>
              </a:lnSpc>
              <a:buFont typeface="Wingdings 2" pitchFamily="18" charset="2"/>
              <a:buNone/>
              <a:defRPr/>
            </a:pPr>
            <a:endParaRPr lang="ru-RU" sz="1900" dirty="0" smtClean="0">
              <a:latin typeface="Franklin Gothic Book" pitchFamily="34" charset="0"/>
            </a:endParaRPr>
          </a:p>
        </p:txBody>
      </p:sp>
      <p:pic>
        <p:nvPicPr>
          <p:cNvPr id="9220" name="Содержимое 5" descr="Варнава.tif"/>
          <p:cNvPicPr>
            <a:picLocks noGrp="1" noChangeAspect="1"/>
          </p:cNvPicPr>
          <p:nvPr>
            <p:ph sz="half" idx="4294967295"/>
          </p:nvPr>
        </p:nvPicPr>
        <p:blipFill>
          <a:blip r:embed="rId2" cstate="print"/>
          <a:srcRect/>
          <a:stretch>
            <a:fillRect/>
          </a:stretch>
        </p:blipFill>
        <p:spPr>
          <a:xfrm>
            <a:off x="5508625" y="1412875"/>
            <a:ext cx="3244850" cy="4724400"/>
          </a:xfrm>
          <a:noFill/>
          <a:ln w="38100">
            <a:solidFill>
              <a:srgbClr val="6633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latin typeface="Franklin Gothic Medium" pitchFamily="34" charset="0"/>
            </a:endParaRPr>
          </a:p>
        </p:txBody>
      </p:sp>
      <p:sp>
        <p:nvSpPr>
          <p:cNvPr id="10243" name="Rectangle 3"/>
          <p:cNvSpPr>
            <a:spLocks noGrp="1"/>
          </p:cNvSpPr>
          <p:nvPr>
            <p:ph type="body" sz="half" idx="4294967295"/>
          </p:nvPr>
        </p:nvSpPr>
        <p:spPr>
          <a:xfrm>
            <a:off x="304800" y="1554163"/>
            <a:ext cx="4267200" cy="4525962"/>
          </a:xfrm>
        </p:spPr>
        <p:txBody>
          <a:bodyPr/>
          <a:lstStyle/>
          <a:p>
            <a:pPr eaLnBrk="1" hangingPunct="1">
              <a:lnSpc>
                <a:spcPct val="80000"/>
              </a:lnSpc>
              <a:buFont typeface="Wingdings 2" pitchFamily="18" charset="2"/>
              <a:buNone/>
            </a:pPr>
            <a:r>
              <a:rPr lang="ru-RU" sz="2400" smtClean="0">
                <a:latin typeface="Franklin Gothic Book" pitchFamily="34" charset="0"/>
              </a:rPr>
              <a:t>	Преподобный Варнава пришёл на ветлужскую землю из Великого Устюга – в те годы, когда после победы над татарами русские стали свободно селиться по пустынным местам. Он жил на берегу реки Ветлуги – на Красной горе, в глухом лесу, за сотню верст от человеческого жилья. Много лет провел здесь в трудах, молитвах, лишениях и страданиях.</a:t>
            </a:r>
          </a:p>
          <a:p>
            <a:pPr eaLnBrk="1" hangingPunct="1">
              <a:lnSpc>
                <a:spcPct val="90000"/>
              </a:lnSpc>
            </a:pPr>
            <a:endParaRPr lang="ru-RU" sz="2400" smtClean="0">
              <a:latin typeface="Franklin Gothic Book" pitchFamily="34" charset="0"/>
            </a:endParaRPr>
          </a:p>
        </p:txBody>
      </p:sp>
      <p:pic>
        <p:nvPicPr>
          <p:cNvPr id="10244" name="Picture 4" descr="варнава ветлужский"/>
          <p:cNvPicPr>
            <a:picLocks noChangeAspect="1" noChangeArrowheads="1"/>
          </p:cNvPicPr>
          <p:nvPr>
            <p:ph sz="half" idx="4294967295"/>
          </p:nvPr>
        </p:nvPicPr>
        <p:blipFill>
          <a:blip r:embed="rId2" cstate="print"/>
          <a:srcRect/>
          <a:stretch>
            <a:fillRect/>
          </a:stretch>
        </p:blipFill>
        <p:spPr>
          <a:xfrm>
            <a:off x="5003800" y="1125538"/>
            <a:ext cx="3508375" cy="5256212"/>
          </a:xfrm>
          <a:noFill/>
          <a:ln w="38100">
            <a:solidFill>
              <a:srgbClr val="6633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333375"/>
            <a:ext cx="8686800" cy="838200"/>
          </a:xfrm>
        </p:spPr>
        <p:txBody>
          <a:bodyPr wrap="square" lIns="91440" tIns="45720" rIns="91440" bIns="45720" numCol="1" anchorCtr="0" compatLnSpc="1">
            <a:prstTxWarp prst="textNoShape">
              <a:avLst/>
            </a:prstTxWarp>
          </a:bodyPr>
          <a:lstStyle/>
          <a:p>
            <a:pPr eaLnBrk="1" hangingPunct="1"/>
            <a:r>
              <a:rPr lang="ru-RU" cap="none" smtClean="0">
                <a:effectLst/>
              </a:rPr>
              <a:t>Крёстный ход</a:t>
            </a:r>
          </a:p>
        </p:txBody>
      </p:sp>
      <p:sp>
        <p:nvSpPr>
          <p:cNvPr id="11267" name="Содержимое 2"/>
          <p:cNvSpPr>
            <a:spLocks noGrp="1"/>
          </p:cNvSpPr>
          <p:nvPr>
            <p:ph idx="1"/>
          </p:nvPr>
        </p:nvSpPr>
        <p:spPr/>
        <p:txBody>
          <a:bodyPr/>
          <a:lstStyle/>
          <a:p>
            <a:pPr eaLnBrk="1" hangingPunct="1">
              <a:buFont typeface="Wingdings 2" pitchFamily="18" charset="2"/>
              <a:buNone/>
            </a:pPr>
            <a:r>
              <a:rPr lang="ru-RU" sz="2400" smtClean="0"/>
              <a:t>	</a:t>
            </a:r>
            <a:r>
              <a:rPr lang="ru-RU" smtClean="0">
                <a:latin typeface="Franklin Gothic Book" pitchFamily="34" charset="0"/>
              </a:rPr>
              <a:t>С 2003 года в День памяти преподобного Варнавы Ветлужского (24 июня) ежегодно совершается десятикилометровый Крестный ход верующих от храма в честь Феодоровской иконы Божией Матери (поселок Ветлужский) до храма преподобного Варнавы Ветлужского (поселок Ленинский) г.Шарьи.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endParaRPr lang="ru-RU">
              <a:latin typeface="+mj-lt"/>
            </a:endParaRPr>
          </a:p>
        </p:txBody>
      </p:sp>
      <p:sp>
        <p:nvSpPr>
          <p:cNvPr id="12291" name="Rectangle 3"/>
          <p:cNvSpPr>
            <a:spLocks noGrp="1" noChangeArrowheads="1"/>
          </p:cNvSpPr>
          <p:nvPr>
            <p:ph idx="1"/>
          </p:nvPr>
        </p:nvSpPr>
        <p:spPr>
          <a:xfrm>
            <a:off x="395288" y="1341438"/>
            <a:ext cx="8497887" cy="4676775"/>
          </a:xfrm>
        </p:spPr>
        <p:txBody>
          <a:bodyPr/>
          <a:lstStyle/>
          <a:p>
            <a:pPr eaLnBrk="1" hangingPunct="1">
              <a:buFont typeface="Wingdings 2" pitchFamily="18" charset="2"/>
              <a:buNone/>
            </a:pPr>
            <a:r>
              <a:rPr lang="ru-RU" smtClean="0"/>
              <a:t>	</a:t>
            </a:r>
            <a:r>
              <a:rPr lang="ru-RU" smtClean="0">
                <a:latin typeface="Franklin Gothic Book" pitchFamily="34" charset="0"/>
              </a:rPr>
              <a:t>Православные верующие Шарьи вместе со священнослужителями принимают участие в молитвенном шествии посвящённом памяти покровителя Поветлужья святого преподобного Варнавы Ветлужского  </a:t>
            </a:r>
          </a:p>
        </p:txBody>
      </p:sp>
      <p:sp>
        <p:nvSpPr>
          <p:cNvPr id="4" name="Управляющая кнопка: в начало 3">
            <a:hlinkClick r:id="" action="ppaction://hlinkshowjump?jump=firstslide" highlightClick="1"/>
          </p:cNvPr>
          <p:cNvSpPr/>
          <p:nvPr/>
        </p:nvSpPr>
        <p:spPr>
          <a:xfrm>
            <a:off x="285720" y="6000768"/>
            <a:ext cx="928694" cy="42862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p:cNvSpPr>
          <p:nvPr>
            <p:ph/>
          </p:nvPr>
        </p:nvSpPr>
        <p:spPr/>
        <p:txBody>
          <a:bodyPr/>
          <a:lstStyle/>
          <a:p>
            <a:pPr eaLnBrk="1" hangingPunct="1"/>
            <a:endParaRPr lang="ru-RU" smtClean="0"/>
          </a:p>
        </p:txBody>
      </p:sp>
      <p:pic>
        <p:nvPicPr>
          <p:cNvPr id="9219" name="Picture 6" descr="храм Ветлужский"/>
          <p:cNvPicPr>
            <a:picLocks noChangeAspect="1" noChangeArrowheads="1"/>
          </p:cNvPicPr>
          <p:nvPr/>
        </p:nvPicPr>
        <p:blipFill>
          <a:blip r:embed="rId2" cstate="print"/>
          <a:srcRect/>
          <a:stretch>
            <a:fillRect/>
          </a:stretch>
        </p:blipFill>
        <p:spPr bwMode="auto">
          <a:xfrm>
            <a:off x="1763713" y="1557338"/>
            <a:ext cx="6048375" cy="4022725"/>
          </a:xfrm>
          <a:prstGeom prst="rect">
            <a:avLst/>
          </a:prstGeom>
          <a:noFill/>
          <a:ln w="38100">
            <a:solidFill>
              <a:srgbClr val="663300"/>
            </a:solidFill>
            <a:miter lim="800000"/>
            <a:headEnd/>
            <a:tailEnd/>
          </a:ln>
        </p:spPr>
      </p:pic>
      <p:sp>
        <p:nvSpPr>
          <p:cNvPr id="9220" name="Text Box 8"/>
          <p:cNvSpPr txBox="1">
            <a:spLocks noChangeArrowheads="1"/>
          </p:cNvSpPr>
          <p:nvPr/>
        </p:nvSpPr>
        <p:spPr bwMode="auto">
          <a:xfrm>
            <a:off x="1476375" y="549275"/>
            <a:ext cx="6480175" cy="641350"/>
          </a:xfrm>
          <a:prstGeom prst="rect">
            <a:avLst/>
          </a:prstGeom>
          <a:noFill/>
          <a:ln w="9525">
            <a:noFill/>
            <a:miter lim="800000"/>
            <a:headEnd/>
            <a:tailEnd/>
          </a:ln>
        </p:spPr>
        <p:txBody>
          <a:bodyPr>
            <a:spAutoFit/>
          </a:bodyPr>
          <a:lstStyle/>
          <a:p>
            <a:pPr>
              <a:spcBef>
                <a:spcPct val="50000"/>
              </a:spcBef>
            </a:pPr>
            <a:r>
              <a:rPr lang="ru-RU" sz="3600">
                <a:solidFill>
                  <a:srgbClr val="996633"/>
                </a:solidFill>
                <a:latin typeface="Albertus (W1)" pitchFamily="34" charset="0"/>
              </a:rPr>
              <a:t>Храм в посёлке Ветлужском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sz="half" idx="1"/>
          </p:nvPr>
        </p:nvSpPr>
        <p:spPr/>
        <p:txBody>
          <a:bodyPr/>
          <a:lstStyle/>
          <a:p>
            <a:pPr eaLnBrk="1" hangingPunct="1">
              <a:lnSpc>
                <a:spcPct val="80000"/>
              </a:lnSpc>
              <a:buFont typeface="Wingdings 2" pitchFamily="18" charset="2"/>
              <a:buNone/>
            </a:pPr>
            <a:r>
              <a:rPr lang="ru-RU" sz="2600" smtClean="0">
                <a:latin typeface="Arial" charset="0"/>
              </a:rPr>
              <a:t>	</a:t>
            </a:r>
            <a:r>
              <a:rPr lang="ru-RU" sz="2600" smtClean="0"/>
              <a:t>Перед самой революцией, в 1916 году, в Шарье был построен красивейший деревянный храм в честь святителя Николая Чудотворца. Возносились в нём молитвы к Богу, крестили младенцев, венчали, отпевали усопших – все как положено.</a:t>
            </a:r>
          </a:p>
        </p:txBody>
      </p:sp>
      <p:pic>
        <p:nvPicPr>
          <p:cNvPr id="10243" name="Содержимое 4" descr="SWScan00176.tif"/>
          <p:cNvPicPr>
            <a:picLocks noGrp="1" noChangeAspect="1"/>
          </p:cNvPicPr>
          <p:nvPr>
            <p:ph sz="half" idx="2"/>
          </p:nvPr>
        </p:nvPicPr>
        <p:blipFill>
          <a:blip r:embed="rId2" cstate="print"/>
          <a:srcRect/>
          <a:stretch>
            <a:fillRect/>
          </a:stretch>
        </p:blipFill>
        <p:spPr>
          <a:xfrm>
            <a:off x="4714875" y="1714500"/>
            <a:ext cx="4071938" cy="2673350"/>
          </a:xfrm>
          <a:noFill/>
          <a:ln w="38100">
            <a:solidFill>
              <a:srgbClr val="663300"/>
            </a:solidFill>
          </a:ln>
        </p:spPr>
      </p:pic>
      <p:sp>
        <p:nvSpPr>
          <p:cNvPr id="4" name="TextBox 3"/>
          <p:cNvSpPr txBox="1"/>
          <p:nvPr/>
        </p:nvSpPr>
        <p:spPr>
          <a:xfrm>
            <a:off x="285720" y="285728"/>
            <a:ext cx="5929354" cy="646331"/>
          </a:xfrm>
          <a:prstGeom prst="rect">
            <a:avLst/>
          </a:prstGeom>
          <a:noFill/>
        </p:spPr>
        <p:txBody>
          <a:bodyPr wrap="square" rtlCol="0">
            <a:spAutoFit/>
          </a:bodyPr>
          <a:lstStyle/>
          <a:p>
            <a:r>
              <a:rPr lang="ru-RU" sz="3600" b="1" dirty="0">
                <a:solidFill>
                  <a:schemeClr val="accent6">
                    <a:lumMod val="50000"/>
                  </a:schemeClr>
                </a:solidFill>
              </a:rPr>
              <a:t>Свято-Никольский храм</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ru-RU" cap="none" smtClean="0">
                <a:solidFill>
                  <a:srgbClr val="996633"/>
                </a:solidFill>
                <a:effectLst/>
                <a:latin typeface="Albertus (W1)" pitchFamily="34" charset="0"/>
                <a:cs typeface="Arial" charset="0"/>
              </a:rPr>
              <a:t>История храма</a:t>
            </a:r>
          </a:p>
        </p:txBody>
      </p:sp>
      <p:sp>
        <p:nvSpPr>
          <p:cNvPr id="10243" name="Rectangle 3"/>
          <p:cNvSpPr>
            <a:spLocks noGrp="1"/>
          </p:cNvSpPr>
          <p:nvPr>
            <p:ph type="body" idx="1"/>
          </p:nvPr>
        </p:nvSpPr>
        <p:spPr>
          <a:xfrm>
            <a:off x="250825" y="1700213"/>
            <a:ext cx="8686800" cy="4525962"/>
          </a:xfrm>
        </p:spPr>
        <p:txBody>
          <a:bodyPr/>
          <a:lstStyle/>
          <a:p>
            <a:pPr eaLnBrk="1" hangingPunct="1"/>
            <a:r>
              <a:rPr lang="ru-RU" smtClean="0"/>
              <a:t>Здание было построено в 1989 году. </a:t>
            </a:r>
            <a:endParaRPr lang="ru-RU" smtClean="0">
              <a:latin typeface="Arial" charset="0"/>
            </a:endParaRPr>
          </a:p>
          <a:p>
            <a:pPr eaLnBrk="1" hangingPunct="1"/>
            <a:r>
              <a:rPr lang="ru-RU" smtClean="0"/>
              <a:t>Начались Богослужения в 1996 году .</a:t>
            </a:r>
          </a:p>
          <a:p>
            <a:pPr eaLnBrk="1" hangingPunct="1"/>
            <a:r>
              <a:rPr lang="ru-RU" smtClean="0"/>
              <a:t> Сначала в этом здании находился                                поселковый совет . </a:t>
            </a:r>
          </a:p>
          <a:p>
            <a:pPr eaLnBrk="1" hangingPunct="1">
              <a:buFont typeface="Wingdings 2" pitchFamily="18" charset="2"/>
              <a:buNone/>
            </a:pPr>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sz="half" idx="1"/>
          </p:nvPr>
        </p:nvSpPr>
        <p:spPr>
          <a:xfrm>
            <a:off x="250825" y="1268413"/>
            <a:ext cx="4681538" cy="4525962"/>
          </a:xfrm>
        </p:spPr>
        <p:txBody>
          <a:bodyPr/>
          <a:lstStyle/>
          <a:p>
            <a:pPr eaLnBrk="1" hangingPunct="1">
              <a:buFont typeface="Wingdings 2" pitchFamily="18" charset="2"/>
              <a:buNone/>
            </a:pPr>
            <a:r>
              <a:rPr lang="ru-RU" sz="2800" smtClean="0"/>
              <a:t>	Первым настоятелем храма в честь Феодоровской иконы Божией Матери стал ныне покойный протоиерей Николай Королюк, который до этого много потрудился при основании православных храмов в Шарье, в поселках Поназырево и Шекшема. </a:t>
            </a:r>
          </a:p>
        </p:txBody>
      </p:sp>
      <p:pic>
        <p:nvPicPr>
          <p:cNvPr id="11267" name="Picture 2" descr="C:\Documents and Settings\Пользователь.HOME-PC.001\Рабочий стол\image005.jpg"/>
          <p:cNvPicPr>
            <a:picLocks noGrp="1" noChangeAspect="1" noChangeArrowheads="1"/>
          </p:cNvPicPr>
          <p:nvPr>
            <p:ph type="body" sz="half" idx="2"/>
          </p:nvPr>
        </p:nvPicPr>
        <p:blipFill>
          <a:blip r:embed="rId2" cstate="print"/>
          <a:srcRect/>
          <a:stretch>
            <a:fillRect/>
          </a:stretch>
        </p:blipFill>
        <p:spPr>
          <a:xfrm>
            <a:off x="5076825" y="1412875"/>
            <a:ext cx="3230563" cy="4824413"/>
          </a:xfrm>
          <a:noFill/>
          <a:ln w="38100">
            <a:solidFill>
              <a:srgbClr val="663300"/>
            </a:solidFill>
          </a:ln>
        </p:spPr>
      </p:pic>
      <p:sp>
        <p:nvSpPr>
          <p:cNvPr id="11268" name="Rectangle 7"/>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Николай Королюк</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12291" name="Rectangle 3"/>
          <p:cNvSpPr>
            <a:spLocks noGrp="1"/>
          </p:cNvSpPr>
          <p:nvPr>
            <p:ph type="body" idx="1"/>
          </p:nvPr>
        </p:nvSpPr>
        <p:spPr/>
        <p:txBody>
          <a:bodyPr/>
          <a:lstStyle/>
          <a:p>
            <a:pPr eaLnBrk="1" hangingPunct="1">
              <a:buFont typeface="Wingdings 2" pitchFamily="18" charset="2"/>
              <a:buNone/>
            </a:pPr>
            <a:r>
              <a:rPr lang="ru-RU" smtClean="0"/>
              <a:t>	Большие труды пришлось приложить отцу Николаю и его помощникам и для созидания первого православного храма в поселке Ветлужском. Благодаря Божией помощи и этим трудам бывшее здание поселкового совета преобразилось и стало православным храмом.</a:t>
            </a:r>
          </a:p>
          <a:p>
            <a:pPr eaLnBrk="1" hangingPunct="1"/>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Rot="1" noChangeArrowheads="1"/>
          </p:cNvSpPr>
          <p:nvPr>
            <p:ph idx="4294967295"/>
          </p:nvPr>
        </p:nvSpPr>
        <p:spPr>
          <a:xfrm>
            <a:off x="152400" y="2133600"/>
            <a:ext cx="5184775" cy="8077200"/>
          </a:xfrm>
        </p:spPr>
        <p:txBody>
          <a:bodyPr/>
          <a:lstStyle/>
          <a:p>
            <a:pPr eaLnBrk="1" hangingPunct="1"/>
            <a:r>
              <a:rPr lang="ru-RU" smtClean="0"/>
              <a:t>Казанская икона Божьей матери.</a:t>
            </a:r>
          </a:p>
          <a:p>
            <a:pPr eaLnBrk="1" hangingPunct="1"/>
            <a:r>
              <a:rPr lang="ru-RU" smtClean="0"/>
              <a:t>Эту икону завезли в храм сразу после его основания 1996 года.</a:t>
            </a:r>
          </a:p>
        </p:txBody>
      </p:sp>
      <p:pic>
        <p:nvPicPr>
          <p:cNvPr id="13315" name="Picture 4" descr="казанская икона божьей матери"/>
          <p:cNvPicPr>
            <a:picLocks noChangeAspect="1" noChangeArrowheads="1"/>
          </p:cNvPicPr>
          <p:nvPr/>
        </p:nvPicPr>
        <p:blipFill>
          <a:blip r:embed="rId2" cstate="print"/>
          <a:srcRect/>
          <a:stretch>
            <a:fillRect/>
          </a:stretch>
        </p:blipFill>
        <p:spPr bwMode="auto">
          <a:xfrm>
            <a:off x="5334000" y="1676400"/>
            <a:ext cx="3675063" cy="4267200"/>
          </a:xfrm>
          <a:prstGeom prst="rect">
            <a:avLst/>
          </a:prstGeom>
          <a:noFill/>
          <a:ln w="38100">
            <a:solidFill>
              <a:srgbClr val="663300"/>
            </a:solidFill>
            <a:miter lim="800000"/>
            <a:headEnd/>
            <a:tailEnd/>
          </a:ln>
        </p:spPr>
      </p:pic>
      <p:sp>
        <p:nvSpPr>
          <p:cNvPr id="13316" name="Text Box 5"/>
          <p:cNvSpPr txBox="1">
            <a:spLocks noChangeArrowheads="1"/>
          </p:cNvSpPr>
          <p:nvPr/>
        </p:nvSpPr>
        <p:spPr bwMode="auto">
          <a:xfrm>
            <a:off x="827088" y="404813"/>
            <a:ext cx="6049962" cy="641350"/>
          </a:xfrm>
          <a:prstGeom prst="rect">
            <a:avLst/>
          </a:prstGeom>
          <a:noFill/>
          <a:ln w="9525">
            <a:noFill/>
            <a:miter lim="800000"/>
            <a:headEnd/>
            <a:tailEnd/>
          </a:ln>
        </p:spPr>
        <p:txBody>
          <a:bodyPr>
            <a:spAutoFit/>
          </a:bodyPr>
          <a:lstStyle/>
          <a:p>
            <a:pPr>
              <a:spcBef>
                <a:spcPct val="50000"/>
              </a:spcBef>
            </a:pPr>
            <a:r>
              <a:rPr lang="ru-RU" sz="3600">
                <a:solidFill>
                  <a:schemeClr val="tx2"/>
                </a:solidFill>
                <a:latin typeface="Franklin Gothic Medium" pitchFamily="34" charset="0"/>
              </a:rPr>
              <a:t>Редкие иконы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дмитрий ростовский"/>
          <p:cNvPicPr>
            <a:picLocks noChangeAspect="1" noChangeArrowheads="1"/>
          </p:cNvPicPr>
          <p:nvPr/>
        </p:nvPicPr>
        <p:blipFill>
          <a:blip r:embed="rId2" cstate="print"/>
          <a:srcRect/>
          <a:stretch>
            <a:fillRect/>
          </a:stretch>
        </p:blipFill>
        <p:spPr bwMode="auto">
          <a:xfrm>
            <a:off x="250825" y="1412875"/>
            <a:ext cx="4376738" cy="5111750"/>
          </a:xfrm>
          <a:prstGeom prst="rect">
            <a:avLst/>
          </a:prstGeom>
          <a:noFill/>
          <a:ln w="38100">
            <a:solidFill>
              <a:srgbClr val="663300"/>
            </a:solidFill>
            <a:miter lim="800000"/>
            <a:headEnd/>
            <a:tailEnd/>
          </a:ln>
        </p:spPr>
      </p:pic>
      <p:sp>
        <p:nvSpPr>
          <p:cNvPr id="27655" name="Rectangle 7"/>
          <p:cNvSpPr>
            <a:spLocks noGrp="1"/>
          </p:cNvSpPr>
          <p:nvPr>
            <p:ph type="title"/>
          </p:nvPr>
        </p:nvSpPr>
        <p:spPr bwMode="auto">
          <a:xfrm>
            <a:off x="468313" y="188913"/>
            <a:ext cx="8675687" cy="838200"/>
          </a:xfrm>
        </p:spPr>
        <p:txBody>
          <a:bodyPr wrap="square" lIns="91440" tIns="45720" rIns="91440" bIns="45720" numCol="1" anchorCtr="0" compatLnSpc="1">
            <a:prstTxWarp prst="textNoShape">
              <a:avLst/>
            </a:prstTxWarp>
            <a:normAutofit fontScale="90000"/>
          </a:bodyPr>
          <a:lstStyle/>
          <a:p>
            <a:pPr eaLnBrk="1" hangingPunct="1">
              <a:defRPr/>
            </a:pPr>
            <a:r>
              <a:rPr lang="ru-RU" sz="4000" b="1" cap="none" smtClean="0">
                <a:effectLst/>
              </a:rPr>
              <a:t>Димитрий Ростовский, святой, митрополит (12.1651-28.10.1709),</a:t>
            </a:r>
          </a:p>
        </p:txBody>
      </p:sp>
      <p:sp>
        <p:nvSpPr>
          <p:cNvPr id="14340" name="Rectangle 8"/>
          <p:cNvSpPr>
            <a:spLocks noGrp="1"/>
          </p:cNvSpPr>
          <p:nvPr>
            <p:ph sz="half" idx="1"/>
          </p:nvPr>
        </p:nvSpPr>
        <p:spPr>
          <a:xfrm>
            <a:off x="971550" y="1916113"/>
            <a:ext cx="3600450" cy="4164012"/>
          </a:xfrm>
        </p:spPr>
        <p:txBody>
          <a:bodyPr/>
          <a:lstStyle/>
          <a:p>
            <a:pPr eaLnBrk="1" hangingPunct="1">
              <a:lnSpc>
                <a:spcPct val="80000"/>
              </a:lnSpc>
            </a:pPr>
            <a:endParaRPr lang="ru-RU" sz="1600" smtClean="0"/>
          </a:p>
        </p:txBody>
      </p:sp>
      <p:sp>
        <p:nvSpPr>
          <p:cNvPr id="14341" name="Rectangle 9"/>
          <p:cNvSpPr>
            <a:spLocks noGrp="1"/>
          </p:cNvSpPr>
          <p:nvPr>
            <p:ph type="body" sz="half" idx="2"/>
          </p:nvPr>
        </p:nvSpPr>
        <p:spPr>
          <a:xfrm>
            <a:off x="4643438" y="1484313"/>
            <a:ext cx="4248150" cy="5607050"/>
          </a:xfrm>
        </p:spPr>
        <p:txBody>
          <a:bodyPr/>
          <a:lstStyle/>
          <a:p>
            <a:pPr eaLnBrk="1" hangingPunct="1">
              <a:lnSpc>
                <a:spcPct val="80000"/>
              </a:lnSpc>
              <a:buFont typeface="Wingdings 2" pitchFamily="18" charset="2"/>
              <a:buNone/>
            </a:pPr>
            <a:r>
              <a:rPr lang="ru-RU" sz="1600" smtClean="0"/>
              <a:t>	</a:t>
            </a:r>
            <a:r>
              <a:rPr lang="ru-RU" sz="2000" b="1" smtClean="0"/>
              <a:t>Четьих-Миней (</a:t>
            </a:r>
            <a:r>
              <a:rPr lang="ru-RU" sz="1800" b="1" smtClean="0"/>
              <a:t>12-томный свод житий святых, охватывающий весь годовой круг</a:t>
            </a:r>
            <a:r>
              <a:rPr lang="ru-RU" sz="1600" smtClean="0"/>
              <a:t> ) </a:t>
            </a:r>
            <a:r>
              <a:rPr lang="ru-RU" sz="2000" b="1" smtClean="0"/>
              <a:t>он посвятил более двадцати лет, начав его в колыбели русской святости — Киеве и продолжая до конца своих дней. Четьи-Минеи стали любимым чтением русского народа и только в XVIII в. выдержали десять изданий. Родился святой на Киевщине в семье казачьего сотника. Получив классическое образование, он в 1668 принял монашество и скоро прославился, проповедуя слово Божие в различных местах Украины, Литвы и Белоруссии.</a:t>
            </a:r>
            <a:r>
              <a:rPr lang="ru-RU" sz="1600" b="1"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15363" name="Rectangle 3"/>
          <p:cNvSpPr>
            <a:spLocks noGrp="1"/>
          </p:cNvSpPr>
          <p:nvPr>
            <p:ph type="body" idx="1"/>
          </p:nvPr>
        </p:nvSpPr>
        <p:spPr/>
        <p:txBody>
          <a:bodyPr/>
          <a:lstStyle/>
          <a:p>
            <a:pPr eaLnBrk="1" hangingPunct="1">
              <a:lnSpc>
                <a:spcPct val="80000"/>
              </a:lnSpc>
              <a:buFont typeface="Wingdings 2" pitchFamily="18" charset="2"/>
              <a:buNone/>
            </a:pPr>
            <a:r>
              <a:rPr lang="ru-RU" sz="2400" smtClean="0"/>
              <a:t>	</a:t>
            </a:r>
            <a:r>
              <a:rPr lang="ru-RU" sz="2800" b="1" smtClean="0"/>
              <a:t>Свт. Димитрий оставил несколько томов своих сочинений: летопись библейской истории, сказание о чудесах Черниговской-Ильинской иконы Богоматери, каталог российских митрополитов, обличительные и поучительные наставления, пастырские послания, духовные песнопения, проповеди, дневниковые записи, пьесы, в которых поколения русских богословов и священнослужителей черпают духовные силы для творчества и молитвы. В 1752 было обретено нетленное тело свт. Димитрия (память обретения мощей 21 сентября/4 октября), а в 1757 великий составитель житий был причислен к лику святых.</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eaLnBrk="1" fontAlgn="auto" hangingPunct="1">
              <a:spcAft>
                <a:spcPts val="0"/>
              </a:spcAft>
              <a:defRPr/>
            </a:pPr>
            <a:endParaRPr lang="ru-RU"/>
          </a:p>
        </p:txBody>
      </p:sp>
      <p:sp>
        <p:nvSpPr>
          <p:cNvPr id="16387" name="Содержимое 2"/>
          <p:cNvSpPr>
            <a:spLocks noGrp="1"/>
          </p:cNvSpPr>
          <p:nvPr>
            <p:ph idx="4294967295"/>
          </p:nvPr>
        </p:nvSpPr>
        <p:spPr/>
        <p:txBody>
          <a:bodyPr/>
          <a:lstStyle/>
          <a:p>
            <a:pPr eaLnBrk="1" hangingPunct="1">
              <a:buFont typeface="Wingdings 2" pitchFamily="18" charset="2"/>
              <a:buNone/>
            </a:pPr>
            <a:r>
              <a:rPr lang="ru-RU" sz="2400" smtClean="0">
                <a:latin typeface="Arial" charset="0"/>
              </a:rPr>
              <a:t>	</a:t>
            </a:r>
            <a:r>
              <a:rPr lang="ru-RU" b="1" smtClean="0"/>
              <a:t>С 2003 года в День памяти преподобного Варнавы Ветлужского (24 июня) ежегодно совершается десятикилометровый Крестный ход верующих от храма в честь Феодоровской иконы Божией Матери (поселок Ветлужский) до храма преподобного Варнавы Ветлужского (поселок Ленинский) г.Шарьи.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Военно-патриотический клуб</a:t>
            </a:r>
          </a:p>
        </p:txBody>
      </p:sp>
      <p:sp>
        <p:nvSpPr>
          <p:cNvPr id="17411" name="Rectangle 3"/>
          <p:cNvSpPr>
            <a:spLocks noGrp="1"/>
          </p:cNvSpPr>
          <p:nvPr>
            <p:ph type="body" idx="1"/>
          </p:nvPr>
        </p:nvSpPr>
        <p:spPr/>
        <p:txBody>
          <a:bodyPr/>
          <a:lstStyle/>
          <a:p>
            <a:pPr eaLnBrk="1" hangingPunct="1">
              <a:lnSpc>
                <a:spcPct val="90000"/>
              </a:lnSpc>
              <a:buFont typeface="Wingdings 2" pitchFamily="18" charset="2"/>
              <a:buNone/>
            </a:pPr>
            <a:r>
              <a:rPr lang="ru-RU" sz="2400" smtClean="0"/>
              <a:t>	</a:t>
            </a:r>
            <a:r>
              <a:rPr lang="ru-RU" sz="2400" b="1" smtClean="0"/>
              <a:t>При приходе в честь Феодоровской иконы Божией Матери существует православный военно-патриотический клуб в честь святого благоверного князя Александра Невского, в котором ребята изучают основы православного христианства, знакомятся с благочестивыми традициями православного русского воинства и овладевают навыками русского рукопашного боя. Кроме занятий по расписанию воспитанники православного военнно-патриотического клуба участвуют в паломнических поездках по святым местам, встречаются с соратниками по православному военно-патриотическому движению в Кировской области, проводят показательные выступления по русскому рукопашному бою.</a:t>
            </a:r>
          </a:p>
        </p:txBody>
      </p:sp>
      <p:sp>
        <p:nvSpPr>
          <p:cNvPr id="4" name="Управляющая кнопка: в начало 3">
            <a:hlinkClick r:id="" action="ppaction://hlinkshowjump?jump=firstslide" highlightClick="1"/>
          </p:cNvPr>
          <p:cNvSpPr/>
          <p:nvPr/>
        </p:nvSpPr>
        <p:spPr>
          <a:xfrm>
            <a:off x="357158" y="6215082"/>
            <a:ext cx="928694" cy="50006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ru-RU" b="1" cap="none" dirty="0" smtClean="0">
                <a:effectLst/>
                <a:latin typeface="Franklin Gothic Medium" pitchFamily="34" charset="0"/>
              </a:rPr>
              <a:t>Церковь Алексия Цесаревича</a:t>
            </a:r>
          </a:p>
        </p:txBody>
      </p:sp>
      <p:sp>
        <p:nvSpPr>
          <p:cNvPr id="5123" name="Содержимое 2"/>
          <p:cNvSpPr>
            <a:spLocks noGrp="1"/>
          </p:cNvSpPr>
          <p:nvPr>
            <p:ph idx="1"/>
          </p:nvPr>
        </p:nvSpPr>
        <p:spPr/>
        <p:txBody>
          <a:bodyPr/>
          <a:lstStyle/>
          <a:p>
            <a:pPr eaLnBrk="1" hangingPunct="1">
              <a:lnSpc>
                <a:spcPct val="80000"/>
              </a:lnSpc>
              <a:buFont typeface="Wingdings 2" pitchFamily="18" charset="2"/>
              <a:buNone/>
            </a:pPr>
            <a:endParaRPr lang="ru-RU" sz="1800" b="1" smtClean="0">
              <a:latin typeface="Franklin Gothic Book" pitchFamily="34" charset="0"/>
            </a:endParaRPr>
          </a:p>
          <a:p>
            <a:pPr eaLnBrk="1" hangingPunct="1">
              <a:lnSpc>
                <a:spcPct val="80000"/>
              </a:lnSpc>
            </a:pPr>
            <a:r>
              <a:rPr lang="ru-RU" sz="2400" b="1" smtClean="0">
                <a:latin typeface="Franklin Gothic Book" pitchFamily="34" charset="0"/>
              </a:rPr>
              <a:t>Дата основания - кон. XX в.</a:t>
            </a:r>
          </a:p>
          <a:p>
            <a:pPr eaLnBrk="1" hangingPunct="1">
              <a:lnSpc>
                <a:spcPct val="80000"/>
              </a:lnSpc>
            </a:pPr>
            <a:r>
              <a:rPr lang="ru-RU" sz="2400" b="1" smtClean="0"/>
              <a:t>П</a:t>
            </a:r>
            <a:r>
              <a:rPr lang="ru-RU" sz="2400" b="1" smtClean="0">
                <a:latin typeface="Franklin Gothic Book" pitchFamily="34" charset="0"/>
              </a:rPr>
              <a:t>ринадлеж</a:t>
            </a:r>
            <a:r>
              <a:rPr lang="ru-RU" sz="2400" b="1" smtClean="0"/>
              <a:t>ит </a:t>
            </a:r>
            <a:r>
              <a:rPr lang="ru-RU" sz="2400" b="1" smtClean="0">
                <a:latin typeface="Franklin Gothic Book" pitchFamily="34" charset="0"/>
              </a:rPr>
              <a:t>РПЦ МП</a:t>
            </a:r>
          </a:p>
          <a:p>
            <a:pPr eaLnBrk="1" hangingPunct="1">
              <a:lnSpc>
                <a:spcPct val="80000"/>
              </a:lnSpc>
            </a:pPr>
            <a:r>
              <a:rPr lang="ru-RU" sz="2400" b="1" smtClean="0">
                <a:latin typeface="Franklin Gothic Book" pitchFamily="34" charset="0"/>
              </a:rPr>
              <a:t>Современный адрес</a:t>
            </a:r>
            <a:r>
              <a:rPr lang="ru-RU" sz="2400" b="1" smtClean="0"/>
              <a:t>:</a:t>
            </a:r>
            <a:r>
              <a:rPr lang="ru-RU" sz="2400" b="1" smtClean="0">
                <a:latin typeface="Franklin Gothic Book" pitchFamily="34" charset="0"/>
              </a:rPr>
              <a:t> Костромская </a:t>
            </a:r>
            <a:endParaRPr lang="ru-RU" sz="2400" b="1" smtClean="0"/>
          </a:p>
          <a:p>
            <a:pPr eaLnBrk="1" hangingPunct="1">
              <a:lnSpc>
                <a:spcPct val="80000"/>
              </a:lnSpc>
              <a:buFont typeface="Wingdings 2" pitchFamily="18" charset="2"/>
              <a:buNone/>
            </a:pPr>
            <a:r>
              <a:rPr lang="ru-RU" sz="2400" b="1" smtClean="0"/>
              <a:t>    </a:t>
            </a:r>
            <a:r>
              <a:rPr lang="ru-RU" sz="2400" b="1" smtClean="0">
                <a:latin typeface="Franklin Gothic Book" pitchFamily="34" charset="0"/>
              </a:rPr>
              <a:t>обл., г. Шарья, ул. Морозова, д. 9</a:t>
            </a:r>
          </a:p>
          <a:p>
            <a:pPr eaLnBrk="1" hangingPunct="1">
              <a:lnSpc>
                <a:spcPct val="80000"/>
              </a:lnSpc>
            </a:pPr>
            <a:r>
              <a:rPr lang="ru-RU" sz="2400" b="1" smtClean="0">
                <a:latin typeface="Franklin Gothic Book" pitchFamily="34" charset="0"/>
              </a:rPr>
              <a:t>Церковь устроена в специально оборудованном здании бывшего банка. Приписана к Никольскому храму. Богослужения проводятся для детей из воскресной школы. Планируется на основе Алексеевской церкви строительство духовно-просветительского молодежного центра.</a:t>
            </a:r>
          </a:p>
          <a:p>
            <a:pPr eaLnBrk="1" hangingPunct="1">
              <a:lnSpc>
                <a:spcPct val="80000"/>
              </a:lnSpc>
            </a:pPr>
            <a:r>
              <a:rPr lang="ru-RU" sz="2400" b="1" smtClean="0">
                <a:latin typeface="Franklin Gothic Book" pitchFamily="34" charset="0"/>
              </a:rPr>
              <a:t>В здании прежде размещалась Никольская церковь, до постройки нового деревянного храма на историческом месте</a:t>
            </a:r>
          </a:p>
          <a:p>
            <a:pPr eaLnBrk="1" hangingPunct="1">
              <a:lnSpc>
                <a:spcPct val="80000"/>
              </a:lnSpc>
            </a:pPr>
            <a:endParaRPr lang="ru-RU" sz="2400" b="1" smtClean="0">
              <a:latin typeface="Franklin Gothic Book" pitchFamily="34" charset="0"/>
            </a:endParaRPr>
          </a:p>
        </p:txBody>
      </p:sp>
      <p:pic>
        <p:nvPicPr>
          <p:cNvPr id="5124" name="Picture 5" descr="Алексеевская церковь"/>
          <p:cNvPicPr>
            <a:picLocks noChangeAspect="1" noChangeArrowheads="1"/>
          </p:cNvPicPr>
          <p:nvPr/>
        </p:nvPicPr>
        <p:blipFill>
          <a:blip r:embed="rId2" cstate="print"/>
          <a:srcRect/>
          <a:stretch>
            <a:fillRect/>
          </a:stretch>
        </p:blipFill>
        <p:spPr bwMode="auto">
          <a:xfrm>
            <a:off x="5867400" y="1125538"/>
            <a:ext cx="2881313"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Цесаревич Алексей</a:t>
            </a:r>
          </a:p>
        </p:txBody>
      </p:sp>
      <p:sp>
        <p:nvSpPr>
          <p:cNvPr id="6147" name="Текст 6"/>
          <p:cNvSpPr>
            <a:spLocks noGrp="1"/>
          </p:cNvSpPr>
          <p:nvPr>
            <p:ph type="body" idx="2"/>
          </p:nvPr>
        </p:nvSpPr>
        <p:spPr>
          <a:xfrm>
            <a:off x="4572000" y="714375"/>
            <a:ext cx="4572000" cy="4786313"/>
          </a:xfrm>
        </p:spPr>
        <p:txBody>
          <a:bodyPr/>
          <a:lstStyle/>
          <a:p>
            <a:pPr eaLnBrk="1" hangingPunct="1"/>
            <a:r>
              <a:rPr lang="ru-RU" sz="2000" b="1" smtClean="0">
                <a:latin typeface="Franklin Gothic Book" pitchFamily="34" charset="0"/>
              </a:rPr>
              <a:t>Цесаревич Алексей, был пятым ребёнком в семье Николая II. Алексей был долгожданным ребёнком. С первых дней царствования Николая II мечтал о наследнике. Господь, же посылал императору только девочек. Цесаревич Алексей родился 12 августа 1904 года. Наследник русского престола появился на свет через год, после Саровских торжеств. Вся царская семья, горячо молилась о рождении мальчика. Царевич Алексей унаследовал все лучшие от отца и матери. Родители сильно любили наследника, он отвечал им большой взаимностью.</a:t>
            </a:r>
            <a:endParaRPr lang="ru-RU" sz="2000" smtClean="0"/>
          </a:p>
        </p:txBody>
      </p:sp>
      <p:pic>
        <p:nvPicPr>
          <p:cNvPr id="6148" name="Picture 7" descr="alex2"/>
          <p:cNvPicPr>
            <a:picLocks noGrp="1" noChangeAspect="1" noChangeArrowheads="1"/>
          </p:cNvPicPr>
          <p:nvPr>
            <p:ph sz="half" idx="4294967295"/>
          </p:nvPr>
        </p:nvPicPr>
        <p:blipFill>
          <a:blip r:embed="rId2" cstate="print"/>
          <a:srcRect/>
          <a:stretch>
            <a:fillRect/>
          </a:stretch>
        </p:blipFill>
        <p:spPr>
          <a:xfrm>
            <a:off x="214313" y="857250"/>
            <a:ext cx="4267200" cy="4387850"/>
          </a:xfrm>
          <a:ln w="38100">
            <a:solidFill>
              <a:srgbClr val="6633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3" name="Содержимое 2"/>
          <p:cNvSpPr>
            <a:spLocks noGrp="1"/>
          </p:cNvSpPr>
          <p:nvPr>
            <p:ph idx="1"/>
          </p:nvPr>
        </p:nvSpPr>
        <p:spPr/>
        <p:txBody>
          <a:bodyPr>
            <a:normAutofit lnSpcReduction="10000"/>
          </a:bodyPr>
          <a:lstStyle/>
          <a:p>
            <a:pPr eaLnBrk="1" fontAlgn="auto" hangingPunct="1">
              <a:spcAft>
                <a:spcPts val="0"/>
              </a:spcAft>
              <a:buFont typeface="Wingdings 2"/>
              <a:buChar char=""/>
              <a:defRPr/>
            </a:pPr>
            <a:r>
              <a:rPr lang="ru-RU" dirty="0" smtClean="0"/>
              <a:t>Но изменились времена, изменились нравы. Повсюду начались гонения на Церковь, их служителей, священников.</a:t>
            </a:r>
          </a:p>
          <a:p>
            <a:pPr eaLnBrk="1" fontAlgn="auto" hangingPunct="1">
              <a:spcAft>
                <a:spcPts val="0"/>
              </a:spcAft>
              <a:buFont typeface="Wingdings 2"/>
              <a:buChar char=""/>
              <a:defRPr/>
            </a:pPr>
            <a:r>
              <a:rPr lang="ru-RU" dirty="0" smtClean="0"/>
              <a:t> Закрыли в 1929 году и наш храм. Судьба иконописец творений, церковной утвари неизвестна и по сей день. Само здание  было реконструировано, и каким только целям , потом не служило. Было оно и клубом, и кинотеатром, который назвался «Северный».</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p:cNvSpPr>
          <p:nvPr>
            <p:ph type="title" idx="4294967295"/>
          </p:nvPr>
        </p:nvSpPr>
        <p:spPr bwMode="auto">
          <a:xfrm>
            <a:off x="179388" y="260350"/>
            <a:ext cx="8686800" cy="838200"/>
          </a:xfrm>
          <a:noFill/>
        </p:spPr>
        <p:txBody>
          <a:bodyPr wrap="square" lIns="91440" tIns="45720" rIns="91440" bIns="45720" numCol="1" anchorCtr="0" compatLnSpc="1">
            <a:prstTxWarp prst="textNoShape">
              <a:avLst/>
            </a:prstTxWarp>
          </a:bodyPr>
          <a:lstStyle/>
          <a:p>
            <a:pPr eaLnBrk="1" hangingPunct="1"/>
            <a:r>
              <a:rPr lang="ru-RU" sz="3200" cap="none" smtClean="0">
                <a:effectLst/>
              </a:rPr>
              <a:t>… </a:t>
            </a:r>
            <a:r>
              <a:rPr lang="ru-RU" sz="2800" cap="none" smtClean="0">
                <a:effectLst/>
              </a:rPr>
              <a:t>пора нарушить линию Александров и Николаев</a:t>
            </a:r>
          </a:p>
        </p:txBody>
      </p:sp>
      <p:sp>
        <p:nvSpPr>
          <p:cNvPr id="7171" name="Rectangle 3"/>
          <p:cNvSpPr>
            <a:spLocks noGrp="1"/>
          </p:cNvSpPr>
          <p:nvPr>
            <p:ph type="body" sz="half" idx="4294967295"/>
          </p:nvPr>
        </p:nvSpPr>
        <p:spPr>
          <a:xfrm>
            <a:off x="304800" y="1554163"/>
            <a:ext cx="4772025" cy="4525962"/>
          </a:xfrm>
        </p:spPr>
        <p:txBody>
          <a:bodyPr/>
          <a:lstStyle/>
          <a:p>
            <a:pPr marL="609600" indent="-609600" eaLnBrk="1" hangingPunct="1">
              <a:lnSpc>
                <a:spcPct val="80000"/>
              </a:lnSpc>
              <a:buFont typeface="Wingdings 2" pitchFamily="18" charset="2"/>
              <a:buNone/>
            </a:pPr>
            <a:r>
              <a:rPr lang="ru-RU" sz="1800" smtClean="0"/>
              <a:t>	</a:t>
            </a:r>
            <a:r>
              <a:rPr lang="ru-RU" sz="2000" b="1" smtClean="0">
                <a:latin typeface="Franklin Gothic Book" pitchFamily="34" charset="0"/>
              </a:rPr>
              <a:t>Отец же был для Алексея Николаевича настоящим кумиром. Юный царевич старался подражать ему во всём. Как назвать новорожденного царевича, царская чета даже и не задумывалась. Николай II давно уже хотел назвать своего будущего наследника Алексеем. Царь говорил, что «пора нарушить линию Александров и Николаев». Так же Николаю II была симпатична личность Алексея Михайловича Романова, и император хотел назвать сына в честь великого предка. </a:t>
            </a:r>
          </a:p>
          <a:p>
            <a:pPr marL="609600" indent="-609600" eaLnBrk="1" hangingPunct="1">
              <a:buFont typeface="Wingdings 2" pitchFamily="18" charset="2"/>
              <a:buNone/>
            </a:pPr>
            <a:endParaRPr lang="ru-RU" sz="2000" b="1" smtClean="0">
              <a:latin typeface="Franklin Gothic Book" pitchFamily="34" charset="0"/>
            </a:endParaRPr>
          </a:p>
        </p:txBody>
      </p:sp>
      <p:pic>
        <p:nvPicPr>
          <p:cNvPr id="7172" name="Picture 9" descr="49537726_Aleksey"/>
          <p:cNvPicPr>
            <a:picLocks noGrp="1" noChangeAspect="1" noChangeArrowheads="1"/>
          </p:cNvPicPr>
          <p:nvPr>
            <p:ph sz="half" idx="4294967295"/>
          </p:nvPr>
        </p:nvPicPr>
        <p:blipFill>
          <a:blip r:embed="rId2" cstate="print"/>
          <a:srcRect/>
          <a:stretch>
            <a:fillRect/>
          </a:stretch>
        </p:blipFill>
        <p:spPr>
          <a:xfrm>
            <a:off x="5292725" y="1268413"/>
            <a:ext cx="3160713" cy="4392612"/>
          </a:xfrm>
          <a:ln w="38100">
            <a:solidFill>
              <a:srgbClr val="6633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latin typeface="+mj-lt"/>
            </a:endParaRPr>
          </a:p>
        </p:txBody>
      </p:sp>
      <p:sp>
        <p:nvSpPr>
          <p:cNvPr id="8195" name="Содержимое 2"/>
          <p:cNvSpPr>
            <a:spLocks noGrp="1"/>
          </p:cNvSpPr>
          <p:nvPr>
            <p:ph idx="1"/>
          </p:nvPr>
        </p:nvSpPr>
        <p:spPr/>
        <p:txBody>
          <a:bodyPr/>
          <a:lstStyle/>
          <a:p>
            <a:pPr eaLnBrk="1" hangingPunct="1">
              <a:buFont typeface="Wingdings 2" pitchFamily="18" charset="2"/>
              <a:buNone/>
            </a:pPr>
            <a:r>
              <a:rPr lang="ru-RU" sz="2000" smtClean="0"/>
              <a:t>	</a:t>
            </a:r>
            <a:r>
              <a:rPr lang="ru-RU" sz="2000" b="1" smtClean="0">
                <a:latin typeface="Franklin Gothic Book" pitchFamily="34" charset="0"/>
              </a:rPr>
              <a:t>Императрица Александра Фёдоровна Романова уделяла много времени сыну. Она купала его, играла и ухаживала за ним. Чуткость и забота матери были необходимы ребёнку. Как оказалось позже, царевич Алексей был болен гемофилией. Болезнь царевича Алексея стала серьёзным ударом для царской семьи и всего государства. Несмотря на болезнь, царевич Алексей рос неприхотливым ребёнком. Не капризничал, не проявлял ни злобы, ни раздражения. Царевича окружали простые русские люди, которые оказали большое влияние на формирование внутреннего мира наследника.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«Я хочу, чтобы все были счастливы»</a:t>
            </a:r>
          </a:p>
        </p:txBody>
      </p:sp>
      <p:sp>
        <p:nvSpPr>
          <p:cNvPr id="9219" name="Rectangle 3"/>
          <p:cNvSpPr>
            <a:spLocks noGrp="1"/>
          </p:cNvSpPr>
          <p:nvPr>
            <p:ph type="body" idx="4294967295"/>
          </p:nvPr>
        </p:nvSpPr>
        <p:spPr/>
        <p:txBody>
          <a:bodyPr/>
          <a:lstStyle/>
          <a:p>
            <a:pPr eaLnBrk="1" hangingPunct="1">
              <a:buFont typeface="Wingdings 2" pitchFamily="18" charset="2"/>
              <a:buNone/>
            </a:pPr>
            <a:r>
              <a:rPr lang="ru-RU" sz="2400" smtClean="0"/>
              <a:t>	</a:t>
            </a:r>
            <a:r>
              <a:rPr lang="ru-RU" sz="2400" b="1" smtClean="0">
                <a:latin typeface="Franklin Gothic Book" pitchFamily="34" charset="0"/>
              </a:rPr>
              <a:t>Царевич Алексей очень любил людей, старался им помочь, никогда не оставался равнодушным. Особенно царевич жалел тех, кто, по его мнению, был не справедливо обижен. Алексей говорил, что когда он будет царствовать, то в России не станет бедных и несчастных. Маленький царевич говорил: «Я хочу, что бы все были счастливы». </a:t>
            </a:r>
          </a:p>
          <a:p>
            <a:pPr eaLnBrk="1" hangingPunct="1"/>
            <a:endParaRPr lang="ru-RU" sz="2400" b="1" smtClean="0">
              <a:latin typeface="Franklin Gothic Boo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Юный атаман</a:t>
            </a:r>
          </a:p>
        </p:txBody>
      </p:sp>
      <p:sp>
        <p:nvSpPr>
          <p:cNvPr id="10243" name="Содержимое 2"/>
          <p:cNvSpPr>
            <a:spLocks noGrp="1"/>
          </p:cNvSpPr>
          <p:nvPr>
            <p:ph sz="half" idx="1"/>
          </p:nvPr>
        </p:nvSpPr>
        <p:spPr>
          <a:xfrm>
            <a:off x="323850" y="1341438"/>
            <a:ext cx="4267200" cy="4525962"/>
          </a:xfrm>
        </p:spPr>
        <p:txBody>
          <a:bodyPr/>
          <a:lstStyle/>
          <a:p>
            <a:pPr eaLnBrk="1" hangingPunct="1">
              <a:buFont typeface="Wingdings 2" pitchFamily="18" charset="2"/>
              <a:buNone/>
            </a:pPr>
            <a:r>
              <a:rPr lang="ru-RU" sz="2000" smtClean="0"/>
              <a:t>	</a:t>
            </a:r>
            <a:r>
              <a:rPr lang="ru-RU" sz="2000" b="1" smtClean="0">
                <a:latin typeface="Franklin Gothic Book" pitchFamily="34" charset="0"/>
              </a:rPr>
              <a:t>В общении Алексей был искренен и прост. Больше всего он не любил ложь. Царевич обладал решительным, но вместе с тем мягким и ласковым характером. Алексей очень сильно любил всё русское, был настоящим патриотом. Царевич Алексей был шефом всех казачьих войск. Казаки очень любили своего юного атамана и своего будущего императора. Царевич взрослел. Наследник был очень умён, и как его сестра Великая Княжна Ольга, схватывал всё на лету.</a:t>
            </a:r>
            <a:r>
              <a:rPr lang="ru-RU" sz="1800" b="1" smtClean="0">
                <a:latin typeface="Franklin Gothic Book" pitchFamily="34" charset="0"/>
              </a:rPr>
              <a:t> </a:t>
            </a:r>
          </a:p>
        </p:txBody>
      </p:sp>
      <p:pic>
        <p:nvPicPr>
          <p:cNvPr id="10244" name="Picture 17" descr="0_48d7f_f4e1e5c4_L"/>
          <p:cNvPicPr>
            <a:picLocks noGrp="1" noChangeAspect="1" noChangeArrowheads="1"/>
          </p:cNvPicPr>
          <p:nvPr>
            <p:ph sz="half" idx="4294967295"/>
          </p:nvPr>
        </p:nvPicPr>
        <p:blipFill>
          <a:blip r:embed="rId2" cstate="print"/>
          <a:srcRect/>
          <a:stretch>
            <a:fillRect/>
          </a:stretch>
        </p:blipFill>
        <p:spPr>
          <a:xfrm>
            <a:off x="5148263" y="1341438"/>
            <a:ext cx="3536950" cy="4967287"/>
          </a:xfrm>
          <a:ln w="38100">
            <a:solidFill>
              <a:srgbClr val="66330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latin typeface="Franklin Gothic Medium" pitchFamily="34" charset="0"/>
            </a:endParaRPr>
          </a:p>
        </p:txBody>
      </p:sp>
      <p:sp>
        <p:nvSpPr>
          <p:cNvPr id="11267" name="Rectangle 3"/>
          <p:cNvSpPr>
            <a:spLocks noGrp="1"/>
          </p:cNvSpPr>
          <p:nvPr>
            <p:ph type="body" sz="half" idx="4294967295"/>
          </p:nvPr>
        </p:nvSpPr>
        <p:spPr>
          <a:xfrm>
            <a:off x="304800" y="1554163"/>
            <a:ext cx="4267200" cy="4525962"/>
          </a:xfrm>
        </p:spPr>
        <p:txBody>
          <a:bodyPr/>
          <a:lstStyle/>
          <a:p>
            <a:pPr eaLnBrk="1" hangingPunct="1">
              <a:buFont typeface="Wingdings 2" pitchFamily="18" charset="2"/>
              <a:buNone/>
            </a:pPr>
            <a:r>
              <a:rPr lang="ru-RU" sz="1800" smtClean="0"/>
              <a:t>	</a:t>
            </a:r>
            <a:r>
              <a:rPr lang="ru-RU" sz="2400" b="1" smtClean="0">
                <a:latin typeface="Franklin Gothic Book" pitchFamily="34" charset="0"/>
              </a:rPr>
              <a:t>Вскоре грянула революция. После её был подвал Ипатьевского дома в Екатеринбурге, где наследник русского престола вместе с семьёй был зверски убит. Царевич Алексей, как и другие члены его семьи, причислены к лику святых. </a:t>
            </a:r>
          </a:p>
          <a:p>
            <a:pPr eaLnBrk="1" hangingPunct="1"/>
            <a:endParaRPr lang="ru-RU" sz="2400" b="1" smtClean="0">
              <a:latin typeface="Franklin Gothic Book" pitchFamily="34" charset="0"/>
            </a:endParaRPr>
          </a:p>
        </p:txBody>
      </p:sp>
      <p:pic>
        <p:nvPicPr>
          <p:cNvPr id="11268" name="Picture 9" descr="378843604"/>
          <p:cNvPicPr>
            <a:picLocks noGrp="1" noChangeAspect="1" noChangeArrowheads="1"/>
          </p:cNvPicPr>
          <p:nvPr>
            <p:ph sz="half" idx="4294967295"/>
          </p:nvPr>
        </p:nvPicPr>
        <p:blipFill>
          <a:blip r:embed="rId2" cstate="print"/>
          <a:srcRect/>
          <a:stretch>
            <a:fillRect/>
          </a:stretch>
        </p:blipFill>
        <p:spPr>
          <a:xfrm>
            <a:off x="5148263" y="1341438"/>
            <a:ext cx="3355975" cy="4525962"/>
          </a:xfrm>
          <a:ln w="38100">
            <a:solidFill>
              <a:srgbClr val="663300"/>
            </a:solidFill>
          </a:ln>
        </p:spPr>
      </p:pic>
      <p:sp>
        <p:nvSpPr>
          <p:cNvPr id="5" name="Управляющая кнопка: в начало 4">
            <a:hlinkClick r:id="" action="ppaction://hlinkshowjump?jump=firstslide" highlightClick="1"/>
          </p:cNvPr>
          <p:cNvSpPr/>
          <p:nvPr/>
        </p:nvSpPr>
        <p:spPr>
          <a:xfrm>
            <a:off x="285720" y="6000768"/>
            <a:ext cx="857256" cy="64291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12291" name="Содержимое 2"/>
          <p:cNvSpPr>
            <a:spLocks noGrp="1"/>
          </p:cNvSpPr>
          <p:nvPr>
            <p:ph sz="quarter" idx="2"/>
          </p:nvPr>
        </p:nvSpPr>
        <p:spPr>
          <a:xfrm>
            <a:off x="304800" y="1341438"/>
            <a:ext cx="4554538" cy="4824412"/>
          </a:xfrm>
        </p:spPr>
        <p:txBody>
          <a:bodyPr/>
          <a:lstStyle/>
          <a:p>
            <a:pPr eaLnBrk="1" hangingPunct="1">
              <a:lnSpc>
                <a:spcPct val="80000"/>
              </a:lnSpc>
              <a:buFont typeface="Wingdings 2" pitchFamily="18" charset="2"/>
              <a:buNone/>
            </a:pPr>
            <a:r>
              <a:rPr lang="ru-RU" sz="1500" smtClean="0">
                <a:latin typeface="Arial" charset="0"/>
              </a:rPr>
              <a:t>	</a:t>
            </a:r>
            <a:r>
              <a:rPr lang="ru-RU" sz="2200" b="1" smtClean="0"/>
              <a:t>Вскоре клуб сгорел. После восстановления, здание храма передано было музею. Несмотря на все события, в душах русских людей , живущих в глубинке России, в богохранимом Костромском крае, теплился огонёк веры. Православная община Шарьи с 1988  года  собирала подписи, добиваясь передачи здания музея первоначально строившемуся  храму.</a:t>
            </a:r>
          </a:p>
          <a:p>
            <a:pPr eaLnBrk="1" hangingPunct="1">
              <a:lnSpc>
                <a:spcPct val="80000"/>
              </a:lnSpc>
            </a:pPr>
            <a:endParaRPr lang="ru-RU" sz="2200" b="1" smtClean="0"/>
          </a:p>
        </p:txBody>
      </p:sp>
      <p:pic>
        <p:nvPicPr>
          <p:cNvPr id="12292" name="Содержимое 7" descr="SWScan00175.tif"/>
          <p:cNvPicPr>
            <a:picLocks noGrp="1" noChangeAspect="1"/>
          </p:cNvPicPr>
          <p:nvPr>
            <p:ph sz="half" idx="4"/>
          </p:nvPr>
        </p:nvPicPr>
        <p:blipFill>
          <a:blip r:embed="rId2" cstate="print"/>
          <a:srcRect/>
          <a:stretch>
            <a:fillRect/>
          </a:stretch>
        </p:blipFill>
        <p:spPr>
          <a:xfrm>
            <a:off x="5072063" y="1571625"/>
            <a:ext cx="3570287" cy="2406650"/>
          </a:xfrm>
          <a:noFill/>
          <a:ln w="38100">
            <a:solidFill>
              <a:srgbClr val="6633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5"/>
          <p:cNvSpPr>
            <a:spLocks noGrp="1"/>
          </p:cNvSpPr>
          <p:nvPr>
            <p:ph sz="quarter" idx="4294967295"/>
          </p:nvPr>
        </p:nvSpPr>
        <p:spPr>
          <a:xfrm>
            <a:off x="179388" y="1341438"/>
            <a:ext cx="5724525" cy="4103687"/>
          </a:xfrm>
        </p:spPr>
        <p:txBody>
          <a:bodyPr/>
          <a:lstStyle/>
          <a:p>
            <a:pPr eaLnBrk="1" hangingPunct="1">
              <a:lnSpc>
                <a:spcPct val="80000"/>
              </a:lnSpc>
              <a:buFont typeface="Wingdings 2" pitchFamily="18" charset="2"/>
              <a:buNone/>
            </a:pPr>
            <a:r>
              <a:rPr lang="ru-RU" sz="3000" smtClean="0"/>
              <a:t>	</a:t>
            </a:r>
            <a:r>
              <a:rPr lang="ru-RU" sz="2600" smtClean="0"/>
              <a:t>При молитвенной поддержке и ходатайстве Владыки, местные власти приняли решение о передаче музея – Церкви. Был составлен,  скреплён подписями и печатями соответствующий документ, и определена дата</a:t>
            </a:r>
            <a:r>
              <a:rPr lang="en-US" sz="2600" smtClean="0"/>
              <a:t>:</a:t>
            </a:r>
            <a:r>
              <a:rPr lang="ru-RU" sz="2600" smtClean="0"/>
              <a:t> 25 июня 1991 года. </a:t>
            </a:r>
            <a:endParaRPr lang="ru-RU" sz="2800" smtClean="0"/>
          </a:p>
        </p:txBody>
      </p:sp>
      <p:pic>
        <p:nvPicPr>
          <p:cNvPr id="13315" name="Содержимое 8" descr="SWScan00177.tif"/>
          <p:cNvPicPr>
            <a:picLocks noGrp="1" noChangeAspect="1"/>
          </p:cNvPicPr>
          <p:nvPr>
            <p:ph sz="quarter" idx="4294967295"/>
          </p:nvPr>
        </p:nvPicPr>
        <p:blipFill>
          <a:blip r:embed="rId2" cstate="print"/>
          <a:srcRect/>
          <a:stretch>
            <a:fillRect/>
          </a:stretch>
        </p:blipFill>
        <p:spPr>
          <a:xfrm>
            <a:off x="6116638" y="549275"/>
            <a:ext cx="2905125" cy="4308475"/>
          </a:xfrm>
          <a:noFill/>
          <a:ln w="38100">
            <a:solidFill>
              <a:srgbClr val="663300"/>
            </a:solidFill>
          </a:ln>
        </p:spPr>
      </p:pic>
      <p:sp>
        <p:nvSpPr>
          <p:cNvPr id="13316" name="Text Box 5"/>
          <p:cNvSpPr txBox="1">
            <a:spLocks noChangeArrowheads="1"/>
          </p:cNvSpPr>
          <p:nvPr/>
        </p:nvSpPr>
        <p:spPr bwMode="auto">
          <a:xfrm>
            <a:off x="611188" y="476250"/>
            <a:ext cx="4608512" cy="641350"/>
          </a:xfrm>
          <a:prstGeom prst="rect">
            <a:avLst/>
          </a:prstGeom>
          <a:noFill/>
          <a:ln w="9525">
            <a:noFill/>
            <a:miter lim="800000"/>
            <a:headEnd/>
            <a:tailEnd/>
          </a:ln>
        </p:spPr>
        <p:txBody>
          <a:bodyPr>
            <a:spAutoFit/>
          </a:bodyPr>
          <a:lstStyle/>
          <a:p>
            <a:pPr>
              <a:spcBef>
                <a:spcPct val="50000"/>
              </a:spcBef>
            </a:pPr>
            <a:r>
              <a:rPr lang="ru-RU" sz="3600"/>
              <a:t>Возрождение храма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14339" name="Rectangle 3"/>
          <p:cNvSpPr>
            <a:spLocks noGrp="1"/>
          </p:cNvSpPr>
          <p:nvPr>
            <p:ph type="body" idx="4294967295"/>
          </p:nvPr>
        </p:nvSpPr>
        <p:spPr/>
        <p:txBody>
          <a:bodyPr/>
          <a:lstStyle/>
          <a:p>
            <a:pPr eaLnBrk="1" hangingPunct="1">
              <a:lnSpc>
                <a:spcPct val="80000"/>
              </a:lnSpc>
              <a:buFont typeface="Wingdings 2" pitchFamily="18" charset="2"/>
              <a:buNone/>
            </a:pPr>
            <a:r>
              <a:rPr lang="ru-RU" sz="3500" smtClean="0">
                <a:latin typeface="Arial" charset="0"/>
              </a:rPr>
              <a:t>	</a:t>
            </a:r>
            <a:r>
              <a:rPr lang="ru-RU" sz="3500" smtClean="0"/>
              <a:t>В этот день при большом стечении народа в присутствии епархиального секретаря , священника Валерия Бунтеева, и будущего настоятеля храма, священника Николая Королюка, председателем горисполкома А. Г. Созиновым, был передан символический ключ от центральной части здания. Там расположился храм со своим ещё немудрёным хозяйством.</a:t>
            </a:r>
          </a:p>
          <a:p>
            <a:pPr eaLnBrk="1" hangingPunct="1"/>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eaLnBrk="1" fontAlgn="auto" hangingPunct="1">
              <a:spcAft>
                <a:spcPts val="0"/>
              </a:spcAft>
              <a:defRPr/>
            </a:pPr>
            <a:endParaRPr lang="ru-RU"/>
          </a:p>
        </p:txBody>
      </p:sp>
      <p:sp>
        <p:nvSpPr>
          <p:cNvPr id="15363" name="Содержимое 5"/>
          <p:cNvSpPr>
            <a:spLocks noGrp="1"/>
          </p:cNvSpPr>
          <p:nvPr>
            <p:ph sz="quarter" idx="2"/>
          </p:nvPr>
        </p:nvSpPr>
        <p:spPr>
          <a:xfrm>
            <a:off x="280988" y="1316038"/>
            <a:ext cx="4291012" cy="3941762"/>
          </a:xfrm>
        </p:spPr>
        <p:txBody>
          <a:bodyPr/>
          <a:lstStyle/>
          <a:p>
            <a:pPr eaLnBrk="1" hangingPunct="1">
              <a:buFont typeface="Wingdings 2" pitchFamily="18" charset="2"/>
              <a:buNone/>
            </a:pPr>
            <a:r>
              <a:rPr lang="ru-RU" sz="2600" smtClean="0"/>
              <a:t>	</a:t>
            </a:r>
            <a:r>
              <a:rPr lang="en-US" sz="2600" smtClean="0"/>
              <a:t>25 </a:t>
            </a:r>
            <a:r>
              <a:rPr lang="ru-RU" sz="2600" smtClean="0"/>
              <a:t>января 1998 года. Татьянин день. Страшное зрелище – горящий на заре воскресного утра Свято – Никольский храм. Верующие и именинницы стояли на коленях.</a:t>
            </a:r>
          </a:p>
        </p:txBody>
      </p:sp>
      <p:pic>
        <p:nvPicPr>
          <p:cNvPr id="15364" name="Содержимое 8" descr="SWScan00173.tif"/>
          <p:cNvPicPr>
            <a:picLocks noGrp="1" noChangeAspect="1"/>
          </p:cNvPicPr>
          <p:nvPr>
            <p:ph sz="quarter" idx="4"/>
          </p:nvPr>
        </p:nvPicPr>
        <p:blipFill>
          <a:blip r:embed="rId2" cstate="print"/>
          <a:srcRect/>
          <a:stretch>
            <a:fillRect/>
          </a:stretch>
        </p:blipFill>
        <p:spPr>
          <a:xfrm>
            <a:off x="4648200" y="1866900"/>
            <a:ext cx="3852863" cy="2551113"/>
          </a:xfrm>
          <a:noFill/>
          <a:ln w="38100">
            <a:solidFill>
              <a:srgbClr val="6633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4"/>
          <p:cNvSpPr>
            <a:spLocks noGrp="1"/>
          </p:cNvSpPr>
          <p:nvPr>
            <p:ph sz="half" idx="1"/>
          </p:nvPr>
        </p:nvSpPr>
        <p:spPr>
          <a:xfrm>
            <a:off x="179388" y="1412875"/>
            <a:ext cx="4514850" cy="4724400"/>
          </a:xfrm>
        </p:spPr>
        <p:txBody>
          <a:bodyPr/>
          <a:lstStyle/>
          <a:p>
            <a:pPr eaLnBrk="1" hangingPunct="1">
              <a:lnSpc>
                <a:spcPct val="80000"/>
              </a:lnSpc>
              <a:buFont typeface="Wingdings 2" pitchFamily="18" charset="2"/>
              <a:buNone/>
            </a:pPr>
            <a:r>
              <a:rPr lang="ru-RU" sz="1800" smtClean="0"/>
              <a:t>	</a:t>
            </a:r>
            <a:r>
              <a:rPr lang="ru-RU" sz="2600" smtClean="0"/>
              <a:t>Под  руководством  нового настоятеля храма святителя Николая, молодого священника Дмитрия Степанова, в начале октября 1999 года, верующие приступили к уборке сгоревшего храма. Собрались все, кто желал и мог прийти и приехать. </a:t>
            </a:r>
          </a:p>
        </p:txBody>
      </p:sp>
      <p:pic>
        <p:nvPicPr>
          <p:cNvPr id="16387" name="Содержимое 5" descr="SWScan00174.tif"/>
          <p:cNvPicPr>
            <a:picLocks noGrp="1" noChangeAspect="1"/>
          </p:cNvPicPr>
          <p:nvPr>
            <p:ph sz="half" idx="2"/>
          </p:nvPr>
        </p:nvPicPr>
        <p:blipFill>
          <a:blip r:embed="rId2" cstate="print"/>
          <a:srcRect/>
          <a:stretch>
            <a:fillRect/>
          </a:stretch>
        </p:blipFill>
        <p:spPr>
          <a:xfrm>
            <a:off x="5072063" y="1500188"/>
            <a:ext cx="3759200" cy="2500312"/>
          </a:xfrm>
          <a:noFill/>
          <a:ln w="38100">
            <a:solidFill>
              <a:srgbClr val="6633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17411" name="Rectangle 3"/>
          <p:cNvSpPr>
            <a:spLocks noGrp="1"/>
          </p:cNvSpPr>
          <p:nvPr>
            <p:ph type="body" idx="1"/>
          </p:nvPr>
        </p:nvSpPr>
        <p:spPr/>
        <p:txBody>
          <a:bodyPr/>
          <a:lstStyle/>
          <a:p>
            <a:pPr eaLnBrk="1" hangingPunct="1">
              <a:lnSpc>
                <a:spcPct val="80000"/>
              </a:lnSpc>
              <a:buFont typeface="Wingdings 2" pitchFamily="18" charset="2"/>
              <a:buNone/>
            </a:pPr>
            <a:r>
              <a:rPr lang="ru-RU" sz="3000" smtClean="0"/>
              <a:t>	Перед началом работы по христианской традиции священнослужители шарьинских храмов священник   Димитрий, священник Андрей, священник Серафим, а также Поназыревского – протопоп Николай и Никола-Шангского  - священник Георгий отслужили молебен и благословили всех на работу.</a:t>
            </a:r>
            <a:endParaRPr lang="en-US" sz="3000" smtClean="0"/>
          </a:p>
          <a:p>
            <a:pPr eaLnBrk="1" hangingPunct="1">
              <a:lnSpc>
                <a:spcPct val="80000"/>
              </a:lnSpc>
              <a:buFont typeface="Wingdings 2" pitchFamily="18" charset="2"/>
              <a:buNone/>
            </a:pPr>
            <a:endParaRPr lang="ru-RU" sz="3000" smtClean="0"/>
          </a:p>
          <a:p>
            <a:pPr eaLnBrk="1" hangingPunct="1"/>
            <a:endParaRPr lang="ru-RU"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73</TotalTime>
  <Words>351</Words>
  <PresentationFormat>Экран (4:3)</PresentationFormat>
  <Paragraphs>65</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Franklin Gothic Medium</vt:lpstr>
      <vt:lpstr>Franklin Gothic Book</vt:lpstr>
      <vt:lpstr>Wingdings 2</vt:lpstr>
      <vt:lpstr>Calibri</vt:lpstr>
      <vt:lpstr>Трек</vt:lpstr>
      <vt:lpstr>Православные храмы города Шарья Костромской области</vt:lpstr>
      <vt:lpstr>Слайд 2</vt:lpstr>
      <vt:lpstr>Слайд 3</vt:lpstr>
      <vt:lpstr>Слайд 4</vt:lpstr>
      <vt:lpstr>Слайд 5</vt:lpstr>
      <vt:lpstr>Слайд 6</vt:lpstr>
      <vt:lpstr>Слайд 7</vt:lpstr>
      <vt:lpstr>Слайд 8</vt:lpstr>
      <vt:lpstr>Слайд 9</vt:lpstr>
      <vt:lpstr>Меценатство</vt:lpstr>
      <vt:lpstr>Слайд 11</vt:lpstr>
      <vt:lpstr>Слайд 12</vt:lpstr>
      <vt:lpstr>История храма</vt:lpstr>
      <vt:lpstr>Слайд 14</vt:lpstr>
      <vt:lpstr>Варнава Ветлужский</vt:lpstr>
      <vt:lpstr>Слайд 16</vt:lpstr>
      <vt:lpstr>Крёстный ход</vt:lpstr>
      <vt:lpstr>Слайд 18</vt:lpstr>
      <vt:lpstr>Слайд 19</vt:lpstr>
      <vt:lpstr>История храма</vt:lpstr>
      <vt:lpstr>Николай Королюк</vt:lpstr>
      <vt:lpstr>Слайд 22</vt:lpstr>
      <vt:lpstr>Слайд 23</vt:lpstr>
      <vt:lpstr>Димитрий Ростовский, святой, митрополит (12.1651-28.10.1709),</vt:lpstr>
      <vt:lpstr>Слайд 25</vt:lpstr>
      <vt:lpstr>Слайд 26</vt:lpstr>
      <vt:lpstr>Военно-патриотический клуб</vt:lpstr>
      <vt:lpstr>Церковь Алексия Цесаревича</vt:lpstr>
      <vt:lpstr>Цесаревич Алексей</vt:lpstr>
      <vt:lpstr>… пора нарушить линию Александров и Николаев</vt:lpstr>
      <vt:lpstr>Слайд 31</vt:lpstr>
      <vt:lpstr>«Я хочу, чтобы все были счастливы»</vt:lpstr>
      <vt:lpstr>Юный атаман</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ХРАМЫ ШАРЬИ.</dc:title>
  <dc:creator>User</dc:creator>
  <cp:lastModifiedBy>Informatika</cp:lastModifiedBy>
  <cp:revision>21</cp:revision>
  <dcterms:created xsi:type="dcterms:W3CDTF">2011-12-06T09:39:09Z</dcterms:created>
  <dcterms:modified xsi:type="dcterms:W3CDTF">2012-05-10T04:36:06Z</dcterms:modified>
</cp:coreProperties>
</file>