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375" r:id="rId2"/>
    <p:sldId id="256" r:id="rId3"/>
    <p:sldId id="351" r:id="rId4"/>
    <p:sldId id="353" r:id="rId5"/>
    <p:sldId id="259" r:id="rId6"/>
    <p:sldId id="309" r:id="rId7"/>
    <p:sldId id="365" r:id="rId8"/>
    <p:sldId id="376" r:id="rId9"/>
    <p:sldId id="340" r:id="rId10"/>
    <p:sldId id="368" r:id="rId11"/>
    <p:sldId id="326" r:id="rId12"/>
    <p:sldId id="327" r:id="rId13"/>
    <p:sldId id="260" r:id="rId14"/>
    <p:sldId id="268" r:id="rId15"/>
    <p:sldId id="263" r:id="rId16"/>
    <p:sldId id="264" r:id="rId17"/>
    <p:sldId id="328" r:id="rId18"/>
    <p:sldId id="265" r:id="rId19"/>
    <p:sldId id="267" r:id="rId20"/>
    <p:sldId id="310" r:id="rId21"/>
    <p:sldId id="272" r:id="rId22"/>
    <p:sldId id="271" r:id="rId23"/>
    <p:sldId id="343" r:id="rId24"/>
    <p:sldId id="270" r:id="rId25"/>
    <p:sldId id="371" r:id="rId26"/>
    <p:sldId id="360" r:id="rId27"/>
    <p:sldId id="357" r:id="rId28"/>
    <p:sldId id="358" r:id="rId29"/>
    <p:sldId id="269" r:id="rId30"/>
    <p:sldId id="273" r:id="rId31"/>
    <p:sldId id="374" r:id="rId32"/>
    <p:sldId id="274" r:id="rId33"/>
    <p:sldId id="275" r:id="rId34"/>
    <p:sldId id="308" r:id="rId35"/>
    <p:sldId id="276" r:id="rId36"/>
    <p:sldId id="278" r:id="rId37"/>
    <p:sldId id="279" r:id="rId38"/>
    <p:sldId id="280" r:id="rId39"/>
    <p:sldId id="281" r:id="rId40"/>
    <p:sldId id="347" r:id="rId41"/>
    <p:sldId id="341" r:id="rId42"/>
    <p:sldId id="364" r:id="rId43"/>
    <p:sldId id="372" r:id="rId44"/>
    <p:sldId id="362" r:id="rId45"/>
    <p:sldId id="361" r:id="rId46"/>
    <p:sldId id="283" r:id="rId47"/>
    <p:sldId id="284" r:id="rId48"/>
    <p:sldId id="285" r:id="rId49"/>
    <p:sldId id="369" r:id="rId50"/>
    <p:sldId id="286" r:id="rId51"/>
    <p:sldId id="366" r:id="rId52"/>
    <p:sldId id="355" r:id="rId53"/>
    <p:sldId id="311" r:id="rId54"/>
    <p:sldId id="287" r:id="rId55"/>
    <p:sldId id="324" r:id="rId56"/>
    <p:sldId id="313" r:id="rId57"/>
    <p:sldId id="329" r:id="rId58"/>
    <p:sldId id="316" r:id="rId59"/>
    <p:sldId id="288" r:id="rId60"/>
    <p:sldId id="289" r:id="rId61"/>
    <p:sldId id="290" r:id="rId62"/>
    <p:sldId id="338" r:id="rId63"/>
    <p:sldId id="332" r:id="rId64"/>
    <p:sldId id="333" r:id="rId65"/>
    <p:sldId id="344" r:id="rId66"/>
    <p:sldId id="334" r:id="rId67"/>
    <p:sldId id="345" r:id="rId68"/>
    <p:sldId id="335" r:id="rId69"/>
    <p:sldId id="336" r:id="rId70"/>
    <p:sldId id="373" r:id="rId71"/>
    <p:sldId id="350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4699" autoAdjust="0"/>
  </p:normalViewPr>
  <p:slideViewPr>
    <p:cSldViewPr>
      <p:cViewPr>
        <p:scale>
          <a:sx n="50" d="100"/>
          <a:sy n="50" d="100"/>
        </p:scale>
        <p:origin x="-1038" y="-1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F4E7F-4310-4132-96CE-9F283D701311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06B1E-2749-467C-A38B-EA10843C2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C3364-75EA-44B7-AA1D-C71354B6AF42}" type="slidenum">
              <a:rPr lang="ru-RU"/>
              <a:pPr/>
              <a:t>7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231B1-66E8-467D-8F1A-529344E8189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A098E-5588-4C67-B441-5CA691EB8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231B1-66E8-467D-8F1A-529344E8189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A098E-5588-4C67-B441-5CA691EB8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231B1-66E8-467D-8F1A-529344E8189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A098E-5588-4C67-B441-5CA691EB8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231B1-66E8-467D-8F1A-529344E8189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A098E-5588-4C67-B441-5CA691EB8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231B1-66E8-467D-8F1A-529344E8189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A098E-5588-4C67-B441-5CA691EB8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231B1-66E8-467D-8F1A-529344E8189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A098E-5588-4C67-B441-5CA691EB8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231B1-66E8-467D-8F1A-529344E8189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A098E-5588-4C67-B441-5CA691EB8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231B1-66E8-467D-8F1A-529344E8189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A098E-5588-4C67-B441-5CA691EB8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231B1-66E8-467D-8F1A-529344E8189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A098E-5588-4C67-B441-5CA691EB8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231B1-66E8-467D-8F1A-529344E8189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A098E-5588-4C67-B441-5CA691EB8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231B1-66E8-467D-8F1A-529344E8189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A098E-5588-4C67-B441-5CA691EB8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1A231B1-66E8-467D-8F1A-529344E8189C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C2A098E-5588-4C67-B441-5CA691EB8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upload.wikimedia.org/wikipedia/ru/thumb/0/0c/Volynov1.jpg/220px-Volynov1.jp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Виртуальная экскурсия «Прокопьевск- жемчужина Кузбасса»</a:t>
            </a:r>
            <a:endParaRPr lang="ru-RU" sz="4800" b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Команда «</a:t>
            </a:r>
            <a:r>
              <a:rPr lang="ru-RU" dirty="0" err="1" smtClean="0">
                <a:solidFill>
                  <a:schemeClr val="tx1"/>
                </a:solidFill>
              </a:rPr>
              <a:t>Прокопчанин</a:t>
            </a:r>
            <a:r>
              <a:rPr lang="ru-RU" dirty="0" smtClean="0">
                <a:solidFill>
                  <a:schemeClr val="tx1"/>
                </a:solidFill>
              </a:rPr>
              <a:t>», город Прокопьевск Кемеровская область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908720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Краткий экскурс в историю</a:t>
            </a:r>
          </a:p>
          <a:p>
            <a:r>
              <a:rPr lang="ru-RU" sz="4400" b="1" dirty="0" smtClean="0">
                <a:solidFill>
                  <a:srgbClr val="0000FF"/>
                </a:solidFill>
              </a:rPr>
              <a:t>Или как все начиналось… 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3" name="Picture 3" descr="D:\черная флеха\Съемный диск (C)\Человечки с Эмблемы\Человечки\1 ступень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81200"/>
            <a:ext cx="2808312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5445224"/>
            <a:ext cx="4332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Ремезов Семён </a:t>
            </a:r>
            <a:r>
              <a:rPr lang="ru-RU" sz="2800" b="1" dirty="0" err="1" smtClean="0">
                <a:solidFill>
                  <a:srgbClr val="0000FF"/>
                </a:solidFill>
              </a:rPr>
              <a:t>Ульянович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32656"/>
            <a:ext cx="4311833" cy="484252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2008" y="68514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Возникновение поселения связано с </a:t>
            </a:r>
            <a:r>
              <a:rPr lang="ru-RU" sz="2800" dirty="0" err="1" smtClean="0">
                <a:solidFill>
                  <a:srgbClr val="002060"/>
                </a:solidFill>
              </a:rPr>
              <a:t>Христорождественским</a:t>
            </a:r>
            <a:r>
              <a:rPr lang="ru-RU" sz="2800" dirty="0" smtClean="0">
                <a:solidFill>
                  <a:srgbClr val="002060"/>
                </a:solidFill>
              </a:rPr>
              <a:t> монастырем, основанным под Кузнецком в 1648 году. Деревня Монастырская впервые официально упомянута в </a:t>
            </a:r>
            <a:r>
              <a:rPr lang="ru-RU" sz="2800" dirty="0" err="1" smtClean="0">
                <a:solidFill>
                  <a:srgbClr val="002060"/>
                </a:solidFill>
              </a:rPr>
              <a:t>атласеРемезова</a:t>
            </a:r>
            <a:r>
              <a:rPr lang="ru-RU" sz="2800" dirty="0" smtClean="0">
                <a:solidFill>
                  <a:srgbClr val="002060"/>
                </a:solidFill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</a:rPr>
              <a:t>в</a:t>
            </a:r>
            <a:r>
              <a:rPr lang="ru-RU" sz="2800" dirty="0" smtClean="0">
                <a:solidFill>
                  <a:srgbClr val="002060"/>
                </a:solidFill>
              </a:rPr>
              <a:t> 1701 году, который назывался «Чертёжная книга Сибири».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268760"/>
            <a:ext cx="7126883" cy="526093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Страница из «Чертежной книги Сибири»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1701 год </a:t>
            </a:r>
            <a:r>
              <a:rPr lang="ru-RU" sz="2800" b="1" dirty="0" err="1" smtClean="0">
                <a:solidFill>
                  <a:srgbClr val="0000FF"/>
                </a:solidFill>
              </a:rPr>
              <a:t>Ремезова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0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Рост территории </a:t>
            </a:r>
            <a:r>
              <a:rPr lang="en-US" sz="3600" dirty="0" smtClean="0">
                <a:solidFill>
                  <a:srgbClr val="0000FF"/>
                </a:solidFill>
              </a:rPr>
              <a:t/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rgbClr val="0000FF"/>
                </a:solidFill>
              </a:rPr>
              <a:t>Прокопьевска </a:t>
            </a:r>
            <a:r>
              <a:rPr lang="en-US" sz="3600" dirty="0" err="1" smtClean="0">
                <a:solidFill>
                  <a:srgbClr val="0000FF"/>
                </a:solidFill>
              </a:rPr>
              <a:t>XVlll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ru-RU" sz="3600" dirty="0" smtClean="0">
                <a:solidFill>
                  <a:srgbClr val="0000FF"/>
                </a:solidFill>
              </a:rPr>
              <a:t>века (архивные данные) 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lum bright="-18000"/>
          </a:blip>
          <a:srcRect t="-264"/>
          <a:stretch>
            <a:fillRect/>
          </a:stretch>
        </p:blipFill>
        <p:spPr>
          <a:xfrm>
            <a:off x="251520" y="1628800"/>
            <a:ext cx="2804513" cy="4844008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lum bright="-18000"/>
          </a:blip>
          <a:srcRect t="-264"/>
          <a:stretch>
            <a:fillRect/>
          </a:stretch>
        </p:blipFill>
        <p:spPr>
          <a:xfrm>
            <a:off x="3203848" y="1628800"/>
            <a:ext cx="2804513" cy="4844008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lum bright="-18000"/>
          </a:blip>
          <a:srcRect t="-264"/>
          <a:stretch>
            <a:fillRect/>
          </a:stretch>
        </p:blipFill>
        <p:spPr>
          <a:xfrm>
            <a:off x="6197768" y="1628800"/>
            <a:ext cx="2793240" cy="4824536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7544" y="105273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XVlll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век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05273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1924</a:t>
            </a:r>
            <a:r>
              <a:rPr lang="ru-RU" sz="2000" b="1" dirty="0" smtClean="0">
                <a:solidFill>
                  <a:srgbClr val="0000FF"/>
                </a:solidFill>
              </a:rPr>
              <a:t> год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1124744"/>
            <a:ext cx="255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1935 год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339752" y="4293096"/>
            <a:ext cx="432048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716016" y="3501008"/>
            <a:ext cx="1080120" cy="1800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228184" y="2276872"/>
            <a:ext cx="2664296" cy="31683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119176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ПОКЛОННЫЙ КРЕСТ В ЧЕСТЬ ОСНОВАНИЯ СЕЛА МОНАСТЫРСКОГО</a:t>
                      </a:r>
                      <a:endParaRPr lang="ru-RU" sz="28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4365104"/>
          <a:ext cx="4536504" cy="2597656"/>
        </p:xfrm>
        <a:graphic>
          <a:graphicData uri="http://schemas.openxmlformats.org/drawingml/2006/table">
            <a:tbl>
              <a:tblPr/>
              <a:tblGrid>
                <a:gridCol w="4536504"/>
              </a:tblGrid>
              <a:tr h="25976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 мраморной плите  надпись: </a:t>
                      </a:r>
                      <a:r>
                        <a:rPr lang="ru-RU" sz="2000" b="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«Здесь в 1650 году было основано поселение Монастырское. На сем месте с 1872 по 1938 гг. находился престол церкви святого праведного </a:t>
                      </a:r>
                      <a:r>
                        <a:rPr lang="ru-RU" sz="2000" b="0" dirty="0" err="1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Прокопия</a:t>
                      </a:r>
                      <a:r>
                        <a:rPr lang="ru-RU" sz="2000" b="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Устюжского Христа Ради Юродивого Чудотворца»</a:t>
                      </a:r>
                      <a:endParaRPr lang="ru-RU" sz="2000" b="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4" descr="P92800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16016" y="1268760"/>
            <a:ext cx="4176464" cy="4759569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47219"/>
            <a:ext cx="47160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7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месте существования первого монастыря возведена скромная церковь, район которой благоустроен и сделан историческим памятником города в честь основания первого поселения на территории нашего города, 360-летие которого мы отмечали в 2010 году.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187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Отсюда начался Прокопьевск.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ПОКЛОННЫЙ КРЕСТ В ЧЕСТЬ ОСНОВАНИЯ СЕЛА МОНАСТЫРСКОГО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находится на улице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Прокопьевской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2915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1920 год: создано угольное объединение "Сибуголь", в состав которого вошел Прокопьевский рудник, имевший 8 штолен.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096344" y="1196752"/>
            <a:ext cx="5868144" cy="5144616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16832"/>
            <a:ext cx="23762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1925 год: начато строительство дворца культуры имени Артёма</a:t>
            </a:r>
            <a:r>
              <a:rPr lang="ru-RU" sz="2000" dirty="0" smtClean="0">
                <a:solidFill>
                  <a:srgbClr val="0000FF"/>
                </a:solidFill>
              </a:rPr>
              <a:t>.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29698" name="Picture 2" descr="http://www.27trk.ru/post/article/img/2sP7TPM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1268760"/>
            <a:ext cx="6177226" cy="4248472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04864"/>
            <a:ext cx="31305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Строительство первой шахты, 1926 г</a:t>
            </a:r>
            <a:r>
              <a:rPr lang="ru-RU" sz="2400" dirty="0" smtClean="0">
                <a:solidFill>
                  <a:srgbClr val="0000FF"/>
                </a:solidFill>
              </a:rPr>
              <a:t>.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75856" y="980728"/>
            <a:ext cx="5616624" cy="5304589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60848"/>
            <a:ext cx="35638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 сентябрь 1930 года: вышел первый номер городской газеты "ЗАБОЙ" (ныне газета "Шахтёрская правда"). </a:t>
            </a:r>
            <a:r>
              <a:rPr lang="ru-RU" sz="2000" dirty="0" smtClean="0">
                <a:solidFill>
                  <a:srgbClr val="0000FF"/>
                </a:solidFill>
              </a:rPr>
              <a:t/>
            </a:r>
            <a:br>
              <a:rPr lang="ru-RU" sz="2000" dirty="0" smtClean="0">
                <a:solidFill>
                  <a:srgbClr val="0000FF"/>
                </a:solidFill>
              </a:rPr>
            </a:b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908720"/>
            <a:ext cx="5904656" cy="4820128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4544" y="1988840"/>
            <a:ext cx="2880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май 1936 года: пущен первый трамвай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376177" y="980728"/>
            <a:ext cx="6516303" cy="4347592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onmc.ru/graf/russia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4531" y="332656"/>
            <a:ext cx="9317051" cy="5507674"/>
          </a:xfrm>
          <a:prstGeom prst="rect">
            <a:avLst/>
          </a:prstGeom>
          <a:noFill/>
        </p:spPr>
      </p:pic>
      <p:pic>
        <p:nvPicPr>
          <p:cNvPr id="4" name="Picture 2" descr="Картинка 6 из 1463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548680"/>
            <a:ext cx="3429024" cy="5847518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3563888" y="3140965"/>
            <a:ext cx="3672408" cy="707885"/>
            <a:chOff x="3563888" y="3140965"/>
            <a:chExt cx="3672408" cy="70788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8" y="3140965"/>
              <a:ext cx="3672408" cy="707885"/>
              <a:chOff x="3419872" y="1844823"/>
              <a:chExt cx="2664296" cy="338406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3419872" y="1913671"/>
                <a:ext cx="288032" cy="21602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635896" y="1844823"/>
                <a:ext cx="2448272" cy="338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/>
                  <a:t> </a:t>
                </a:r>
                <a:r>
                  <a:rPr lang="ru-RU" sz="4000" b="1" dirty="0" smtClean="0"/>
                  <a:t>Прокопьевск</a:t>
                </a:r>
                <a:endParaRPr lang="ru-RU" sz="3600" b="1" dirty="0"/>
              </a:p>
            </p:txBody>
          </p:sp>
        </p:grpSp>
        <p:sp>
          <p:nvSpPr>
            <p:cNvPr id="8" name="Блок-схема: узел 7"/>
            <p:cNvSpPr/>
            <p:nvPr/>
          </p:nvSpPr>
          <p:spPr>
            <a:xfrm>
              <a:off x="3707904" y="3429000"/>
              <a:ext cx="144016" cy="144016"/>
            </a:xfrm>
            <a:prstGeom prst="flowChartConnector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2606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Приглашаем ВАС в путешествие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63915"/>
            <a:ext cx="48965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26 июня 1981 года: Указом Президиума Верховного Совета СССР года за большие успехи, достигнутые трудящимися города в хозяйственном и культурном строительстве, развитии угольной промышленности и значительный вклад в обеспечение победы в Великой Отечественной войны город Прокопьевск награжден </a:t>
            </a:r>
            <a:r>
              <a:rPr lang="ru-RU" sz="2800" b="1" dirty="0" smtClean="0">
                <a:solidFill>
                  <a:srgbClr val="0000FF"/>
                </a:solidFill>
              </a:rPr>
              <a:t>орденом Трудового Красного Знамени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1986" name="Picture 2" descr="http://www.gomelpromstroy.by/corp/reference/pics/otkz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714356"/>
            <a:ext cx="2928958" cy="550556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91680" y="4509120"/>
          <a:ext cx="6096000" cy="20882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08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Наклоните знамена!</a:t>
                      </a:r>
                      <a:endParaRPr lang="ru-RU" sz="2800" b="1" i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Преклоните колени!</a:t>
                      </a:r>
                      <a:endParaRPr lang="ru-RU" sz="2800" b="1" i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Вспомним всех поименно</a:t>
                      </a:r>
                      <a:r>
                        <a:rPr lang="ru-RU" sz="2800" b="1" i="0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kumimoji="0" lang="ru-RU" sz="2800" b="1" i="1" u="none" strike="noStrike" normalizeH="0" baseline="0" dirty="0" smtClean="0">
                          <a:solidFill>
                            <a:srgbClr val="0000FF"/>
                          </a:solidFill>
                          <a:ea typeface="Times New Roman" pitchFamily="18" charset="0"/>
                        </a:rPr>
                        <a:t> Память  - долг поколений…</a:t>
                      </a:r>
                      <a:r>
                        <a:rPr kumimoji="0" lang="ru-RU" sz="2800" b="1" i="1" u="none" strike="noStrike" normalizeH="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278649"/>
            <a:ext cx="94685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Наш город небольшой, ему не так много лет, но в нем живут и работают замечательные люди, которые помнят о своем прошлом, совершенствуют настоящее и думают о будущем. Но будущее невозможно без прошлого, без памяти о нем...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Память сердца. Память для всех поколений о знаменательных исторических событиях, о людях, участвовавших в них, о местах их свершения. Они свидетельствуют об исторической преемственности настоящего и минувшего. Они говорят о том, что наш город является частицей огромной России, а горожане – одним из славных отрядов нашего народа.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600" y="332656"/>
          <a:ext cx="7368480" cy="560832"/>
        </p:xfrm>
        <a:graphic>
          <a:graphicData uri="http://schemas.openxmlformats.org/drawingml/2006/table">
            <a:tbl>
              <a:tblPr/>
              <a:tblGrid>
                <a:gridCol w="73684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0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Мемориал  «Герои </a:t>
                      </a:r>
                      <a:r>
                        <a:rPr lang="ru-RU" sz="3200" b="1" i="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Советского Союза»</a:t>
                      </a:r>
                      <a:endParaRPr lang="ru-RU" sz="3200" i="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269921"/>
            <a:ext cx="37799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</a:rPr>
              <a:t>В годы Великой Отечественной войны  в боевых действиях участвовали более 18 тысяч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</a:rPr>
              <a:t>прокопчан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</a:rPr>
              <a:t>. Как показывает статистика, с полей войны не вернулось домой 6380 наших земляков. Погиб каждый третий. Более 11 тысяч участников Великой Отечественной удостоены  высокого звания Героя Советского Союза.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6" name="Рисунок 5" descr="Герои Советского Союза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1268760"/>
            <a:ext cx="4824536" cy="4176464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369819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1357298"/>
            <a:ext cx="8229600" cy="428628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6696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МЕМОРИАЛЬНЫЙ КОМПЛЕКС «ПАМЯТЬ»</a:t>
            </a:r>
            <a:endParaRPr lang="ru-RU" sz="2800" dirty="0">
              <a:solidFill>
                <a:srgbClr val="0000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772816"/>
          <a:ext cx="5220072" cy="841248"/>
        </p:xfrm>
        <a:graphic>
          <a:graphicData uri="http://schemas.openxmlformats.org/drawingml/2006/table">
            <a:tbl>
              <a:tblPr/>
              <a:tblGrid>
                <a:gridCol w="5220072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40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Воздвигнут </a:t>
                      </a:r>
                      <a:r>
                        <a:rPr lang="ru-RU" sz="2400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240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честь 50-летия Победы, торжественно открыт 22 июня 1995 </a:t>
                      </a:r>
                      <a:r>
                        <a:rPr lang="ru-RU" sz="2400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24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564904"/>
            <a:ext cx="50040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</a:rPr>
              <a:t>Памятник представляет собой две прямоугольные стелы длиной 10 м, высотой 3 м, облицованных мраморной плиткой. На плитах высечены имена 4730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</a:rPr>
              <a:t>прокопчан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</a:rPr>
              <a:t>, погибших на фронтах Великой Отечественной войны.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5" name="Рисунок 4" descr="Аллея славы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764704"/>
            <a:ext cx="3816424" cy="2952328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3933056"/>
            <a:ext cx="3851920" cy="2726922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Documents and Settings\Admin\Мои документы\Мои рисунки\0_3b286_1d6aa5bf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novosib.fotki.yandex.ru/get/4802/dpopovskiy.17/0_3b241_ce2452e5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908720"/>
            <a:ext cx="4320480" cy="5760641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853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Памятник погибшим комсомольцам 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66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Мемориал жертвам радиационных катастроф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3" name="Picture 3" descr="P92200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771800" y="1196752"/>
            <a:ext cx="3960440" cy="5280587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748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Мемориал в память о погибших </a:t>
            </a:r>
            <a:r>
              <a:rPr lang="ru-RU" sz="2800" b="1" dirty="0" err="1" smtClean="0">
                <a:solidFill>
                  <a:srgbClr val="0000FF"/>
                </a:solidFill>
              </a:rPr>
              <a:t>прокопчанах</a:t>
            </a:r>
            <a:r>
              <a:rPr lang="ru-RU" sz="2800" b="1" dirty="0" smtClean="0">
                <a:solidFill>
                  <a:srgbClr val="0000FF"/>
                </a:solidFill>
              </a:rPr>
              <a:t> в Афганистане, Чечне, Чернобыле. 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3" name="Picture 3" descr="P9220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987824" y="1196752"/>
            <a:ext cx="3703290" cy="493772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16024"/>
          <a:ext cx="9144000" cy="49072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76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МЕМОРИАЛ В ЧЕСТЬ ВОИНОВ-ИНТЕРНАЦИОНАЛИСТОВ</a:t>
                      </a:r>
                      <a:endParaRPr lang="ru-RU" sz="28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916832"/>
          <a:ext cx="4644008" cy="3785616"/>
        </p:xfrm>
        <a:graphic>
          <a:graphicData uri="http://schemas.openxmlformats.org/drawingml/2006/table">
            <a:tbl>
              <a:tblPr/>
              <a:tblGrid>
                <a:gridCol w="4644008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Расположен по ул. Лебедева,2, у ДК Шахтостроителей. Открыт в 1964 году</a:t>
                      </a:r>
                      <a:r>
                        <a:rPr lang="ru-RU" sz="2400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Мемориал выполнен из </a:t>
                      </a:r>
                      <a:r>
                        <a:rPr lang="ru-RU" sz="240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бетона в форме башни высотой около  3 м. Перед башней – арка, сложенная из камня. С двух сторон памятник обрамляют бетонные обелиски со скошенным верхом. </a:t>
                      </a:r>
                      <a:endParaRPr lang="ru-RU" sz="24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войнам-интернационалистам"/>
          <p:cNvPicPr/>
          <p:nvPr/>
        </p:nvPicPr>
        <p:blipFill>
          <a:blip r:embed="rId2" cstate="email"/>
          <a:srcRect r="1852"/>
          <a:stretch>
            <a:fillRect/>
          </a:stretch>
        </p:blipFill>
        <p:spPr bwMode="auto">
          <a:xfrm>
            <a:off x="4788024" y="836712"/>
            <a:ext cx="4104456" cy="5472608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:\Documents and Settings\Admin\Мои документы\Мои рисунки\o_gorod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340768"/>
            <a:ext cx="7149248" cy="4932108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-324544" y="908720"/>
            <a:ext cx="7309320" cy="6264696"/>
            <a:chOff x="0" y="-134888"/>
            <a:chExt cx="7380312" cy="7380312"/>
          </a:xfrm>
        </p:grpSpPr>
        <p:pic>
          <p:nvPicPr>
            <p:cNvPr id="2050" name="Picture 2" descr="D:\черная флеха\Съемный диск (C)\GoldGuys_Orange\2365483138_552aca3432_o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-134888"/>
              <a:ext cx="7380312" cy="7380312"/>
            </a:xfrm>
            <a:prstGeom prst="rect">
              <a:avLst/>
            </a:prstGeom>
            <a:noFill/>
          </p:spPr>
        </p:pic>
        <p:grpSp>
          <p:nvGrpSpPr>
            <p:cNvPr id="5" name="Группа 4"/>
            <p:cNvGrpSpPr/>
            <p:nvPr/>
          </p:nvGrpSpPr>
          <p:grpSpPr>
            <a:xfrm rot="344399">
              <a:off x="2881829" y="2022493"/>
              <a:ext cx="3577952" cy="500266"/>
              <a:chOff x="3563888" y="3140965"/>
              <a:chExt cx="3672408" cy="707885"/>
            </a:xfrm>
          </p:grpSpPr>
          <p:grpSp>
            <p:nvGrpSpPr>
              <p:cNvPr id="6" name="Группа 4"/>
              <p:cNvGrpSpPr/>
              <p:nvPr/>
            </p:nvGrpSpPr>
            <p:grpSpPr>
              <a:xfrm>
                <a:off x="3563888" y="3140965"/>
                <a:ext cx="3672408" cy="707885"/>
                <a:chOff x="3419872" y="1844823"/>
                <a:chExt cx="2664296" cy="338406"/>
              </a:xfrm>
            </p:grpSpPr>
            <p:sp>
              <p:nvSpPr>
                <p:cNvPr id="8" name="Овал 7"/>
                <p:cNvSpPr/>
                <p:nvPr/>
              </p:nvSpPr>
              <p:spPr>
                <a:xfrm>
                  <a:off x="3419872" y="1913671"/>
                  <a:ext cx="288032" cy="21602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635896" y="1844823"/>
                  <a:ext cx="2448272" cy="338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dirty="0" smtClean="0"/>
                    <a:t> </a:t>
                  </a:r>
                  <a:r>
                    <a:rPr lang="ru-RU" sz="4000" b="1" i="1" dirty="0" smtClean="0"/>
                    <a:t>Прокопьевск</a:t>
                  </a:r>
                  <a:endParaRPr lang="ru-RU" sz="3600" b="1" i="1" dirty="0"/>
                </a:p>
              </p:txBody>
            </p:sp>
          </p:grpSp>
          <p:sp>
            <p:nvSpPr>
              <p:cNvPr id="7" name="Блок-схема: узел 6"/>
              <p:cNvSpPr/>
              <p:nvPr/>
            </p:nvSpPr>
            <p:spPr>
              <a:xfrm>
                <a:off x="3707904" y="3429000"/>
                <a:ext cx="144016" cy="144016"/>
              </a:xfrm>
              <a:prstGeom prst="flowChartConnec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611560" y="332656"/>
            <a:ext cx="7668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0000FF"/>
                </a:solidFill>
              </a:rPr>
              <a:t>Добро пожаловать! </a:t>
            </a:r>
            <a:endParaRPr lang="ru-RU" sz="60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КОМПЛЕКС ПОРТРЕТОВ «ИХ ИМЕНАМИ НАЗВАНЫ УЛИЦЫ ГОРОДА»</a:t>
            </a:r>
            <a:endParaRPr lang="ru-RU" sz="2800" dirty="0">
              <a:solidFill>
                <a:srgbClr val="0000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52736"/>
          <a:ext cx="4464496" cy="5468112"/>
        </p:xfrm>
        <a:graphic>
          <a:graphicData uri="http://schemas.openxmlformats.org/drawingml/2006/table">
            <a:tbl>
              <a:tblPr/>
              <a:tblGrid>
                <a:gridCol w="446449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Галерея портретов находится на улице Захаренко в районе поселка Зенковский. </a:t>
                      </a:r>
                      <a:r>
                        <a:rPr lang="ru-RU" sz="2400" b="0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Комплекс </a:t>
                      </a:r>
                      <a:r>
                        <a:rPr lang="ru-RU" sz="2400" b="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выполнен в форме бетонной стены с портретами людей, чьи имена носят некоторые улицы Прокопьевска. Часть стены состоит из бетонных плит с надписями «1941 – 1945» и изображением воина с пистолетом в руках. Верх стены венчает надпись: «Их именами названы улицы города»</a:t>
                      </a:r>
                      <a:endParaRPr lang="ru-RU" sz="2400" b="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Их имена в названии улиц"/>
          <p:cNvPicPr/>
          <p:nvPr/>
        </p:nvPicPr>
        <p:blipFill>
          <a:blip r:embed="rId2" cstate="email"/>
          <a:srcRect l="3571" t="2450"/>
          <a:stretch>
            <a:fillRect/>
          </a:stretch>
        </p:blipFill>
        <p:spPr bwMode="auto">
          <a:xfrm>
            <a:off x="4535488" y="1124744"/>
            <a:ext cx="4356992" cy="3528392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323528" y="1988840"/>
            <a:ext cx="85689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9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FF"/>
                </a:solidFill>
              </a:rPr>
              <a:t>      </a:t>
            </a:r>
            <a:r>
              <a:rPr lang="ru-RU" sz="2800" b="1" dirty="0" smtClean="0">
                <a:solidFill>
                  <a:srgbClr val="0000FF"/>
                </a:solidFill>
              </a:rPr>
              <a:t>Прокопьевск живет полнокровной жизнью,  отсчитывая дни, месяцы, годы нового тысячелетия.</a:t>
            </a:r>
          </a:p>
          <a:p>
            <a:pPr indent="361950" algn="just">
              <a:tabLst>
                <a:tab pos="712788" algn="l"/>
              </a:tabLst>
            </a:pPr>
            <a:r>
              <a:rPr lang="ru-RU" sz="2800" b="1" dirty="0" smtClean="0">
                <a:solidFill>
                  <a:srgbClr val="0000FF"/>
                </a:solidFill>
              </a:rPr>
              <a:t>И хотя история освоения нашего края уходит корнями в глубину веков, бурный рост и индустриальное развитие Прокопьевска приходиться   именно на наше время! </a:t>
            </a:r>
          </a:p>
          <a:p>
            <a:pPr algn="ctr">
              <a:tabLst>
                <a:tab pos="712788" algn="l"/>
              </a:tabLst>
            </a:pPr>
            <a:r>
              <a:rPr lang="ru-RU" sz="2800" b="1" dirty="0" smtClean="0">
                <a:solidFill>
                  <a:srgbClr val="0000FF"/>
                </a:solidFill>
              </a:rPr>
              <a:t>И Мы гордимся этим!</a:t>
            </a:r>
          </a:p>
          <a:p>
            <a:pPr marL="0" marR="0" lvl="0" indent="109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90872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Поговорим о настоящем….</a:t>
            </a:r>
            <a:endParaRPr lang="ru-RU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00608" y="764704"/>
            <a:ext cx="11233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</a:rPr>
              <a:t>Их именами гордятся прокопчане </a:t>
            </a:r>
          </a:p>
          <a:p>
            <a:pPr algn="ctr"/>
            <a:r>
              <a:rPr lang="ru-RU" sz="4800" b="1" dirty="0" smtClean="0">
                <a:solidFill>
                  <a:srgbClr val="0000FF"/>
                </a:solidFill>
              </a:rPr>
              <a:t>и весь мир</a:t>
            </a:r>
            <a:endParaRPr lang="ru-RU" sz="48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708920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i="1" dirty="0" smtClean="0"/>
              <a:t>Далеко за пределами города известны имена наших талантливых земляков, творческих коллективов и спортсменов</a:t>
            </a:r>
            <a:endParaRPr lang="ru-RU" sz="3800" i="1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52936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В Прокопьевске прошло детство дважды Героя Советского Союза, кавалера двух орденов Ленина, ордена Красной Звезды, золотой медали им. К.Э.Циолковского, космонавта Бориса </a:t>
            </a:r>
            <a:r>
              <a:rPr lang="ru-RU" sz="2400" dirty="0" err="1" smtClean="0">
                <a:solidFill>
                  <a:srgbClr val="0000FF"/>
                </a:solidFill>
              </a:rPr>
              <a:t>Волынова</a:t>
            </a:r>
            <a:r>
              <a:rPr lang="ru-RU" sz="2400" dirty="0" smtClean="0">
                <a:solidFill>
                  <a:srgbClr val="0000FF"/>
                </a:solidFill>
              </a:rPr>
              <a:t>.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33265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Борис </a:t>
            </a:r>
            <a:r>
              <a:rPr lang="ru-RU" sz="4400" b="1" dirty="0" err="1" smtClean="0">
                <a:solidFill>
                  <a:srgbClr val="0000FF"/>
                </a:solidFill>
              </a:rPr>
              <a:t>Волынов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35842" name="Picture 2" descr="Картинка 14 из 5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180262"/>
            <a:ext cx="3455293" cy="4985117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Портрет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>
          <a:xfrm flipH="1">
            <a:off x="323528" y="260648"/>
            <a:ext cx="2016224" cy="23830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Documents and Settings\Admin\Мои документы\Мои рисунки\1062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980728"/>
            <a:ext cx="3744416" cy="5516773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771800" y="476672"/>
            <a:ext cx="3348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Бюст Б.В. </a:t>
            </a:r>
            <a:r>
              <a:rPr lang="ru-RU" sz="2800" b="1" dirty="0" err="1" smtClean="0">
                <a:solidFill>
                  <a:srgbClr val="0000FF"/>
                </a:solidFill>
              </a:rPr>
              <a:t>Волынову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00808"/>
            <a:ext cx="3203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В благодарность знаменитому горожанину  на площади установлен его бюст, на открытии которого присутствовал сам </a:t>
            </a:r>
            <a:r>
              <a:rPr lang="ru-RU" sz="2800" b="1" dirty="0" smtClean="0">
                <a:solidFill>
                  <a:srgbClr val="0000FF"/>
                </a:solidFill>
              </a:rPr>
              <a:t>Борис Валентинович </a:t>
            </a:r>
            <a:r>
              <a:rPr lang="ru-RU" sz="2800" b="1" dirty="0" err="1" smtClean="0">
                <a:solidFill>
                  <a:srgbClr val="0000FF"/>
                </a:solidFill>
              </a:rPr>
              <a:t>Волынов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2952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cs typeface="Times New Roman" pitchFamily="18" charset="0"/>
              </a:rPr>
              <a:t>Этот отважный летчик в небе под Ленинградом повторил подвиг Николая  Гастелло и стал первым героем СССР - прокопчанином</a:t>
            </a:r>
            <a:r>
              <a:rPr lang="ru-RU" sz="2000" dirty="0" smtClean="0">
                <a:solidFill>
                  <a:srgbClr val="0000FF"/>
                </a:solidFill>
                <a:cs typeface="Times New Roman" pitchFamily="18" charset="0"/>
              </a:rPr>
              <a:t>. </a:t>
            </a:r>
            <a:endParaRPr lang="ru-RU" sz="2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" name="Picture 2" descr="C:\Documents and Settings\Admin\Рабочий стол\Для Кати к игре\Ответ Знаменитости итого\4 Иван Черных.jpg"/>
          <p:cNvPicPr>
            <a:picLocks noChangeAspect="1" noChangeArrowheads="1"/>
          </p:cNvPicPr>
          <p:nvPr/>
        </p:nvPicPr>
        <p:blipFill>
          <a:blip r:embed="rId2" cstate="email"/>
          <a:srcRect r="13383"/>
          <a:stretch>
            <a:fillRect/>
          </a:stretch>
        </p:blipFill>
        <p:spPr bwMode="auto">
          <a:xfrm>
            <a:off x="3491880" y="908720"/>
            <a:ext cx="5256584" cy="4682826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43808" y="0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Иван Черных</a:t>
            </a:r>
            <a:endParaRPr lang="ru-RU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60648"/>
            <a:ext cx="4627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cs typeface="Times New Roman" pitchFamily="18" charset="0"/>
              </a:rPr>
              <a:t>Галина Кулакова</a:t>
            </a:r>
            <a:endParaRPr lang="ru-RU" sz="48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C:\Documents and Settings\Admin\Рабочий стол\Для Кати к игре\Ответ Знаменитости итого\5 Галина Кулакова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4176464"/>
            <a:ext cx="2026246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419872" y="1196752"/>
            <a:ext cx="52565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cs typeface="Times New Roman" pitchFamily="18" charset="0"/>
              </a:rPr>
              <a:t>Выпускница </a:t>
            </a:r>
            <a:r>
              <a:rPr lang="ru-RU" sz="3200" dirty="0" err="1" smtClean="0">
                <a:solidFill>
                  <a:srgbClr val="0000FF"/>
                </a:solidFill>
                <a:cs typeface="Times New Roman" pitchFamily="18" charset="0"/>
              </a:rPr>
              <a:t>Прокопьевского</a:t>
            </a:r>
            <a:r>
              <a:rPr lang="ru-RU" sz="3200" dirty="0" smtClean="0">
                <a:solidFill>
                  <a:srgbClr val="0000FF"/>
                </a:solidFill>
                <a:cs typeface="Times New Roman" pitchFamily="18" charset="0"/>
              </a:rPr>
              <a:t> техникума физкультуры, чемпионка Олимпийских игр 1972 и 1976 годов, неоднократная чемпионка Мира и Европы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46082" name="Picture 2" descr="Картинка 6 из 10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60648"/>
            <a:ext cx="2489961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04664"/>
            <a:ext cx="42019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Григорий дрозд 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C:\Documents and Settings\Admin\Рабочий стол\Для Кати к игре\Ответ Знаменитости итого\2 Григорий Дроз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5916" y="1340768"/>
            <a:ext cx="4138178" cy="5158203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98884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cs typeface="Times New Roman" pitchFamily="18" charset="0"/>
              </a:rPr>
              <a:t>Коренной прокопчанин,</a:t>
            </a:r>
          </a:p>
          <a:p>
            <a:pPr algn="ctr"/>
            <a:r>
              <a:rPr lang="ru-RU" sz="3200" dirty="0" smtClean="0">
                <a:solidFill>
                  <a:srgbClr val="0000FF"/>
                </a:solidFill>
                <a:cs typeface="Times New Roman" pitchFamily="18" charset="0"/>
              </a:rPr>
              <a:t>чемпион мира по тайскому боксу, выступающий и сейчас в супертяжелой весовой категории </a:t>
            </a:r>
            <a:endParaRPr lang="ru-RU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7536" y="404664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000FF"/>
                </a:solidFill>
              </a:rPr>
              <a:t>А еще город славен своими традициями. У нас уделяется большое внимание культуре. Многие наши танцевальные ансамбли известны за пределами России. Одним из таких ансамблей является ансамбль "Сибирские выкрутасы". </a:t>
            </a:r>
            <a:endParaRPr lang="ru-RU" sz="22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« Сибирские Выкрутасы»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1027" name="Picture 3" descr="F:\Documents and Settings\Admin\Мои документы\Мои рисунки\R8HqpH2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3508860"/>
            <a:ext cx="4932040" cy="3279808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Documents and Settings\Admin\Мои документы\Мои рисунки\faawxhqvcyquxfkg hjirygmygn flqegwegscnjxqhole twlbguteafdhsisjny - fsfyvtitjphvubrfcxzv caafisoac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548680"/>
            <a:ext cx="5040559" cy="3219659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79512" y="487125"/>
            <a:ext cx="305983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Не менее известным является коллектив "Скоморохи". Оба коллектива объездили огромное количество стран и непременно возвращаются в родной Прокопьевск с призами за конкурсы.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Коллектив "Скоморохи" занесен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в книгу рекордов Гиннеса.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0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«Скоморохи»  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F:\Documents and Settings\Admin\Мои документы\Мои рисунки\Narodnyj_folklornyj_ansambl_Skomoroh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66643" y="764704"/>
            <a:ext cx="5777357" cy="5313784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оутбук\C\Рабочий стол\Прокопьевску – 80\Прокопьевск\Прокопьевск фото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2708920"/>
            <a:ext cx="4969535" cy="3320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://dd6deti.ucoz.ru/_fr/0/14648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76672"/>
            <a:ext cx="335472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5496" y="0"/>
            <a:ext cx="8820472" cy="7821488"/>
            <a:chOff x="1071538" y="0"/>
            <a:chExt cx="6858000" cy="6858000"/>
          </a:xfrm>
        </p:grpSpPr>
        <p:pic>
          <p:nvPicPr>
            <p:cNvPr id="3" name="Picture 2" descr="G:\GoldGuys_Orange\2365485038_3e5a974734_o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1538" y="0"/>
              <a:ext cx="6858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4546" y="1000108"/>
              <a:ext cx="1248064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>
          <a:xfrm rot="21275816">
            <a:off x="554356" y="2887674"/>
            <a:ext cx="8496944" cy="236988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FF"/>
                </a:solidFill>
              </a:rPr>
              <a:t>Достопримечательности </a:t>
            </a:r>
          </a:p>
          <a:p>
            <a:pPr algn="ctr"/>
            <a:r>
              <a:rPr lang="ru-RU" sz="5400" b="1" i="1" dirty="0" smtClean="0">
                <a:solidFill>
                  <a:srgbClr val="0000FF"/>
                </a:solidFill>
              </a:rPr>
              <a:t>нашего </a:t>
            </a:r>
          </a:p>
          <a:p>
            <a:pPr algn="ctr"/>
            <a:r>
              <a:rPr lang="ru-RU" sz="5400" b="1" i="1" dirty="0" smtClean="0">
                <a:solidFill>
                  <a:srgbClr val="0000FF"/>
                </a:solidFill>
              </a:rPr>
              <a:t>города</a:t>
            </a:r>
            <a:endParaRPr lang="ru-RU" sz="54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20081123_156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3284984"/>
            <a:ext cx="3955248" cy="2913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3" descr="20041114_8298"/>
          <p:cNvPicPr>
            <a:picLocks noChangeAspect="1" noChangeArrowheads="1"/>
          </p:cNvPicPr>
          <p:nvPr/>
        </p:nvPicPr>
        <p:blipFill>
          <a:blip r:embed="rId3" cstate="email"/>
          <a:srcRect l="-1606"/>
          <a:stretch>
            <a:fillRect/>
          </a:stretch>
        </p:blipFill>
        <p:spPr>
          <a:xfrm>
            <a:off x="4562986" y="260648"/>
            <a:ext cx="4581014" cy="2737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7504" y="764704"/>
            <a:ext cx="424847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Со временем меняется облик  города,</a:t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>становиться все чище и красивее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7" y="2708920"/>
            <a:ext cx="508556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36421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1214422"/>
            <a:ext cx="8229600" cy="4572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87624" y="33265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Комплекс  фонтана </a:t>
            </a:r>
            <a:r>
              <a:rPr lang="ru-RU" sz="4000" b="1" i="1" dirty="0" smtClean="0">
                <a:solidFill>
                  <a:srgbClr val="0000FF"/>
                </a:solidFill>
              </a:rPr>
              <a:t>(вид сверху) 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F:\Documents and Settings\Admin\Мои документы\Мои рисунки\0_3b29c_ebc89941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62344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857232"/>
            <a:ext cx="8286808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259632" y="0"/>
            <a:ext cx="6870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Городской стадион «Шахтёр» 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8369" y="260648"/>
            <a:ext cx="7588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Спортивный комплекс «СНЕЖИНКА»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5" name="Picture 2" descr="C:\Documents and Settings\Admin\Рабочий стол\Вопрос  и ответ Культура и спорт итого\Снежин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980728"/>
            <a:ext cx="7056784" cy="5292589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228" y="260648"/>
            <a:ext cx="6382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Дворец спорта «ДЕЛЬФИН»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C:\Users\Dns\Desktop\Для Кати к игре\Вопрос  и ответ Культура и спорт итого\Дворец спорта Дельфин 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99" y="1124744"/>
            <a:ext cx="7248805" cy="5436605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ns\Desktop\Для Кати к игре\Вопрос  и ответ Культура и спорт итого\Солнечный город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99764" y="764704"/>
            <a:ext cx="5736732" cy="4302874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31126" y="0"/>
            <a:ext cx="56969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«Солнечный городок»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341349"/>
            <a:ext cx="334786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9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Всё лето здесь  не смолкает здесь детский смех. Красочные карусели и устремлённое ввысь колесо обозрения притягивают к себе не только малышей, но и более старшее поколение.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F:\Documents and Settings\Admin\Мои документы\Мои рисунки\0_3b283_31e8ced2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420888"/>
            <a:ext cx="2571768" cy="336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Прокопьевск- третий по численности населения  город   Кузбасса. Находится  он  в юго-западной  части Кемеровской области. В составе города три района:  Зенковский, Рудничный, Центральный</a:t>
            </a:r>
            <a:r>
              <a:rPr lang="ru-RU" sz="2400" dirty="0" smtClean="0"/>
              <a:t>.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Коренное население — томские татары, шорцы и </a:t>
            </a:r>
            <a:r>
              <a:rPr lang="ru-RU" sz="2400" dirty="0" err="1" smtClean="0">
                <a:solidFill>
                  <a:srgbClr val="0000FF"/>
                </a:solidFill>
              </a:rPr>
              <a:t>телеуты</a:t>
            </a:r>
            <a:r>
              <a:rPr lang="ru-RU" sz="2400" dirty="0" smtClean="0">
                <a:solidFill>
                  <a:srgbClr val="0000FF"/>
                </a:solidFill>
              </a:rPr>
              <a:t>.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276872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Дата образования -10 мая 1931 года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Площадь -216,7 кв.км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Население -222,5 тыс. человек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Расстояние до областного центра-203км                                                 </a:t>
            </a:r>
            <a:r>
              <a:rPr lang="ru-RU" dirty="0" smtClean="0">
                <a:solidFill>
                  <a:srgbClr val="0000FF"/>
                </a:solidFill>
              </a:rPr>
              <a:t>                                                                                        </a:t>
            </a:r>
          </a:p>
        </p:txBody>
      </p:sp>
      <p:pic>
        <p:nvPicPr>
          <p:cNvPr id="5" name="Picture 5" descr="fla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4149080"/>
            <a:ext cx="331152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ПАМЯТНИК  А.С ПУШКИНУ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C:\Users\Dns\Desktop\Пушки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96752"/>
            <a:ext cx="3672408" cy="531866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Dns\Desktop\Ответ Пушки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3" y="2204864"/>
            <a:ext cx="4836028" cy="4077072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92200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59632" y="1196752"/>
            <a:ext cx="7272808" cy="5454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339752" y="260648"/>
            <a:ext cx="37580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Аллея Героев</a:t>
            </a:r>
            <a:endParaRPr lang="ru-RU" sz="4800" b="1" dirty="0">
              <a:solidFill>
                <a:srgbClr val="0000FF"/>
              </a:solidFill>
            </a:endParaRPr>
          </a:p>
        </p:txBody>
      </p:sp>
      <p:pic>
        <p:nvPicPr>
          <p:cNvPr id="6" name="Picture 3" descr="P92200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67744" y="932770"/>
            <a:ext cx="5184576" cy="5925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P92200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396158" y="1052736"/>
            <a:ext cx="4912146" cy="5805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P922000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627784" y="1124744"/>
            <a:ext cx="4433718" cy="5733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Все профессии нужны, все профессии важны!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34888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Об этом мы знаем не по </a:t>
            </a:r>
            <a:r>
              <a:rPr lang="ru-RU" sz="3600" dirty="0" err="1" smtClean="0">
                <a:solidFill>
                  <a:srgbClr val="002060"/>
                </a:solidFill>
              </a:rPr>
              <a:t>наслышке</a:t>
            </a:r>
            <a:r>
              <a:rPr lang="ru-RU" sz="3600" dirty="0" smtClean="0">
                <a:solidFill>
                  <a:srgbClr val="002060"/>
                </a:solidFill>
              </a:rPr>
              <a:t>, многим профессиям в скверах и парках установлены памятники, причем самые необычные….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127197">
            <a:off x="759986" y="4880328"/>
            <a:ext cx="7556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ndale Mono" pitchFamily="49" charset="0"/>
              </a:rPr>
              <a:t>Спорим ни у кого такого нет!!!</a:t>
            </a:r>
            <a:endParaRPr lang="ru-RU" sz="3200" dirty="0">
              <a:latin typeface="Andale Mono" pitchFamily="49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Картинка 3 из 2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66829" y="936104"/>
            <a:ext cx="5513483" cy="5733256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Памятник сквер Коммунальщиков     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_6a28e_98fd4cf9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35274" y="764704"/>
            <a:ext cx="4684998" cy="5888688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56184" y="188640"/>
            <a:ext cx="7410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Памятник милиционеру дяде Стёпе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fermer.ru/files/imagecache/AttachmentPost/blog/2011/02/109939/0_12d3a_b2b9fe24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819331"/>
            <a:ext cx="4536504" cy="5850029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83768" y="18864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Памятник дворнику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Картинка 65 из 1532"/>
          <p:cNvPicPr>
            <a:picLocks noChangeAspect="1" noChangeArrowheads="1"/>
          </p:cNvPicPr>
          <p:nvPr/>
        </p:nvPicPr>
        <p:blipFill>
          <a:blip r:embed="rId2" cstate="email"/>
          <a:srcRect b="-1641"/>
          <a:stretch>
            <a:fillRect/>
          </a:stretch>
        </p:blipFill>
        <p:spPr bwMode="auto">
          <a:xfrm>
            <a:off x="1187624" y="996802"/>
            <a:ext cx="7128792" cy="5578607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Памятник покорителям земных недр 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92800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1560" y="1484784"/>
            <a:ext cx="77724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135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Монумент « Слава шахтёрскому труду»</a:t>
            </a:r>
            <a:endParaRPr lang="ru-RU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1340768"/>
            <a:ext cx="3960440" cy="5280587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75656" y="4766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Памятник Адаму и Еве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3127" y="260648"/>
            <a:ext cx="7016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ЦВЕТО- Музыкальный фонтан 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3" name="Содержимое 3" descr="95922318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55576" y="1268760"/>
            <a:ext cx="7632848" cy="5184576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154204" y="-61555"/>
            <a:ext cx="5286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00FF"/>
                </a:solidFill>
              </a:rPr>
              <a:t>Глава города В.А.Гаранин</a:t>
            </a:r>
          </a:p>
        </p:txBody>
      </p:sp>
      <p:pic>
        <p:nvPicPr>
          <p:cNvPr id="3" name="Рисунок 2" descr="20101231 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3768" y="728444"/>
            <a:ext cx="4392488" cy="6012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Драматический театр</a:t>
            </a:r>
            <a:r>
              <a:rPr lang="ru-RU" sz="40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ru-RU" sz="40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C:\Documents and Settings\Admin\Рабочий стол\Вопрос  и ответ Культура и спорт итого\Театр 2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628800"/>
            <a:ext cx="8104900" cy="4559007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Documents and Settings\Admin\Мои документы\Мои рисунки\020420071231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836712"/>
            <a:ext cx="3563888" cy="4803501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62068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У нас в городе есть церковь Иоанна Предтечи</a:t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и храм-памятник погибшим шахтерам г. Прокопьевска, на постройку которого деньги собирал весь город.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8864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Иоанно-предтеченская</a:t>
            </a:r>
            <a:r>
              <a:rPr lang="ru-RU" sz="3200" b="1" dirty="0" smtClean="0">
                <a:solidFill>
                  <a:srgbClr val="0000FF"/>
                </a:solidFill>
              </a:rPr>
              <a:t> церковь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356992"/>
            <a:ext cx="4752975" cy="3301702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62352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548680"/>
            <a:ext cx="8286808" cy="5857916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088559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Ночной город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814536"/>
            <a:ext cx="3752850" cy="5210175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484784"/>
            <a:ext cx="4343400" cy="4943475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10513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А ночной город  просто завораживает своей красотой!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8534400" cy="62484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F:\Documents and Settings\Admin\Мои документы\Мои рисунки\0_d454_55b7d84e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81000"/>
            <a:ext cx="8077200" cy="60960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62348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785794"/>
            <a:ext cx="8286808" cy="5429288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x_14a83f6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" y="2780929"/>
            <a:ext cx="4933775" cy="4077072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1" descr="x_26f014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23928" y="0"/>
            <a:ext cx="5220072" cy="3696088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x_ca6269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6414" y="2564904"/>
            <a:ext cx="4835626" cy="4061073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2" descr="x_7f210ad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23928" y="332656"/>
            <a:ext cx="4991929" cy="3536153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6680742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332657"/>
            <a:ext cx="9144000" cy="237626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FFFFFF"/>
                </a:solidFill>
              </a:rPr>
              <a:t>   </a:t>
            </a:r>
            <a:r>
              <a:rPr lang="ru-RU" sz="4000" b="1" dirty="0" smtClean="0">
                <a:solidFill>
                  <a:srgbClr val="0000FF"/>
                </a:solidFill>
              </a:rPr>
              <a:t>Жемчужиной Кузбасса называют город горняков  -    Прокопьевск.</a:t>
            </a:r>
          </a:p>
          <a:p>
            <a:pPr eaLnBrk="1" hangingPunct="1"/>
            <a:endParaRPr lang="ru-RU" sz="2400" dirty="0" smtClean="0">
              <a:solidFill>
                <a:srgbClr val="FFFFFF"/>
              </a:solidFill>
            </a:endParaRPr>
          </a:p>
          <a:p>
            <a:pPr eaLnBrk="1" hangingPunct="1"/>
            <a:endParaRPr lang="ru-RU" sz="2400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ru-RU" sz="2400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endParaRPr lang="ru-RU" sz="2400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endParaRPr lang="ru-RU" sz="2400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endParaRPr lang="ru-RU" sz="2400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endParaRPr lang="ru-RU" sz="2400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endParaRPr lang="ru-RU" sz="2400" dirty="0" smtClean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Издавна Прокопьевск называют черной жемчужиной Кузбасса. В его подземных кладовых сосредоточено более 20 процентов всех российских запасов коксующихся углей, без которых не могут обойтись ведущие отрасли промышленности нашей страны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D:\черная флеха\Съемный диск (C)\GoldGuys_Orange\2365484838_21f122a165_o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3488" y="0"/>
            <a:ext cx="7352928" cy="73529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03848" y="2663041"/>
            <a:ext cx="3168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Приезжайте в гости к нам, будем очень рады ВАМ!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липарты\GoldGuys_Orange\2364695117_5e6838c7a3_o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79712" y="2060848"/>
            <a:ext cx="4643438" cy="23574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внимание!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Прокопьевск известен как изготовитель электромашин, шахтного оборудования, металлоконструкций,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резино-технических</a:t>
            </a:r>
            <a:r>
              <a:rPr lang="ru-RU" sz="3200" b="1" i="1" dirty="0" smtClean="0">
                <a:solidFill>
                  <a:srgbClr val="002060"/>
                </a:solidFill>
              </a:rPr>
              <a:t> изделий, продукции пищевой промышленности. Определяющей отраслью экономики города является угольная, которая в объеме производства города составляет 54,5 процента. 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Внешний облик города сегодня: в нем 260 тысяч человек населения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kyzbas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260648"/>
            <a:ext cx="4644008" cy="35164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" name="Picture 9" descr="17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11560" y="2924944"/>
            <a:ext cx="3564904" cy="363939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252536" y="260648"/>
            <a:ext cx="4608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Славен город делами своими, славен многочисленной армией шахтёров, беззаветно отдавшими делу свой опыт, знания, творческую энергию, навсегда вписавшими свои имена в историю города.</a:t>
            </a:r>
          </a:p>
        </p:txBody>
      </p:sp>
      <p:pic>
        <p:nvPicPr>
          <p:cNvPr id="61441" name="Picture 1" descr="F:\Documents and Settings\Admin\Мои документы\Мои рисунки\prometej.inf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4005064"/>
            <a:ext cx="3720638" cy="2471813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864</TotalTime>
  <Words>1183</Words>
  <Application>Microsoft Office PowerPoint</Application>
  <PresentationFormat>Экран (4:3)</PresentationFormat>
  <Paragraphs>115</Paragraphs>
  <Slides>71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Тема5</vt:lpstr>
      <vt:lpstr>Виртуальная экскурсия «Прокопьевск- жемчужина Кузбасса»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100</cp:revision>
  <dcterms:created xsi:type="dcterms:W3CDTF">2012-05-09T15:31:51Z</dcterms:created>
  <dcterms:modified xsi:type="dcterms:W3CDTF">2012-05-16T00:00:00Z</dcterms:modified>
</cp:coreProperties>
</file>