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71" r:id="rId7"/>
    <p:sldId id="265" r:id="rId8"/>
    <p:sldId id="266" r:id="rId9"/>
    <p:sldId id="267" r:id="rId10"/>
    <p:sldId id="268" r:id="rId11"/>
    <p:sldId id="269" r:id="rId12"/>
    <p:sldId id="272" r:id="rId13"/>
    <p:sldId id="273" r:id="rId14"/>
    <p:sldId id="274" r:id="rId15"/>
    <p:sldId id="275" r:id="rId16"/>
    <p:sldId id="277" r:id="rId17"/>
    <p:sldId id="278" r:id="rId18"/>
    <p:sldId id="282" r:id="rId19"/>
    <p:sldId id="280" r:id="rId20"/>
    <p:sldId id="28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0066"/>
    <a:srgbClr val="008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67" autoAdjust="0"/>
  </p:normalViewPr>
  <p:slideViewPr>
    <p:cSldViewPr>
      <p:cViewPr varScale="1">
        <p:scale>
          <a:sx n="73" d="100"/>
          <a:sy n="73"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F554FF-B90E-45FE-932C-82FE5614FCD9}"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C72B45-85BE-4A76-B579-AF924F819B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554FF-B90E-45FE-932C-82FE5614FCD9}" type="datetimeFigureOut">
              <a:rPr lang="ru-RU" smtClean="0"/>
              <a:pPr/>
              <a:t>28.04.2012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72B45-85BE-4A76-B579-AF924F819B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hyperlink" Target="http://www.locman.net/foto_14062.htm" TargetMode="External"/><Relationship Id="rId5" Type="http://schemas.openxmlformats.org/officeDocument/2006/relationships/image" Target="../media/image35.jpeg"/><Relationship Id="rId4" Type="http://schemas.openxmlformats.org/officeDocument/2006/relationships/hyperlink" Target="http://www.locman.net/foto_14069.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hyperlink" Target="http://www.asttour.ru/lib/img/n/00/00/0_691c1_572d5894_XXL.jpg" TargetMode="External"/><Relationship Id="rId1" Type="http://schemas.openxmlformats.org/officeDocument/2006/relationships/slideLayout" Target="../slideLayouts/slideLayout6.xml"/><Relationship Id="rId6" Type="http://schemas.openxmlformats.org/officeDocument/2006/relationships/hyperlink" Target="http://www.asttour.ru/lib/img/n/00/00/poslednyaya.jpg" TargetMode="External"/><Relationship Id="rId5" Type="http://schemas.openxmlformats.org/officeDocument/2006/relationships/image" Target="../media/image61.jpeg"/><Relationship Id="rId4" Type="http://schemas.openxmlformats.org/officeDocument/2006/relationships/hyperlink" Target="http://www.asttour.ru/lib/img/n/00/00/0_691c3_cd8f29e3_XXL.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09600"/>
            <a:ext cx="7931224" cy="875184"/>
          </a:xfrm>
        </p:spPr>
        <p:txBody>
          <a:bodyPr>
            <a:normAutofit/>
          </a:bodyPr>
          <a:lstStyle/>
          <a:p>
            <a:pPr algn="ctr"/>
            <a:r>
              <a:rPr lang="ru-RU" sz="4400" dirty="0" smtClean="0">
                <a:solidFill>
                  <a:srgbClr val="C00000"/>
                </a:solidFill>
              </a:rPr>
              <a:t>Астраханская область</a:t>
            </a:r>
            <a:endParaRPr lang="ru-RU" sz="4400" dirty="0">
              <a:solidFill>
                <a:srgbClr val="C00000"/>
              </a:solidFill>
            </a:endParaRPr>
          </a:p>
        </p:txBody>
      </p:sp>
      <p:pic>
        <p:nvPicPr>
          <p:cNvPr id="134147" name="Picture 3" descr="C:\Users\Пользователь\Pictures\N7IMKOCAEVZ2CLCA60NFHJCAN5I92WCASTBJ3LCAZ3RWKTCAAJ831SCAAD13QLCAI2IQB2CAC8SAHCCATRURT9CAKNTSZ7CAHIRVTECA82TF9FCAKBXKUHCANAPBT9CAEPO2C7CAN43265CARNMNVG.jpg"/>
          <p:cNvPicPr>
            <a:picLocks noGrp="1" noChangeAspect="1" noChangeArrowheads="1"/>
          </p:cNvPicPr>
          <p:nvPr>
            <p:ph idx="4294967295"/>
          </p:nvPr>
        </p:nvPicPr>
        <p:blipFill>
          <a:blip r:embed="rId2" cstate="print"/>
          <a:srcRect/>
          <a:stretch>
            <a:fillRect/>
          </a:stretch>
        </p:blipFill>
        <p:spPr bwMode="auto">
          <a:xfrm>
            <a:off x="251520" y="1628800"/>
            <a:ext cx="2160588" cy="1727200"/>
          </a:xfrm>
          <a:prstGeom prst="rect">
            <a:avLst/>
          </a:prstGeom>
          <a:noFill/>
        </p:spPr>
      </p:pic>
      <p:pic>
        <p:nvPicPr>
          <p:cNvPr id="134145" name="Picture 1" descr="C:\Users\Пользователь\Pictures\332872048.jpg"/>
          <p:cNvPicPr>
            <a:picLocks noChangeAspect="1" noChangeArrowheads="1"/>
          </p:cNvPicPr>
          <p:nvPr/>
        </p:nvPicPr>
        <p:blipFill>
          <a:blip r:embed="rId3" cstate="print"/>
          <a:srcRect/>
          <a:stretch>
            <a:fillRect/>
          </a:stretch>
        </p:blipFill>
        <p:spPr bwMode="auto">
          <a:xfrm>
            <a:off x="3491880" y="2420888"/>
            <a:ext cx="2286000" cy="1714500"/>
          </a:xfrm>
          <a:prstGeom prst="rect">
            <a:avLst/>
          </a:prstGeom>
          <a:noFill/>
        </p:spPr>
      </p:pic>
      <p:pic>
        <p:nvPicPr>
          <p:cNvPr id="134146" name="Picture 2" descr="C:\Users\Пользователь\Pictures\1920828309.jpg"/>
          <p:cNvPicPr>
            <a:picLocks noChangeAspect="1" noChangeArrowheads="1"/>
          </p:cNvPicPr>
          <p:nvPr/>
        </p:nvPicPr>
        <p:blipFill>
          <a:blip r:embed="rId4" cstate="print"/>
          <a:srcRect/>
          <a:stretch>
            <a:fillRect/>
          </a:stretch>
        </p:blipFill>
        <p:spPr bwMode="auto">
          <a:xfrm>
            <a:off x="6588224" y="1628800"/>
            <a:ext cx="2286000" cy="1714500"/>
          </a:xfrm>
          <a:prstGeom prst="rect">
            <a:avLst/>
          </a:prstGeom>
          <a:noFill/>
        </p:spPr>
      </p:pic>
      <p:pic>
        <p:nvPicPr>
          <p:cNvPr id="134148" name="Picture 4" descr="C:\Users\Пользователь\Pictures\EUF6XPCAYFY8NYCAPP7ZZACAZTNM15CAQMWRUNCAI884HSCA15W1PJCAJLPVJDCAECFFE1CACABGQ3CA2A02PKCAO32YXDCA2C12VQCACO0E0XCA0RVNNHCAEXPJ8RCAMZO413CAQYDK7VCAPRWVWF.jpg"/>
          <p:cNvPicPr>
            <a:picLocks noChangeAspect="1" noChangeArrowheads="1"/>
          </p:cNvPicPr>
          <p:nvPr/>
        </p:nvPicPr>
        <p:blipFill>
          <a:blip r:embed="rId5" cstate="print"/>
          <a:srcRect/>
          <a:stretch>
            <a:fillRect/>
          </a:stretch>
        </p:blipFill>
        <p:spPr bwMode="auto">
          <a:xfrm>
            <a:off x="971600" y="4005064"/>
            <a:ext cx="1428750" cy="1038225"/>
          </a:xfrm>
          <a:prstGeom prst="rect">
            <a:avLst/>
          </a:prstGeom>
          <a:noFill/>
        </p:spPr>
      </p:pic>
      <p:pic>
        <p:nvPicPr>
          <p:cNvPr id="134150" name="Picture 6" descr="http://im0-tub-ru.yandex.net/i?id=3902552-00-72"/>
          <p:cNvPicPr>
            <a:picLocks noChangeAspect="1" noChangeArrowheads="1"/>
          </p:cNvPicPr>
          <p:nvPr/>
        </p:nvPicPr>
        <p:blipFill>
          <a:blip r:embed="rId6" cstate="print"/>
          <a:srcRect/>
          <a:stretch>
            <a:fillRect/>
          </a:stretch>
        </p:blipFill>
        <p:spPr bwMode="auto">
          <a:xfrm>
            <a:off x="6948264" y="4293096"/>
            <a:ext cx="1343025" cy="1009650"/>
          </a:xfrm>
          <a:prstGeom prst="rect">
            <a:avLst/>
          </a:prstGeom>
          <a:noFill/>
        </p:spPr>
      </p:pic>
      <p:pic>
        <p:nvPicPr>
          <p:cNvPr id="134152" name="Picture 8" descr="http://im2-tub-ru.yandex.net/i?id=277148675-01-72"/>
          <p:cNvPicPr>
            <a:picLocks noChangeAspect="1" noChangeArrowheads="1"/>
          </p:cNvPicPr>
          <p:nvPr/>
        </p:nvPicPr>
        <p:blipFill>
          <a:blip r:embed="rId7" cstate="print"/>
          <a:srcRect/>
          <a:stretch>
            <a:fillRect/>
          </a:stretch>
        </p:blipFill>
        <p:spPr bwMode="auto">
          <a:xfrm>
            <a:off x="3923928" y="5157192"/>
            <a:ext cx="1428750" cy="10668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2794322"/>
          </a:xfrm>
        </p:spPr>
        <p:txBody>
          <a:bodyPr>
            <a:noAutofit/>
          </a:bodyPr>
          <a:lstStyle/>
          <a:p>
            <a:pPr algn="l"/>
            <a:r>
              <a:rPr lang="ru-RU" sz="3200" b="1" i="1" dirty="0" smtClean="0">
                <a:solidFill>
                  <a:srgbClr val="002060"/>
                </a:solidFill>
                <a:latin typeface="Times New Roman" pitchFamily="18" charset="0"/>
                <a:cs typeface="Times New Roman" pitchFamily="18" charset="0"/>
              </a:rPr>
              <a:t>                               В О Л Г А</a:t>
            </a:r>
            <a:r>
              <a:rPr lang="ru-RU" sz="3200" i="1" dirty="0" smtClean="0">
                <a:solidFill>
                  <a:srgbClr val="002060"/>
                </a:solidFill>
                <a:latin typeface="Times New Roman" pitchFamily="18" charset="0"/>
                <a:cs typeface="Times New Roman" pitchFamily="18" charset="0"/>
              </a:rPr>
              <a:t/>
            </a:r>
            <a:br>
              <a:rPr lang="ru-RU" sz="3200" i="1" dirty="0" smtClean="0">
                <a:solidFill>
                  <a:srgbClr val="002060"/>
                </a:solidFill>
                <a:latin typeface="Times New Roman" pitchFamily="18" charset="0"/>
                <a:cs typeface="Times New Roman" pitchFamily="18" charset="0"/>
              </a:rPr>
            </a:br>
            <a:r>
              <a:rPr lang="ru-RU" sz="3200" i="1" dirty="0" smtClean="0">
                <a:solidFill>
                  <a:srgbClr val="002060"/>
                </a:solidFill>
                <a:latin typeface="Times New Roman" pitchFamily="18" charset="0"/>
                <a:cs typeface="Times New Roman" pitchFamily="18" charset="0"/>
              </a:rPr>
              <a:t>Эта река – символ и любовь России, мать русских рек. Астраханская область занимает её нижнюю часть, где Волга, разделяясь на множество речек, впадает в Каспийское море</a:t>
            </a:r>
            <a:endParaRPr lang="ru-RU" sz="3200" i="1" dirty="0">
              <a:solidFill>
                <a:srgbClr val="002060"/>
              </a:solidFill>
              <a:latin typeface="Times New Roman" pitchFamily="18" charset="0"/>
              <a:cs typeface="Times New Roman" pitchFamily="18" charset="0"/>
            </a:endParaRPr>
          </a:p>
        </p:txBody>
      </p:sp>
      <p:pic>
        <p:nvPicPr>
          <p:cNvPr id="158722" name="Picture 2" descr="http://im6-tub-ru.yandex.net/i?id=77127689-54-72"/>
          <p:cNvPicPr>
            <a:picLocks noChangeAspect="1" noChangeArrowheads="1"/>
          </p:cNvPicPr>
          <p:nvPr/>
        </p:nvPicPr>
        <p:blipFill>
          <a:blip r:embed="rId2" cstate="print"/>
          <a:srcRect/>
          <a:stretch>
            <a:fillRect/>
          </a:stretch>
        </p:blipFill>
        <p:spPr bwMode="auto">
          <a:xfrm>
            <a:off x="272095" y="4077072"/>
            <a:ext cx="2200263" cy="1642865"/>
          </a:xfrm>
          <a:prstGeom prst="rect">
            <a:avLst/>
          </a:prstGeom>
          <a:noFill/>
        </p:spPr>
      </p:pic>
      <p:pic>
        <p:nvPicPr>
          <p:cNvPr id="158724" name="Picture 4" descr="http://im5-tub-ru.yandex.net/i?id=301318328-42-72"/>
          <p:cNvPicPr>
            <a:picLocks noChangeAspect="1" noChangeArrowheads="1"/>
          </p:cNvPicPr>
          <p:nvPr/>
        </p:nvPicPr>
        <p:blipFill>
          <a:blip r:embed="rId3" cstate="print"/>
          <a:srcRect/>
          <a:stretch>
            <a:fillRect/>
          </a:stretch>
        </p:blipFill>
        <p:spPr bwMode="auto">
          <a:xfrm>
            <a:off x="6156176" y="4053190"/>
            <a:ext cx="2232248" cy="1666747"/>
          </a:xfrm>
          <a:prstGeom prst="rect">
            <a:avLst/>
          </a:prstGeom>
          <a:noFill/>
        </p:spPr>
      </p:pic>
      <p:pic>
        <p:nvPicPr>
          <p:cNvPr id="158726" name="Picture 6" descr="Волжский пейзаж с яхтой">
            <a:hlinkClick r:id="rId4"/>
          </p:cNvPr>
          <p:cNvPicPr>
            <a:picLocks noChangeAspect="1" noChangeArrowheads="1"/>
          </p:cNvPicPr>
          <p:nvPr/>
        </p:nvPicPr>
        <p:blipFill>
          <a:blip r:embed="rId5" cstate="print"/>
          <a:srcRect/>
          <a:stretch>
            <a:fillRect/>
          </a:stretch>
        </p:blipFill>
        <p:spPr bwMode="auto">
          <a:xfrm>
            <a:off x="3635896" y="5229200"/>
            <a:ext cx="1531315" cy="1294632"/>
          </a:xfrm>
          <a:prstGeom prst="rect">
            <a:avLst/>
          </a:prstGeom>
          <a:noFill/>
        </p:spPr>
      </p:pic>
      <p:pic>
        <p:nvPicPr>
          <p:cNvPr id="158728" name="Picture 8" descr="Катер &quot;Русич&quot;">
            <a:hlinkClick r:id="rId6"/>
          </p:cNvPr>
          <p:cNvPicPr>
            <a:picLocks noChangeAspect="1" noChangeArrowheads="1"/>
          </p:cNvPicPr>
          <p:nvPr/>
        </p:nvPicPr>
        <p:blipFill>
          <a:blip r:embed="rId7" cstate="print"/>
          <a:srcRect/>
          <a:stretch>
            <a:fillRect/>
          </a:stretch>
        </p:blipFill>
        <p:spPr bwMode="auto">
          <a:xfrm>
            <a:off x="3419872" y="3068960"/>
            <a:ext cx="1870982" cy="1584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2808312"/>
          </a:xfrm>
        </p:spPr>
        <p:txBody>
          <a:bodyPr>
            <a:noAutofit/>
          </a:bodyPr>
          <a:lstStyle/>
          <a:p>
            <a:r>
              <a:rPr lang="ru-RU" sz="3200" b="1" i="1" dirty="0" smtClean="0">
                <a:solidFill>
                  <a:srgbClr val="660066"/>
                </a:solidFill>
              </a:rPr>
              <a:t>В Е Р Б Л Ю Д </a:t>
            </a:r>
            <a:br>
              <a:rPr lang="ru-RU" sz="3200" b="1" i="1" dirty="0" smtClean="0">
                <a:solidFill>
                  <a:srgbClr val="660066"/>
                </a:solidFill>
              </a:rPr>
            </a:br>
            <a:r>
              <a:rPr lang="ru-RU" sz="3200" b="1" i="1" dirty="0" err="1" smtClean="0">
                <a:solidFill>
                  <a:srgbClr val="660066"/>
                </a:solidFill>
              </a:rPr>
              <a:t>Астрахнские</a:t>
            </a:r>
            <a:r>
              <a:rPr lang="ru-RU" sz="3200" b="1" i="1" dirty="0" smtClean="0">
                <a:solidFill>
                  <a:srgbClr val="660066"/>
                </a:solidFill>
              </a:rPr>
              <a:t> верблюды – самые большие двугорбые верблюды мира. Любимое его кушанье – верблюжья колючка. Верблюд – очень ценное животное. Он одевает , возит, кормит людей.</a:t>
            </a:r>
            <a:endParaRPr lang="ru-RU" sz="3200" b="1" i="1" dirty="0">
              <a:solidFill>
                <a:srgbClr val="660066"/>
              </a:solidFill>
            </a:endParaRPr>
          </a:p>
        </p:txBody>
      </p:sp>
      <p:pic>
        <p:nvPicPr>
          <p:cNvPr id="159746" name="Picture 2" descr="http://im8-tub-ru.yandex.net/i?id=56959166-37-72"/>
          <p:cNvPicPr>
            <a:picLocks noChangeAspect="1" noChangeArrowheads="1"/>
          </p:cNvPicPr>
          <p:nvPr/>
        </p:nvPicPr>
        <p:blipFill>
          <a:blip r:embed="rId2" cstate="print"/>
          <a:srcRect/>
          <a:stretch>
            <a:fillRect/>
          </a:stretch>
        </p:blipFill>
        <p:spPr bwMode="auto">
          <a:xfrm>
            <a:off x="467544" y="4725144"/>
            <a:ext cx="2376264" cy="1354833"/>
          </a:xfrm>
          <a:prstGeom prst="rect">
            <a:avLst/>
          </a:prstGeom>
          <a:noFill/>
        </p:spPr>
      </p:pic>
      <p:pic>
        <p:nvPicPr>
          <p:cNvPr id="159748" name="Picture 4" descr="http://im2-tub-ru.yandex.net/i?id=425396349-39-72"/>
          <p:cNvPicPr>
            <a:picLocks noChangeAspect="1" noChangeArrowheads="1"/>
          </p:cNvPicPr>
          <p:nvPr/>
        </p:nvPicPr>
        <p:blipFill>
          <a:blip r:embed="rId3" cstate="print"/>
          <a:srcRect/>
          <a:stretch>
            <a:fillRect/>
          </a:stretch>
        </p:blipFill>
        <p:spPr bwMode="auto">
          <a:xfrm>
            <a:off x="6228184" y="4797152"/>
            <a:ext cx="2148830" cy="1368152"/>
          </a:xfrm>
          <a:prstGeom prst="rect">
            <a:avLst/>
          </a:prstGeom>
          <a:noFill/>
        </p:spPr>
      </p:pic>
      <p:pic>
        <p:nvPicPr>
          <p:cNvPr id="159750" name="Picture 6" descr="http://im8-tub-ru.yandex.net/i?id=38804841-69-72"/>
          <p:cNvPicPr>
            <a:picLocks noChangeAspect="1" noChangeArrowheads="1"/>
          </p:cNvPicPr>
          <p:nvPr/>
        </p:nvPicPr>
        <p:blipFill>
          <a:blip r:embed="rId4" cstate="print"/>
          <a:srcRect/>
          <a:stretch>
            <a:fillRect/>
          </a:stretch>
        </p:blipFill>
        <p:spPr bwMode="auto">
          <a:xfrm>
            <a:off x="3635896" y="3501008"/>
            <a:ext cx="1746498" cy="130354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Autofit/>
          </a:bodyPr>
          <a:lstStyle/>
          <a:p>
            <a:r>
              <a:rPr lang="ru-RU" sz="4000" dirty="0" smtClean="0">
                <a:solidFill>
                  <a:srgbClr val="0070C0"/>
                </a:solidFill>
              </a:rPr>
              <a:t>Н Е Ф Т Ь</a:t>
            </a:r>
            <a:r>
              <a:rPr lang="ru-RU" sz="2800" dirty="0" smtClean="0">
                <a:solidFill>
                  <a:srgbClr val="0070C0"/>
                </a:solidFill>
              </a:rPr>
              <a:t/>
            </a:r>
            <a:br>
              <a:rPr lang="ru-RU" sz="2800" dirty="0" smtClean="0">
                <a:solidFill>
                  <a:srgbClr val="0070C0"/>
                </a:solidFill>
              </a:rPr>
            </a:br>
            <a:r>
              <a:rPr lang="ru-RU" sz="2800" dirty="0" smtClean="0">
                <a:solidFill>
                  <a:srgbClr val="0070C0"/>
                </a:solidFill>
              </a:rPr>
              <a:t>ценнейшее полезное ископаемое области. Астраханскую нефть называют «черное золото», так как она очень ценная. Она легче воды, хорошо горит, даёт тепло. Из неё получают бензин, керосин, вырабатываю спирт, удобрения, лаки, краски и ещё много других нужных человеку веществ.</a:t>
            </a:r>
            <a:endParaRPr lang="ru-RU" sz="2800" dirty="0">
              <a:solidFill>
                <a:srgbClr val="0070C0"/>
              </a:solidFill>
            </a:endParaRPr>
          </a:p>
        </p:txBody>
      </p:sp>
      <p:pic>
        <p:nvPicPr>
          <p:cNvPr id="1026" name="Picture 2" descr="http://im6-tub-ru.yandex.net/i?id=206930990-37-72"/>
          <p:cNvPicPr>
            <a:picLocks noChangeAspect="1" noChangeArrowheads="1"/>
          </p:cNvPicPr>
          <p:nvPr/>
        </p:nvPicPr>
        <p:blipFill>
          <a:blip r:embed="rId2" cstate="print"/>
          <a:srcRect/>
          <a:stretch>
            <a:fillRect/>
          </a:stretch>
        </p:blipFill>
        <p:spPr bwMode="auto">
          <a:xfrm>
            <a:off x="1043608" y="4077072"/>
            <a:ext cx="2592288" cy="1935577"/>
          </a:xfrm>
          <a:prstGeom prst="rect">
            <a:avLst/>
          </a:prstGeom>
          <a:noFill/>
        </p:spPr>
      </p:pic>
      <p:pic>
        <p:nvPicPr>
          <p:cNvPr id="1028" name="Picture 4" descr="http://im4-tub-ru.yandex.net/i?id=160332983-65-72"/>
          <p:cNvPicPr>
            <a:picLocks noChangeAspect="1" noChangeArrowheads="1"/>
          </p:cNvPicPr>
          <p:nvPr/>
        </p:nvPicPr>
        <p:blipFill>
          <a:blip r:embed="rId3" cstate="print"/>
          <a:srcRect/>
          <a:stretch>
            <a:fillRect/>
          </a:stretch>
        </p:blipFill>
        <p:spPr bwMode="auto">
          <a:xfrm>
            <a:off x="5436096" y="4077072"/>
            <a:ext cx="2436862" cy="194949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90466"/>
          </a:xfrm>
        </p:spPr>
        <p:txBody>
          <a:bodyPr>
            <a:noAutofit/>
          </a:bodyPr>
          <a:lstStyle/>
          <a:p>
            <a:r>
              <a:rPr lang="ru-RU" sz="4000" b="1" i="1" dirty="0" smtClean="0">
                <a:solidFill>
                  <a:srgbClr val="FFFF00"/>
                </a:solidFill>
              </a:rPr>
              <a:t>Г А З</a:t>
            </a:r>
            <a:r>
              <a:rPr lang="ru-RU" sz="2800" dirty="0" smtClean="0">
                <a:solidFill>
                  <a:srgbClr val="FFFF00"/>
                </a:solidFill>
              </a:rPr>
              <a:t/>
            </a:r>
            <a:br>
              <a:rPr lang="ru-RU" sz="2800" dirty="0" smtClean="0">
                <a:solidFill>
                  <a:srgbClr val="FFFF00"/>
                </a:solidFill>
              </a:rPr>
            </a:br>
            <a:r>
              <a:rPr lang="ru-RU" sz="2800" dirty="0" smtClean="0">
                <a:solidFill>
                  <a:srgbClr val="FFFF00"/>
                </a:solidFill>
              </a:rPr>
              <a:t>Наши астраханские земли богаты газом. Почти 200 лет назад наш земляк, русский умелец Иван Семенович </a:t>
            </a:r>
            <a:r>
              <a:rPr lang="ru-RU" sz="2800" dirty="0" err="1" smtClean="0">
                <a:solidFill>
                  <a:srgbClr val="FFFF00"/>
                </a:solidFill>
              </a:rPr>
              <a:t>Лотухин</a:t>
            </a:r>
            <a:r>
              <a:rPr lang="ru-RU" sz="2800" dirty="0" smtClean="0">
                <a:solidFill>
                  <a:srgbClr val="FFFF00"/>
                </a:solidFill>
              </a:rPr>
              <a:t> самыми простыми инструментами прорубил скважину глубиной до 112 метров и получил газ. Сейчас Астрахань стала родиной уникальных плавучих буровых установок, которые используются для подводной добычи газа даже со дна Каспийского моря</a:t>
            </a:r>
            <a:endParaRPr lang="ru-RU" sz="2800" dirty="0">
              <a:solidFill>
                <a:srgbClr val="FFFF00"/>
              </a:solidFill>
            </a:endParaRPr>
          </a:p>
        </p:txBody>
      </p:sp>
      <p:pic>
        <p:nvPicPr>
          <p:cNvPr id="25602" name="Picture 2" descr="http://im8-tub-ru.yandex.net/i?id=536338172-16-72&amp;n=17"/>
          <p:cNvPicPr>
            <a:picLocks noChangeAspect="1" noChangeArrowheads="1"/>
          </p:cNvPicPr>
          <p:nvPr/>
        </p:nvPicPr>
        <p:blipFill>
          <a:blip r:embed="rId2" cstate="print"/>
          <a:srcRect/>
          <a:stretch>
            <a:fillRect/>
          </a:stretch>
        </p:blipFill>
        <p:spPr bwMode="auto">
          <a:xfrm>
            <a:off x="827584" y="4509120"/>
            <a:ext cx="2865629" cy="1860798"/>
          </a:xfrm>
          <a:prstGeom prst="rect">
            <a:avLst/>
          </a:prstGeom>
          <a:noFill/>
        </p:spPr>
      </p:pic>
      <p:pic>
        <p:nvPicPr>
          <p:cNvPr id="25604" name="Picture 4" descr="http://im4-tub-ru.yandex.net/i?id=129791160-63-72"/>
          <p:cNvPicPr>
            <a:picLocks noChangeAspect="1" noChangeArrowheads="1"/>
          </p:cNvPicPr>
          <p:nvPr/>
        </p:nvPicPr>
        <p:blipFill>
          <a:blip r:embed="rId3" cstate="print"/>
          <a:srcRect/>
          <a:stretch>
            <a:fillRect/>
          </a:stretch>
        </p:blipFill>
        <p:spPr bwMode="auto">
          <a:xfrm>
            <a:off x="5580112" y="4509120"/>
            <a:ext cx="2724894" cy="18886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6700" dirty="0" smtClean="0">
                <a:solidFill>
                  <a:srgbClr val="FF0000"/>
                </a:solidFill>
                <a:latin typeface="Monotype Corsiva" pitchFamily="66" charset="0"/>
              </a:rPr>
              <a:t>Театры</a:t>
            </a:r>
            <a:r>
              <a:rPr lang="ru-RU" dirty="0" smtClean="0"/>
              <a:t/>
            </a:r>
            <a:br>
              <a:rPr lang="ru-RU" dirty="0" smtClean="0"/>
            </a:br>
            <a:r>
              <a:rPr lang="ru-RU" b="1" dirty="0" smtClean="0"/>
              <a:t/>
            </a:r>
            <a:br>
              <a:rPr lang="ru-RU" b="1" dirty="0" smtClean="0"/>
            </a:br>
            <a:endParaRPr lang="ru-RU" dirty="0"/>
          </a:p>
        </p:txBody>
      </p:sp>
      <p:pic>
        <p:nvPicPr>
          <p:cNvPr id="1026" name="Picture 2" descr="Астраханский драматический театр"/>
          <p:cNvPicPr>
            <a:picLocks noChangeAspect="1" noChangeArrowheads="1"/>
          </p:cNvPicPr>
          <p:nvPr/>
        </p:nvPicPr>
        <p:blipFill>
          <a:blip r:embed="rId2" cstate="print"/>
          <a:srcRect/>
          <a:stretch>
            <a:fillRect/>
          </a:stretch>
        </p:blipFill>
        <p:spPr bwMode="auto">
          <a:xfrm>
            <a:off x="467544" y="1450778"/>
            <a:ext cx="1872208" cy="1258540"/>
          </a:xfrm>
          <a:prstGeom prst="rect">
            <a:avLst/>
          </a:prstGeom>
          <a:noFill/>
        </p:spPr>
      </p:pic>
      <p:pic>
        <p:nvPicPr>
          <p:cNvPr id="1028" name="Picture 4" descr="Астраханский театр юного зрителя"/>
          <p:cNvPicPr>
            <a:picLocks noChangeAspect="1" noChangeArrowheads="1"/>
          </p:cNvPicPr>
          <p:nvPr/>
        </p:nvPicPr>
        <p:blipFill>
          <a:blip r:embed="rId3" cstate="print"/>
          <a:srcRect/>
          <a:stretch>
            <a:fillRect/>
          </a:stretch>
        </p:blipFill>
        <p:spPr bwMode="auto">
          <a:xfrm>
            <a:off x="3383868" y="2219739"/>
            <a:ext cx="2340260" cy="1560173"/>
          </a:xfrm>
          <a:prstGeom prst="rect">
            <a:avLst/>
          </a:prstGeom>
          <a:noFill/>
        </p:spPr>
      </p:pic>
      <p:pic>
        <p:nvPicPr>
          <p:cNvPr id="1030" name="Picture 6" descr="Астраханский государственный театр кукол"/>
          <p:cNvPicPr>
            <a:picLocks noChangeAspect="1" noChangeArrowheads="1"/>
          </p:cNvPicPr>
          <p:nvPr/>
        </p:nvPicPr>
        <p:blipFill>
          <a:blip r:embed="rId4" cstate="print"/>
          <a:srcRect/>
          <a:stretch>
            <a:fillRect/>
          </a:stretch>
        </p:blipFill>
        <p:spPr bwMode="auto">
          <a:xfrm>
            <a:off x="6588224" y="1479983"/>
            <a:ext cx="1930524" cy="1329917"/>
          </a:xfrm>
          <a:prstGeom prst="rect">
            <a:avLst/>
          </a:prstGeom>
          <a:noFill/>
        </p:spPr>
      </p:pic>
      <p:pic>
        <p:nvPicPr>
          <p:cNvPr id="1032" name="Picture 8" descr="Астраханский государственный музыкальный театр "/>
          <p:cNvPicPr>
            <a:picLocks noChangeAspect="1" noChangeArrowheads="1"/>
          </p:cNvPicPr>
          <p:nvPr/>
        </p:nvPicPr>
        <p:blipFill>
          <a:blip r:embed="rId5" cstate="print"/>
          <a:srcRect/>
          <a:stretch>
            <a:fillRect/>
          </a:stretch>
        </p:blipFill>
        <p:spPr bwMode="auto">
          <a:xfrm>
            <a:off x="539552" y="4203028"/>
            <a:ext cx="1944216" cy="1371752"/>
          </a:xfrm>
          <a:prstGeom prst="rect">
            <a:avLst/>
          </a:prstGeom>
          <a:noFill/>
        </p:spPr>
      </p:pic>
      <p:pic>
        <p:nvPicPr>
          <p:cNvPr id="1034" name="Picture 10" descr="Астраханская государственная филармония"/>
          <p:cNvPicPr>
            <a:picLocks noChangeAspect="1" noChangeArrowheads="1"/>
          </p:cNvPicPr>
          <p:nvPr/>
        </p:nvPicPr>
        <p:blipFill>
          <a:blip r:embed="rId6" cstate="print"/>
          <a:srcRect/>
          <a:stretch>
            <a:fillRect/>
          </a:stretch>
        </p:blipFill>
        <p:spPr bwMode="auto">
          <a:xfrm>
            <a:off x="6660232" y="4149080"/>
            <a:ext cx="1930524" cy="1287016"/>
          </a:xfrm>
          <a:prstGeom prst="rect">
            <a:avLst/>
          </a:prstGeom>
          <a:noFill/>
        </p:spPr>
      </p:pic>
      <p:sp>
        <p:nvSpPr>
          <p:cNvPr id="8" name="TextBox 7"/>
          <p:cNvSpPr txBox="1"/>
          <p:nvPr/>
        </p:nvSpPr>
        <p:spPr>
          <a:xfrm>
            <a:off x="251520" y="2924944"/>
            <a:ext cx="2145139" cy="646331"/>
          </a:xfrm>
          <a:prstGeom prst="rect">
            <a:avLst/>
          </a:prstGeom>
          <a:noFill/>
        </p:spPr>
        <p:txBody>
          <a:bodyPr wrap="none" rtlCol="0">
            <a:spAutoFit/>
          </a:bodyPr>
          <a:lstStyle/>
          <a:p>
            <a:pPr algn="ctr"/>
            <a:r>
              <a:rPr lang="ru-RU" b="1" dirty="0" smtClean="0">
                <a:latin typeface="Monotype Corsiva" pitchFamily="66" charset="0"/>
              </a:rPr>
              <a:t>Астраханский </a:t>
            </a:r>
          </a:p>
          <a:p>
            <a:pPr algn="ctr"/>
            <a:r>
              <a:rPr lang="ru-RU" b="1" dirty="0" smtClean="0">
                <a:latin typeface="Monotype Corsiva" pitchFamily="66" charset="0"/>
              </a:rPr>
              <a:t>драматический театр</a:t>
            </a:r>
            <a:endParaRPr lang="ru-RU" b="1" dirty="0">
              <a:latin typeface="Monotype Corsiva" pitchFamily="66" charset="0"/>
            </a:endParaRPr>
          </a:p>
        </p:txBody>
      </p:sp>
      <p:sp>
        <p:nvSpPr>
          <p:cNvPr id="9" name="TextBox 8"/>
          <p:cNvSpPr txBox="1"/>
          <p:nvPr/>
        </p:nvSpPr>
        <p:spPr>
          <a:xfrm>
            <a:off x="3851920" y="4005064"/>
            <a:ext cx="1435008" cy="923330"/>
          </a:xfrm>
          <a:prstGeom prst="rect">
            <a:avLst/>
          </a:prstGeom>
          <a:noFill/>
        </p:spPr>
        <p:txBody>
          <a:bodyPr wrap="none" rtlCol="0">
            <a:spAutoFit/>
          </a:bodyPr>
          <a:lstStyle/>
          <a:p>
            <a:pPr algn="ctr"/>
            <a:r>
              <a:rPr lang="ru-RU" b="1" dirty="0" smtClean="0">
                <a:latin typeface="Monotype Corsiva" pitchFamily="66" charset="0"/>
              </a:rPr>
              <a:t>Астраханский</a:t>
            </a:r>
          </a:p>
          <a:p>
            <a:pPr algn="ctr"/>
            <a:r>
              <a:rPr lang="ru-RU" b="1" dirty="0" smtClean="0">
                <a:latin typeface="Monotype Corsiva" pitchFamily="66" charset="0"/>
              </a:rPr>
              <a:t>театр юного </a:t>
            </a:r>
          </a:p>
          <a:p>
            <a:pPr algn="ctr"/>
            <a:r>
              <a:rPr lang="ru-RU" b="1" dirty="0" smtClean="0">
                <a:latin typeface="Monotype Corsiva" pitchFamily="66" charset="0"/>
              </a:rPr>
              <a:t>зрителя</a:t>
            </a:r>
            <a:endParaRPr lang="ru-RU" b="1" dirty="0">
              <a:latin typeface="Monotype Corsiva" pitchFamily="66" charset="0"/>
            </a:endParaRPr>
          </a:p>
        </p:txBody>
      </p:sp>
      <p:sp>
        <p:nvSpPr>
          <p:cNvPr id="10" name="TextBox 9"/>
          <p:cNvSpPr txBox="1"/>
          <p:nvPr/>
        </p:nvSpPr>
        <p:spPr>
          <a:xfrm>
            <a:off x="6841116" y="2924944"/>
            <a:ext cx="1712327" cy="923330"/>
          </a:xfrm>
          <a:prstGeom prst="rect">
            <a:avLst/>
          </a:prstGeom>
          <a:noFill/>
        </p:spPr>
        <p:txBody>
          <a:bodyPr wrap="none" rtlCol="0">
            <a:spAutoFit/>
          </a:bodyPr>
          <a:lstStyle/>
          <a:p>
            <a:pPr algn="ctr"/>
            <a:r>
              <a:rPr lang="ru-RU" b="1" dirty="0" smtClean="0">
                <a:latin typeface="Monotype Corsiva" pitchFamily="66" charset="0"/>
              </a:rPr>
              <a:t>Астраханский </a:t>
            </a:r>
          </a:p>
          <a:p>
            <a:pPr algn="ctr"/>
            <a:r>
              <a:rPr lang="ru-RU" b="1" dirty="0" smtClean="0">
                <a:latin typeface="Monotype Corsiva" pitchFamily="66" charset="0"/>
              </a:rPr>
              <a:t>государственный </a:t>
            </a:r>
          </a:p>
          <a:p>
            <a:pPr algn="ctr"/>
            <a:r>
              <a:rPr lang="ru-RU" b="1" dirty="0" smtClean="0">
                <a:latin typeface="Monotype Corsiva" pitchFamily="66" charset="0"/>
              </a:rPr>
              <a:t>театр кукол</a:t>
            </a:r>
            <a:endParaRPr lang="ru-RU" b="1" dirty="0">
              <a:latin typeface="Monotype Corsiva" pitchFamily="66" charset="0"/>
            </a:endParaRPr>
          </a:p>
        </p:txBody>
      </p:sp>
      <p:sp>
        <p:nvSpPr>
          <p:cNvPr id="11" name="TextBox 10"/>
          <p:cNvSpPr txBox="1"/>
          <p:nvPr/>
        </p:nvSpPr>
        <p:spPr>
          <a:xfrm>
            <a:off x="450295" y="5661248"/>
            <a:ext cx="2005677" cy="923330"/>
          </a:xfrm>
          <a:prstGeom prst="rect">
            <a:avLst/>
          </a:prstGeom>
          <a:noFill/>
        </p:spPr>
        <p:txBody>
          <a:bodyPr wrap="none" rtlCol="0">
            <a:spAutoFit/>
          </a:bodyPr>
          <a:lstStyle/>
          <a:p>
            <a:pPr algn="ctr"/>
            <a:r>
              <a:rPr lang="ru-RU" b="1" dirty="0" smtClean="0">
                <a:latin typeface="Monotype Corsiva" pitchFamily="66" charset="0"/>
              </a:rPr>
              <a:t>Астраханский</a:t>
            </a:r>
          </a:p>
          <a:p>
            <a:pPr algn="ctr"/>
            <a:r>
              <a:rPr lang="ru-RU" b="1" dirty="0" smtClean="0">
                <a:latin typeface="Monotype Corsiva" pitchFamily="66" charset="0"/>
              </a:rPr>
              <a:t>государственный </a:t>
            </a:r>
          </a:p>
          <a:p>
            <a:pPr algn="ctr"/>
            <a:r>
              <a:rPr lang="ru-RU" b="1" dirty="0" smtClean="0">
                <a:latin typeface="Monotype Corsiva" pitchFamily="66" charset="0"/>
              </a:rPr>
              <a:t>музыкальный театр</a:t>
            </a:r>
            <a:endParaRPr lang="ru-RU" b="1" dirty="0">
              <a:latin typeface="Monotype Corsiva" pitchFamily="66" charset="0"/>
            </a:endParaRPr>
          </a:p>
        </p:txBody>
      </p:sp>
      <p:sp>
        <p:nvSpPr>
          <p:cNvPr id="12" name="TextBox 11"/>
          <p:cNvSpPr txBox="1"/>
          <p:nvPr/>
        </p:nvSpPr>
        <p:spPr>
          <a:xfrm>
            <a:off x="6975514" y="5517232"/>
            <a:ext cx="1672253" cy="923330"/>
          </a:xfrm>
          <a:prstGeom prst="rect">
            <a:avLst/>
          </a:prstGeom>
          <a:noFill/>
        </p:spPr>
        <p:txBody>
          <a:bodyPr wrap="none" rtlCol="0">
            <a:spAutoFit/>
          </a:bodyPr>
          <a:lstStyle/>
          <a:p>
            <a:pPr algn="ctr"/>
            <a:r>
              <a:rPr lang="ru-RU" b="1" dirty="0" smtClean="0">
                <a:latin typeface="Monotype Corsiva" pitchFamily="66" charset="0"/>
              </a:rPr>
              <a:t>Астраханская </a:t>
            </a:r>
          </a:p>
          <a:p>
            <a:pPr algn="ctr"/>
            <a:r>
              <a:rPr lang="ru-RU" b="1" dirty="0" smtClean="0">
                <a:latin typeface="Monotype Corsiva" pitchFamily="66" charset="0"/>
              </a:rPr>
              <a:t>государственная </a:t>
            </a:r>
          </a:p>
          <a:p>
            <a:pPr algn="ctr"/>
            <a:r>
              <a:rPr lang="ru-RU" b="1" dirty="0" smtClean="0">
                <a:latin typeface="Monotype Corsiva" pitchFamily="66" charset="0"/>
              </a:rPr>
              <a:t>филармония</a:t>
            </a:r>
            <a:endParaRPr lang="ru-RU" b="1" dirty="0">
              <a:latin typeface="Monotype Corsiva"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3300"/>
                </a:solidFill>
                <a:latin typeface="Monotype Corsiva" pitchFamily="66" charset="0"/>
              </a:rPr>
              <a:t>М У З Е И</a:t>
            </a:r>
            <a:endParaRPr lang="ru-RU" dirty="0">
              <a:solidFill>
                <a:srgbClr val="993300"/>
              </a:solidFill>
              <a:latin typeface="Monotype Corsiva" pitchFamily="66" charset="0"/>
            </a:endParaRPr>
          </a:p>
        </p:txBody>
      </p:sp>
      <p:pic>
        <p:nvPicPr>
          <p:cNvPr id="27650" name="Picture 2" descr="Астраханская Государственная Картинная Галерея "/>
          <p:cNvPicPr>
            <a:picLocks noChangeAspect="1" noChangeArrowheads="1"/>
          </p:cNvPicPr>
          <p:nvPr/>
        </p:nvPicPr>
        <p:blipFill>
          <a:blip r:embed="rId2" cstate="print"/>
          <a:srcRect/>
          <a:stretch>
            <a:fillRect/>
          </a:stretch>
        </p:blipFill>
        <p:spPr bwMode="auto">
          <a:xfrm>
            <a:off x="755576" y="836712"/>
            <a:ext cx="1714500" cy="1143000"/>
          </a:xfrm>
          <a:prstGeom prst="rect">
            <a:avLst/>
          </a:prstGeom>
          <a:noFill/>
        </p:spPr>
      </p:pic>
      <p:pic>
        <p:nvPicPr>
          <p:cNvPr id="27652" name="Picture 4" descr="Дом – музей Б.М. Кустодиева (филиал Астраханской Государственной Картинной Галереи)"/>
          <p:cNvPicPr>
            <a:picLocks noChangeAspect="1" noChangeArrowheads="1"/>
          </p:cNvPicPr>
          <p:nvPr/>
        </p:nvPicPr>
        <p:blipFill>
          <a:blip r:embed="rId3" cstate="print"/>
          <a:srcRect/>
          <a:stretch>
            <a:fillRect/>
          </a:stretch>
        </p:blipFill>
        <p:spPr bwMode="auto">
          <a:xfrm>
            <a:off x="3635896" y="1340768"/>
            <a:ext cx="1714500" cy="1285875"/>
          </a:xfrm>
          <a:prstGeom prst="rect">
            <a:avLst/>
          </a:prstGeom>
          <a:noFill/>
        </p:spPr>
      </p:pic>
      <p:pic>
        <p:nvPicPr>
          <p:cNvPr id="27654" name="Picture 6" descr="Дом – музей В. Хлебникова (филиал Астраханской Государственной Картинной Галереи)"/>
          <p:cNvPicPr>
            <a:picLocks noChangeAspect="1" noChangeArrowheads="1"/>
          </p:cNvPicPr>
          <p:nvPr/>
        </p:nvPicPr>
        <p:blipFill>
          <a:blip r:embed="rId4" cstate="print"/>
          <a:srcRect/>
          <a:stretch>
            <a:fillRect/>
          </a:stretch>
        </p:blipFill>
        <p:spPr bwMode="auto">
          <a:xfrm>
            <a:off x="6516216" y="836712"/>
            <a:ext cx="1714500" cy="1285875"/>
          </a:xfrm>
          <a:prstGeom prst="rect">
            <a:avLst/>
          </a:prstGeom>
          <a:noFill/>
        </p:spPr>
      </p:pic>
      <p:pic>
        <p:nvPicPr>
          <p:cNvPr id="27656" name="Picture 8" descr="Дом – музей Г.В. Тетюшинова (филиал Астраханской Государственной Картинной Галереи)"/>
          <p:cNvPicPr>
            <a:picLocks noChangeAspect="1" noChangeArrowheads="1"/>
          </p:cNvPicPr>
          <p:nvPr/>
        </p:nvPicPr>
        <p:blipFill>
          <a:blip r:embed="rId5" cstate="print"/>
          <a:srcRect/>
          <a:stretch>
            <a:fillRect/>
          </a:stretch>
        </p:blipFill>
        <p:spPr bwMode="auto">
          <a:xfrm>
            <a:off x="611560" y="3068960"/>
            <a:ext cx="1714500" cy="1143000"/>
          </a:xfrm>
          <a:prstGeom prst="rect">
            <a:avLst/>
          </a:prstGeom>
          <a:noFill/>
        </p:spPr>
      </p:pic>
      <p:pic>
        <p:nvPicPr>
          <p:cNvPr id="27660" name="Picture 12" descr="Краеведческий музей (филиал Астраханского музея-заповедника)"/>
          <p:cNvPicPr>
            <a:picLocks noChangeAspect="1" noChangeArrowheads="1"/>
          </p:cNvPicPr>
          <p:nvPr/>
        </p:nvPicPr>
        <p:blipFill>
          <a:blip r:embed="rId6" cstate="print"/>
          <a:srcRect/>
          <a:stretch>
            <a:fillRect/>
          </a:stretch>
        </p:blipFill>
        <p:spPr bwMode="auto">
          <a:xfrm>
            <a:off x="6444208" y="3212976"/>
            <a:ext cx="1714500" cy="1152128"/>
          </a:xfrm>
          <a:prstGeom prst="rect">
            <a:avLst/>
          </a:prstGeom>
          <a:noFill/>
        </p:spPr>
      </p:pic>
      <p:pic>
        <p:nvPicPr>
          <p:cNvPr id="27662" name="Picture 14" descr="Музей культуры Астрахани (филиал Астраханского музея-заповедника)"/>
          <p:cNvPicPr>
            <a:picLocks noChangeAspect="1" noChangeArrowheads="1"/>
          </p:cNvPicPr>
          <p:nvPr/>
        </p:nvPicPr>
        <p:blipFill>
          <a:blip r:embed="rId7" cstate="print"/>
          <a:srcRect/>
          <a:stretch>
            <a:fillRect/>
          </a:stretch>
        </p:blipFill>
        <p:spPr bwMode="auto">
          <a:xfrm>
            <a:off x="755576" y="5013176"/>
            <a:ext cx="1714500" cy="1076325"/>
          </a:xfrm>
          <a:prstGeom prst="rect">
            <a:avLst/>
          </a:prstGeom>
          <a:noFill/>
        </p:spPr>
      </p:pic>
      <p:pic>
        <p:nvPicPr>
          <p:cNvPr id="27664" name="Picture 16" descr="Музей боевой славы (филиал Астраханского музея-заповедника)"/>
          <p:cNvPicPr>
            <a:picLocks noChangeAspect="1" noChangeArrowheads="1"/>
          </p:cNvPicPr>
          <p:nvPr/>
        </p:nvPicPr>
        <p:blipFill>
          <a:blip r:embed="rId8" cstate="print"/>
          <a:srcRect/>
          <a:stretch>
            <a:fillRect/>
          </a:stretch>
        </p:blipFill>
        <p:spPr bwMode="auto">
          <a:xfrm>
            <a:off x="3707904" y="3429000"/>
            <a:ext cx="1504950" cy="1714501"/>
          </a:xfrm>
          <a:prstGeom prst="rect">
            <a:avLst/>
          </a:prstGeom>
          <a:noFill/>
        </p:spPr>
      </p:pic>
      <p:pic>
        <p:nvPicPr>
          <p:cNvPr id="27666" name="Picture 18" descr="Музей Курмангазы Сагырбаева в селе Алтынжар (филиал Астраханского музея-заповедника)"/>
          <p:cNvPicPr>
            <a:picLocks noChangeAspect="1" noChangeArrowheads="1"/>
          </p:cNvPicPr>
          <p:nvPr/>
        </p:nvPicPr>
        <p:blipFill>
          <a:blip r:embed="rId9" cstate="print"/>
          <a:srcRect/>
          <a:stretch>
            <a:fillRect/>
          </a:stretch>
        </p:blipFill>
        <p:spPr bwMode="auto">
          <a:xfrm>
            <a:off x="6444208" y="5157192"/>
            <a:ext cx="1714500" cy="1057275"/>
          </a:xfrm>
          <a:prstGeom prst="rect">
            <a:avLst/>
          </a:prstGeom>
          <a:noFill/>
        </p:spPr>
      </p:pic>
      <p:sp>
        <p:nvSpPr>
          <p:cNvPr id="12" name="TextBox 11"/>
          <p:cNvSpPr txBox="1"/>
          <p:nvPr/>
        </p:nvSpPr>
        <p:spPr>
          <a:xfrm>
            <a:off x="0" y="2132856"/>
            <a:ext cx="3300071" cy="646331"/>
          </a:xfrm>
          <a:prstGeom prst="rect">
            <a:avLst/>
          </a:prstGeom>
          <a:noFill/>
        </p:spPr>
        <p:txBody>
          <a:bodyPr wrap="none" rtlCol="0">
            <a:spAutoFit/>
          </a:bodyPr>
          <a:lstStyle/>
          <a:p>
            <a:pPr algn="ctr"/>
            <a:r>
              <a:rPr lang="ru-RU" dirty="0" smtClean="0"/>
              <a:t>Астраханская Государственная </a:t>
            </a:r>
          </a:p>
          <a:p>
            <a:pPr algn="ctr"/>
            <a:r>
              <a:rPr lang="ru-RU" dirty="0" smtClean="0"/>
              <a:t>Картинная Галерея </a:t>
            </a:r>
            <a:endParaRPr lang="ru-RU" dirty="0"/>
          </a:p>
        </p:txBody>
      </p:sp>
      <p:sp>
        <p:nvSpPr>
          <p:cNvPr id="13" name="TextBox 12"/>
          <p:cNvSpPr txBox="1"/>
          <p:nvPr/>
        </p:nvSpPr>
        <p:spPr>
          <a:xfrm>
            <a:off x="3635896" y="2636912"/>
            <a:ext cx="1786899" cy="646331"/>
          </a:xfrm>
          <a:prstGeom prst="rect">
            <a:avLst/>
          </a:prstGeom>
          <a:noFill/>
        </p:spPr>
        <p:txBody>
          <a:bodyPr wrap="none" rtlCol="0">
            <a:spAutoFit/>
          </a:bodyPr>
          <a:lstStyle/>
          <a:p>
            <a:pPr algn="ctr"/>
            <a:r>
              <a:rPr lang="ru-RU" dirty="0" smtClean="0"/>
              <a:t>Дом-музей</a:t>
            </a:r>
          </a:p>
          <a:p>
            <a:pPr algn="ctr"/>
            <a:r>
              <a:rPr lang="ru-RU" dirty="0" err="1" smtClean="0"/>
              <a:t>Кустодиева</a:t>
            </a:r>
            <a:r>
              <a:rPr lang="ru-RU" dirty="0" smtClean="0"/>
              <a:t> Б.М.</a:t>
            </a:r>
            <a:endParaRPr lang="ru-RU" dirty="0"/>
          </a:p>
        </p:txBody>
      </p:sp>
      <p:sp>
        <p:nvSpPr>
          <p:cNvPr id="14" name="TextBox 13"/>
          <p:cNvSpPr txBox="1"/>
          <p:nvPr/>
        </p:nvSpPr>
        <p:spPr>
          <a:xfrm>
            <a:off x="6444208" y="2204864"/>
            <a:ext cx="1845313" cy="646331"/>
          </a:xfrm>
          <a:prstGeom prst="rect">
            <a:avLst/>
          </a:prstGeom>
          <a:noFill/>
        </p:spPr>
        <p:txBody>
          <a:bodyPr wrap="none" rtlCol="0">
            <a:spAutoFit/>
          </a:bodyPr>
          <a:lstStyle/>
          <a:p>
            <a:pPr algn="ctr"/>
            <a:r>
              <a:rPr lang="ru-RU" dirty="0" smtClean="0"/>
              <a:t>Дом-музей</a:t>
            </a:r>
          </a:p>
          <a:p>
            <a:pPr algn="ctr"/>
            <a:r>
              <a:rPr lang="ru-RU" dirty="0" smtClean="0"/>
              <a:t>Хлебникова Б.М.</a:t>
            </a:r>
            <a:endParaRPr lang="ru-RU" dirty="0"/>
          </a:p>
        </p:txBody>
      </p:sp>
      <p:sp>
        <p:nvSpPr>
          <p:cNvPr id="15" name="TextBox 14"/>
          <p:cNvSpPr txBox="1"/>
          <p:nvPr/>
        </p:nvSpPr>
        <p:spPr>
          <a:xfrm>
            <a:off x="611560" y="4221088"/>
            <a:ext cx="1826782" cy="646331"/>
          </a:xfrm>
          <a:prstGeom prst="rect">
            <a:avLst/>
          </a:prstGeom>
          <a:noFill/>
        </p:spPr>
        <p:txBody>
          <a:bodyPr wrap="none" rtlCol="0">
            <a:spAutoFit/>
          </a:bodyPr>
          <a:lstStyle/>
          <a:p>
            <a:pPr algn="ctr"/>
            <a:r>
              <a:rPr lang="ru-RU" dirty="0" smtClean="0"/>
              <a:t>Дом – музей </a:t>
            </a:r>
          </a:p>
          <a:p>
            <a:pPr algn="ctr"/>
            <a:r>
              <a:rPr lang="ru-RU" dirty="0" smtClean="0"/>
              <a:t>Г.В. </a:t>
            </a:r>
            <a:r>
              <a:rPr lang="ru-RU" dirty="0" err="1" smtClean="0"/>
              <a:t>Тетюшинова</a:t>
            </a:r>
            <a:endParaRPr lang="ru-RU" dirty="0"/>
          </a:p>
        </p:txBody>
      </p:sp>
      <p:sp>
        <p:nvSpPr>
          <p:cNvPr id="17" name="TextBox 16"/>
          <p:cNvSpPr txBox="1"/>
          <p:nvPr/>
        </p:nvSpPr>
        <p:spPr>
          <a:xfrm>
            <a:off x="6444208" y="4437112"/>
            <a:ext cx="1740028" cy="646331"/>
          </a:xfrm>
          <a:prstGeom prst="rect">
            <a:avLst/>
          </a:prstGeom>
          <a:noFill/>
        </p:spPr>
        <p:txBody>
          <a:bodyPr wrap="none" rtlCol="0">
            <a:spAutoFit/>
          </a:bodyPr>
          <a:lstStyle/>
          <a:p>
            <a:r>
              <a:rPr lang="ru-RU" dirty="0" smtClean="0"/>
              <a:t>Краеведческий </a:t>
            </a:r>
          </a:p>
          <a:p>
            <a:r>
              <a:rPr lang="ru-RU" dirty="0" smtClean="0"/>
              <a:t>музей</a:t>
            </a:r>
            <a:endParaRPr lang="ru-RU" dirty="0"/>
          </a:p>
        </p:txBody>
      </p:sp>
      <p:sp>
        <p:nvSpPr>
          <p:cNvPr id="18" name="TextBox 17"/>
          <p:cNvSpPr txBox="1"/>
          <p:nvPr/>
        </p:nvSpPr>
        <p:spPr>
          <a:xfrm>
            <a:off x="3707904" y="5229200"/>
            <a:ext cx="1545616" cy="646331"/>
          </a:xfrm>
          <a:prstGeom prst="rect">
            <a:avLst/>
          </a:prstGeom>
          <a:noFill/>
        </p:spPr>
        <p:txBody>
          <a:bodyPr wrap="none" rtlCol="0">
            <a:spAutoFit/>
          </a:bodyPr>
          <a:lstStyle/>
          <a:p>
            <a:pPr algn="ctr"/>
            <a:r>
              <a:rPr lang="ru-RU" dirty="0" smtClean="0"/>
              <a:t>Музей</a:t>
            </a:r>
          </a:p>
          <a:p>
            <a:pPr algn="ctr"/>
            <a:r>
              <a:rPr lang="ru-RU" dirty="0" smtClean="0"/>
              <a:t>Боевой славы</a:t>
            </a:r>
            <a:endParaRPr lang="ru-RU" dirty="0"/>
          </a:p>
        </p:txBody>
      </p:sp>
      <p:sp>
        <p:nvSpPr>
          <p:cNvPr id="19" name="TextBox 18"/>
          <p:cNvSpPr txBox="1"/>
          <p:nvPr/>
        </p:nvSpPr>
        <p:spPr>
          <a:xfrm>
            <a:off x="755576" y="6211669"/>
            <a:ext cx="1767920" cy="646331"/>
          </a:xfrm>
          <a:prstGeom prst="rect">
            <a:avLst/>
          </a:prstGeom>
          <a:noFill/>
        </p:spPr>
        <p:txBody>
          <a:bodyPr wrap="square" rtlCol="0">
            <a:spAutoFit/>
          </a:bodyPr>
          <a:lstStyle/>
          <a:p>
            <a:r>
              <a:rPr lang="ru-RU" dirty="0" smtClean="0"/>
              <a:t>Музей культуры</a:t>
            </a:r>
          </a:p>
          <a:p>
            <a:r>
              <a:rPr lang="ru-RU" dirty="0" smtClean="0"/>
              <a:t>Астрахани</a:t>
            </a:r>
            <a:endParaRPr lang="ru-RU" dirty="0"/>
          </a:p>
        </p:txBody>
      </p:sp>
      <p:sp>
        <p:nvSpPr>
          <p:cNvPr id="20" name="TextBox 19"/>
          <p:cNvSpPr txBox="1"/>
          <p:nvPr/>
        </p:nvSpPr>
        <p:spPr>
          <a:xfrm>
            <a:off x="5580112" y="6211669"/>
            <a:ext cx="3348289" cy="646331"/>
          </a:xfrm>
          <a:prstGeom prst="rect">
            <a:avLst/>
          </a:prstGeom>
          <a:noFill/>
        </p:spPr>
        <p:txBody>
          <a:bodyPr wrap="none" rtlCol="0">
            <a:spAutoFit/>
          </a:bodyPr>
          <a:lstStyle/>
          <a:p>
            <a:pPr algn="ctr"/>
            <a:r>
              <a:rPr lang="ru-RU" dirty="0" smtClean="0"/>
              <a:t>Музей </a:t>
            </a:r>
            <a:r>
              <a:rPr lang="ru-RU" dirty="0" err="1" smtClean="0"/>
              <a:t>Курмангазы</a:t>
            </a:r>
            <a:r>
              <a:rPr lang="ru-RU" dirty="0" smtClean="0"/>
              <a:t> </a:t>
            </a:r>
            <a:r>
              <a:rPr lang="ru-RU" dirty="0" err="1" smtClean="0"/>
              <a:t>Сагырбаева</a:t>
            </a:r>
            <a:endParaRPr lang="ru-RU" dirty="0" smtClean="0"/>
          </a:p>
          <a:p>
            <a:pPr algn="ctr"/>
            <a:r>
              <a:rPr lang="ru-RU" dirty="0" smtClean="0"/>
              <a:t> в селе </a:t>
            </a:r>
            <a:r>
              <a:rPr lang="ru-RU" dirty="0" err="1" smtClean="0"/>
              <a:t>Алтынжар</a:t>
            </a:r>
            <a:r>
              <a:rPr lang="ru-RU" dirty="0" smtClean="0"/>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узей этнографии (филиал Астраханского музея-заповедника)"/>
          <p:cNvPicPr>
            <a:picLocks noChangeAspect="1" noChangeArrowheads="1"/>
          </p:cNvPicPr>
          <p:nvPr/>
        </p:nvPicPr>
        <p:blipFill>
          <a:blip r:embed="rId2" cstate="print"/>
          <a:srcRect/>
          <a:stretch>
            <a:fillRect/>
          </a:stretch>
        </p:blipFill>
        <p:spPr bwMode="auto">
          <a:xfrm>
            <a:off x="899592" y="431868"/>
            <a:ext cx="2290564" cy="1896078"/>
          </a:xfrm>
          <a:prstGeom prst="rect">
            <a:avLst/>
          </a:prstGeom>
          <a:noFill/>
        </p:spPr>
      </p:pic>
      <p:pic>
        <p:nvPicPr>
          <p:cNvPr id="1028" name="Picture 4" descr="Музей «Селитренное городище» (филиал Астраханского музея-заповедника)"/>
          <p:cNvPicPr>
            <a:picLocks noChangeAspect="1" noChangeArrowheads="1"/>
          </p:cNvPicPr>
          <p:nvPr/>
        </p:nvPicPr>
        <p:blipFill>
          <a:blip r:embed="rId3" cstate="print"/>
          <a:srcRect/>
          <a:stretch>
            <a:fillRect/>
          </a:stretch>
        </p:blipFill>
        <p:spPr bwMode="auto">
          <a:xfrm>
            <a:off x="5220072" y="404664"/>
            <a:ext cx="2362572" cy="2007096"/>
          </a:xfrm>
          <a:prstGeom prst="rect">
            <a:avLst/>
          </a:prstGeom>
          <a:noFill/>
        </p:spPr>
      </p:pic>
      <p:pic>
        <p:nvPicPr>
          <p:cNvPr id="1030" name="Picture 6" descr="Музей «Российский арбуз» (филиал Астраханского музея-заповедника)"/>
          <p:cNvPicPr>
            <a:picLocks noChangeAspect="1" noChangeArrowheads="1"/>
          </p:cNvPicPr>
          <p:nvPr/>
        </p:nvPicPr>
        <p:blipFill>
          <a:blip r:embed="rId4" cstate="print"/>
          <a:srcRect/>
          <a:stretch>
            <a:fillRect/>
          </a:stretch>
        </p:blipFill>
        <p:spPr bwMode="auto">
          <a:xfrm>
            <a:off x="2987824" y="3573016"/>
            <a:ext cx="2650604" cy="1987953"/>
          </a:xfrm>
          <a:prstGeom prst="rect">
            <a:avLst/>
          </a:prstGeom>
          <a:noFill/>
        </p:spPr>
      </p:pic>
      <p:sp>
        <p:nvSpPr>
          <p:cNvPr id="8" name="Прямоугольник 7"/>
          <p:cNvSpPr/>
          <p:nvPr/>
        </p:nvSpPr>
        <p:spPr>
          <a:xfrm>
            <a:off x="971600" y="2492896"/>
            <a:ext cx="2060757" cy="369332"/>
          </a:xfrm>
          <a:prstGeom prst="rect">
            <a:avLst/>
          </a:prstGeom>
        </p:spPr>
        <p:txBody>
          <a:bodyPr wrap="none">
            <a:spAutoFit/>
          </a:bodyPr>
          <a:lstStyle/>
          <a:p>
            <a:r>
              <a:rPr lang="ru-RU" dirty="0" smtClean="0"/>
              <a:t>Музей этнографии</a:t>
            </a:r>
            <a:endParaRPr lang="ru-RU" dirty="0"/>
          </a:p>
        </p:txBody>
      </p:sp>
      <p:sp>
        <p:nvSpPr>
          <p:cNvPr id="9" name="TextBox 8"/>
          <p:cNvSpPr txBox="1"/>
          <p:nvPr/>
        </p:nvSpPr>
        <p:spPr>
          <a:xfrm>
            <a:off x="4716016" y="2636912"/>
            <a:ext cx="3406189" cy="369332"/>
          </a:xfrm>
          <a:prstGeom prst="rect">
            <a:avLst/>
          </a:prstGeom>
          <a:noFill/>
        </p:spPr>
        <p:txBody>
          <a:bodyPr wrap="none" rtlCol="0">
            <a:spAutoFit/>
          </a:bodyPr>
          <a:lstStyle/>
          <a:p>
            <a:r>
              <a:rPr lang="ru-RU" dirty="0" smtClean="0"/>
              <a:t>Музей «</a:t>
            </a:r>
            <a:r>
              <a:rPr lang="ru-RU" dirty="0" err="1" smtClean="0"/>
              <a:t>Селитренное</a:t>
            </a:r>
            <a:r>
              <a:rPr lang="ru-RU" dirty="0" smtClean="0"/>
              <a:t> городище»</a:t>
            </a:r>
            <a:endParaRPr lang="ru-RU" dirty="0"/>
          </a:p>
        </p:txBody>
      </p:sp>
      <p:sp>
        <p:nvSpPr>
          <p:cNvPr id="10" name="Прямоугольник 9"/>
          <p:cNvSpPr/>
          <p:nvPr/>
        </p:nvSpPr>
        <p:spPr>
          <a:xfrm>
            <a:off x="2843808" y="5661248"/>
            <a:ext cx="2860270" cy="369332"/>
          </a:xfrm>
          <a:prstGeom prst="rect">
            <a:avLst/>
          </a:prstGeom>
        </p:spPr>
        <p:txBody>
          <a:bodyPr wrap="none">
            <a:spAutoFit/>
          </a:bodyPr>
          <a:lstStyle/>
          <a:p>
            <a:r>
              <a:rPr lang="ru-RU" dirty="0" smtClean="0"/>
              <a:t>Музей «Российский арбуз»</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Астраханский планетарий</a:t>
            </a:r>
            <a:endParaRPr lang="ru-RU" dirty="0">
              <a:solidFill>
                <a:srgbClr val="0070C0"/>
              </a:solidFill>
            </a:endParaRPr>
          </a:p>
        </p:txBody>
      </p:sp>
      <p:pic>
        <p:nvPicPr>
          <p:cNvPr id="31746" name="Picture 2" descr="Источник: блог Константина Астраханцева (http://kot-30rus.livejournal.com/)">
            <a:hlinkClick r:id="rId2" tooltip="Источник: блог Константина Астраханцева (http://kot-30rus.livejournal.com/)"/>
          </p:cNvPr>
          <p:cNvPicPr>
            <a:picLocks noChangeAspect="1" noChangeArrowheads="1"/>
          </p:cNvPicPr>
          <p:nvPr/>
        </p:nvPicPr>
        <p:blipFill>
          <a:blip r:embed="rId3" cstate="print"/>
          <a:srcRect/>
          <a:stretch>
            <a:fillRect/>
          </a:stretch>
        </p:blipFill>
        <p:spPr bwMode="auto">
          <a:xfrm>
            <a:off x="3347864" y="3717032"/>
            <a:ext cx="1995481" cy="2913113"/>
          </a:xfrm>
          <a:prstGeom prst="rect">
            <a:avLst/>
          </a:prstGeom>
          <a:noFill/>
        </p:spPr>
      </p:pic>
      <p:pic>
        <p:nvPicPr>
          <p:cNvPr id="31748" name="Picture 4" descr="Источник: блог Константина Астраханцева (http://kot-30rus.livejournal.com/)">
            <a:hlinkClick r:id="rId4" tooltip="Источник: блог Константина Астраханцева (http://kot-30rus.livejournal.com/)"/>
          </p:cNvPr>
          <p:cNvPicPr>
            <a:picLocks noChangeAspect="1" noChangeArrowheads="1"/>
          </p:cNvPicPr>
          <p:nvPr/>
        </p:nvPicPr>
        <p:blipFill>
          <a:blip r:embed="rId5" cstate="print"/>
          <a:srcRect/>
          <a:stretch>
            <a:fillRect/>
          </a:stretch>
        </p:blipFill>
        <p:spPr bwMode="auto">
          <a:xfrm>
            <a:off x="5364088" y="1556792"/>
            <a:ext cx="3168352" cy="1996063"/>
          </a:xfrm>
          <a:prstGeom prst="rect">
            <a:avLst/>
          </a:prstGeom>
          <a:noFill/>
        </p:spPr>
      </p:pic>
      <p:pic>
        <p:nvPicPr>
          <p:cNvPr id="31750" name="Picture 6" descr="http://www.asttour.ru/lib/img/s/00/00/poslednyaya_thumb.jpg">
            <a:hlinkClick r:id="rId6"/>
          </p:cNvPr>
          <p:cNvPicPr>
            <a:picLocks noChangeAspect="1" noChangeArrowheads="1"/>
          </p:cNvPicPr>
          <p:nvPr/>
        </p:nvPicPr>
        <p:blipFill>
          <a:blip r:embed="rId7" cstate="print"/>
          <a:srcRect/>
          <a:stretch>
            <a:fillRect/>
          </a:stretch>
        </p:blipFill>
        <p:spPr bwMode="auto">
          <a:xfrm>
            <a:off x="251520" y="1484784"/>
            <a:ext cx="3162281" cy="19922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4536504"/>
          </a:xfrm>
        </p:spPr>
        <p:txBody>
          <a:bodyPr>
            <a:noAutofit/>
          </a:bodyPr>
          <a:lstStyle/>
          <a:p>
            <a:r>
              <a:rPr lang="ru-RU" sz="3200" dirty="0" smtClean="0">
                <a:solidFill>
                  <a:srgbClr val="FFC000"/>
                </a:solidFill>
              </a:rPr>
              <a:t>Столица </a:t>
            </a:r>
            <a:r>
              <a:rPr lang="ru-RU" sz="3200" dirty="0" smtClean="0">
                <a:solidFill>
                  <a:srgbClr val="FFC000"/>
                </a:solidFill>
              </a:rPr>
              <a:t>Золотой Орды</a:t>
            </a:r>
            <a:r>
              <a:rPr lang="ru-RU" sz="2800" dirty="0" smtClean="0"/>
              <a:t/>
            </a:r>
            <a:br>
              <a:rPr lang="ru-RU" sz="2800" dirty="0" smtClean="0"/>
            </a:br>
            <a:r>
              <a:rPr lang="ru-RU" sz="2800" dirty="0" smtClean="0"/>
              <a:t>На территории Астраханской области в районе села </a:t>
            </a:r>
            <a:r>
              <a:rPr lang="ru-RU" sz="2800" dirty="0" err="1" smtClean="0"/>
              <a:t>Селитренное</a:t>
            </a:r>
            <a:r>
              <a:rPr lang="ru-RU" sz="2800" dirty="0" smtClean="0"/>
              <a:t> в непосредственной близости от раскопок первой столицы Золотой Орды соорудили декорации городища </a:t>
            </a:r>
            <a:r>
              <a:rPr lang="ru-RU" sz="2800" dirty="0" err="1" smtClean="0"/>
              <a:t>Сарай-Бату</a:t>
            </a:r>
            <a:r>
              <a:rPr lang="ru-RU" sz="2800" dirty="0" smtClean="0"/>
              <a:t> («город Батыя») в рамках проекта-съемки художественного фильма, повествующего про жизненный путь и духовные подвиги святителя Алексия (Митрополита Московского, Киевского и всея Руси, дипломата и чудотворца, жившего в 14 веке н.э.).</a:t>
            </a:r>
            <a:endParaRPr lang="ru-RU" sz="2800" dirty="0"/>
          </a:p>
        </p:txBody>
      </p:sp>
      <p:pic>
        <p:nvPicPr>
          <p:cNvPr id="1026" name="Picture 2" descr="saraibatu_4"/>
          <p:cNvPicPr>
            <a:picLocks noChangeAspect="1" noChangeArrowheads="1"/>
          </p:cNvPicPr>
          <p:nvPr/>
        </p:nvPicPr>
        <p:blipFill>
          <a:blip r:embed="rId2" cstate="print"/>
          <a:srcRect/>
          <a:stretch>
            <a:fillRect/>
          </a:stretch>
        </p:blipFill>
        <p:spPr bwMode="auto">
          <a:xfrm>
            <a:off x="395536" y="4653136"/>
            <a:ext cx="3162300" cy="1990726"/>
          </a:xfrm>
          <a:prstGeom prst="rect">
            <a:avLst/>
          </a:prstGeom>
          <a:noFill/>
        </p:spPr>
      </p:pic>
      <p:pic>
        <p:nvPicPr>
          <p:cNvPr id="1028" name="Picture 4" descr="batu_7"/>
          <p:cNvPicPr>
            <a:picLocks noChangeAspect="1" noChangeArrowheads="1"/>
          </p:cNvPicPr>
          <p:nvPr/>
        </p:nvPicPr>
        <p:blipFill>
          <a:blip r:embed="rId3" cstate="print"/>
          <a:srcRect/>
          <a:stretch>
            <a:fillRect/>
          </a:stretch>
        </p:blipFill>
        <p:spPr bwMode="auto">
          <a:xfrm>
            <a:off x="5724128" y="4581128"/>
            <a:ext cx="2962300" cy="204398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62474"/>
          </a:xfrm>
        </p:spPr>
        <p:txBody>
          <a:bodyPr>
            <a:normAutofit/>
          </a:bodyPr>
          <a:lstStyle/>
          <a:p>
            <a:r>
              <a:rPr lang="ru-RU" sz="2200" dirty="0" smtClean="0">
                <a:solidFill>
                  <a:prstClr val="black"/>
                </a:solidFill>
              </a:rPr>
              <a:t>Основана </a:t>
            </a:r>
            <a:r>
              <a:rPr lang="ru-RU" sz="2200" dirty="0" smtClean="0">
                <a:solidFill>
                  <a:prstClr val="black"/>
                </a:solidFill>
              </a:rPr>
              <a:t>столица Золотой Орды была в середине 13 века ханом Батыем. Разрушена в конце 14 века Тамерланом и окончательно прекратила свое существование в начале 16 века. Долгое время г. </a:t>
            </a:r>
            <a:r>
              <a:rPr lang="ru-RU" sz="2200" dirty="0" err="1" smtClean="0">
                <a:solidFill>
                  <a:prstClr val="black"/>
                </a:solidFill>
              </a:rPr>
              <a:t>Сарай-Бату</a:t>
            </a:r>
            <a:r>
              <a:rPr lang="ru-RU" sz="2200" dirty="0" smtClean="0">
                <a:solidFill>
                  <a:prstClr val="black"/>
                </a:solidFill>
              </a:rPr>
              <a:t> являлся крупным торговым и ремесленным центром и просто красивым городом с шумными базарами, караван-сараями, складами, торговыми рядами, мечетями, дворцами с мозаичными стенами, водоемами с прозрачной водой, фонтанами, тенистыми садами и роскошной ханской резиденцией в центре. Дворец хана находился на самом высоком холме живописного берега реки Ахтуба. Существует легенда, что стены этого дворца были украшены золотом, поэтому все государство стало называться «Золотая Орда».</a:t>
            </a:r>
            <a:endParaRPr lang="ru-RU" dirty="0"/>
          </a:p>
        </p:txBody>
      </p:sp>
      <p:pic>
        <p:nvPicPr>
          <p:cNvPr id="3074" name="Picture 2" descr="batu_16"/>
          <p:cNvPicPr>
            <a:picLocks noChangeAspect="1" noChangeArrowheads="1"/>
          </p:cNvPicPr>
          <p:nvPr/>
        </p:nvPicPr>
        <p:blipFill>
          <a:blip r:embed="rId2" cstate="print"/>
          <a:srcRect/>
          <a:stretch>
            <a:fillRect/>
          </a:stretch>
        </p:blipFill>
        <p:spPr bwMode="auto">
          <a:xfrm>
            <a:off x="179512" y="4653136"/>
            <a:ext cx="2838450" cy="1885951"/>
          </a:xfrm>
          <a:prstGeom prst="rect">
            <a:avLst/>
          </a:prstGeom>
          <a:noFill/>
        </p:spPr>
      </p:pic>
      <p:pic>
        <p:nvPicPr>
          <p:cNvPr id="3076" name="Picture 4" descr="baty_11"/>
          <p:cNvPicPr>
            <a:picLocks noChangeAspect="1" noChangeArrowheads="1"/>
          </p:cNvPicPr>
          <p:nvPr/>
        </p:nvPicPr>
        <p:blipFill>
          <a:blip r:embed="rId3" cstate="print"/>
          <a:srcRect/>
          <a:stretch>
            <a:fillRect/>
          </a:stretch>
        </p:blipFill>
        <p:spPr bwMode="auto">
          <a:xfrm>
            <a:off x="6228184" y="4581128"/>
            <a:ext cx="2724150" cy="2038351"/>
          </a:xfrm>
          <a:prstGeom prst="rect">
            <a:avLst/>
          </a:prstGeom>
          <a:noFill/>
        </p:spPr>
      </p:pic>
      <p:pic>
        <p:nvPicPr>
          <p:cNvPr id="3078" name="Picture 6" descr="batu_10"/>
          <p:cNvPicPr>
            <a:picLocks noChangeAspect="1" noChangeArrowheads="1"/>
          </p:cNvPicPr>
          <p:nvPr/>
        </p:nvPicPr>
        <p:blipFill>
          <a:blip r:embed="rId4" cstate="print"/>
          <a:srcRect/>
          <a:stretch>
            <a:fillRect/>
          </a:stretch>
        </p:blipFill>
        <p:spPr bwMode="auto">
          <a:xfrm>
            <a:off x="3707904" y="4581128"/>
            <a:ext cx="1533525" cy="2047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1"/>
            <a:ext cx="8712968" cy="6740307"/>
          </a:xfrm>
          <a:prstGeom prst="rect">
            <a:avLst/>
          </a:prstGeom>
          <a:noFill/>
        </p:spPr>
        <p:txBody>
          <a:bodyPr wrap="square" rtlCol="0">
            <a:spAutoFit/>
          </a:bodyPr>
          <a:lstStyle/>
          <a:p>
            <a:r>
              <a:rPr lang="ru-RU" sz="2000" dirty="0" smtClean="0">
                <a:solidFill>
                  <a:schemeClr val="accent4">
                    <a:lumMod val="50000"/>
                  </a:schemeClr>
                </a:solidFill>
              </a:rPr>
              <a:t>Астраханская область – наша малая Родина, край, где мы родились, сделали первые шаги в познании мира.</a:t>
            </a:r>
          </a:p>
          <a:p>
            <a:r>
              <a:rPr lang="ru-RU" sz="2000" dirty="0" smtClean="0">
                <a:solidFill>
                  <a:schemeClr val="accent4">
                    <a:lumMod val="50000"/>
                  </a:schemeClr>
                </a:solidFill>
              </a:rPr>
              <a:t> Область относится к Поволжскому району, Южному федеральному округу. Географическое положение Астраханской области своеобразное. Она располагается на границе Европы и Азии, Волга дает выход к 5 морям.</a:t>
            </a:r>
            <a:br>
              <a:rPr lang="ru-RU" sz="2000" dirty="0" smtClean="0">
                <a:solidFill>
                  <a:schemeClr val="accent4">
                    <a:lumMod val="50000"/>
                  </a:schemeClr>
                </a:solidFill>
              </a:rPr>
            </a:br>
            <a:r>
              <a:rPr lang="ru-RU" sz="2000" dirty="0" smtClean="0">
                <a:solidFill>
                  <a:schemeClr val="accent4">
                    <a:lumMod val="50000"/>
                  </a:schemeClr>
                </a:solidFill>
              </a:rPr>
              <a:t>Граничит с Волгоградской областью — на севере, с Калмыкией — на западе, с Казахстаном — на востоке.</a:t>
            </a:r>
          </a:p>
          <a:p>
            <a:r>
              <a:rPr lang="ru-RU" sz="2000" dirty="0" smtClean="0">
                <a:solidFill>
                  <a:schemeClr val="accent4">
                    <a:lumMod val="50000"/>
                  </a:schemeClr>
                </a:solidFill>
              </a:rPr>
              <a:t>Астраханская область расположена на юго-востоке Восточно-Европейской равнины в пределах Прикаспийской низменности, в умеренных широтах, в зоне пустынь и полупустынь. </a:t>
            </a:r>
          </a:p>
          <a:p>
            <a:r>
              <a:rPr lang="ru-RU" sz="2000" dirty="0" smtClean="0">
                <a:solidFill>
                  <a:schemeClr val="accent4">
                    <a:lumMod val="50000"/>
                  </a:schemeClr>
                </a:solidFill>
              </a:rPr>
              <a:t>Наша область занимает практически серединное положение между экватором и Северным полюсом. Климат Астраханской области умеренный, резко континентальный – с высокими температурами летом, низкими – зимой. </a:t>
            </a:r>
            <a:br>
              <a:rPr lang="ru-RU" sz="2000" dirty="0" smtClean="0">
                <a:solidFill>
                  <a:schemeClr val="accent4">
                    <a:lumMod val="50000"/>
                  </a:schemeClr>
                </a:solidFill>
              </a:rPr>
            </a:br>
            <a:r>
              <a:rPr lang="ru-RU" sz="2000" dirty="0" smtClean="0">
                <a:solidFill>
                  <a:schemeClr val="accent4">
                    <a:lumMod val="50000"/>
                  </a:schemeClr>
                </a:solidFill>
              </a:rPr>
              <a:t>Административный центр области — город Астрахань.</a:t>
            </a:r>
            <a:br>
              <a:rPr lang="ru-RU" sz="2000" dirty="0" smtClean="0">
                <a:solidFill>
                  <a:schemeClr val="accent4">
                    <a:lumMod val="50000"/>
                  </a:schemeClr>
                </a:solidFill>
              </a:rPr>
            </a:br>
            <a:r>
              <a:rPr lang="ru-RU" sz="2000" dirty="0" smtClean="0">
                <a:solidFill>
                  <a:schemeClr val="accent4">
                    <a:lumMod val="50000"/>
                  </a:schemeClr>
                </a:solidFill>
              </a:rPr>
              <a:t>Астраханская область по территории (44,1 тыс. км²) занимает 6-е место из 8-ми регионов Поволжья.</a:t>
            </a:r>
            <a:br>
              <a:rPr lang="ru-RU" sz="2000" dirty="0" smtClean="0">
                <a:solidFill>
                  <a:schemeClr val="accent4">
                    <a:lumMod val="50000"/>
                  </a:schemeClr>
                </a:solidFill>
              </a:rPr>
            </a:br>
            <a:r>
              <a:rPr lang="ru-RU" sz="2000" dirty="0" smtClean="0">
                <a:solidFill>
                  <a:schemeClr val="accent4">
                    <a:lumMod val="50000"/>
                  </a:schemeClr>
                </a:solidFill>
              </a:rPr>
              <a:t>Область была образована 27 декабря 1943 года.</a:t>
            </a:r>
          </a:p>
          <a:p>
            <a:endParaRPr lang="ru-RU" dirty="0" smtClean="0"/>
          </a:p>
          <a:p>
            <a:endParaRPr lang="ru-RU" dirty="0" smtClean="0"/>
          </a:p>
          <a:p>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АСТРАХАНСКИЙ </a:t>
            </a:r>
            <a:r>
              <a:rPr lang="ru-RU" sz="1800" b="1" dirty="0" smtClean="0">
                <a:solidFill>
                  <a:srgbClr val="C00000"/>
                </a:solidFill>
              </a:rPr>
              <a:t>КРАЙ</a:t>
            </a:r>
            <a:br>
              <a:rPr lang="ru-RU" sz="1800" b="1" dirty="0" smtClean="0">
                <a:solidFill>
                  <a:srgbClr val="C00000"/>
                </a:solidFill>
              </a:rPr>
            </a:br>
            <a:r>
              <a:rPr lang="ru-RU" sz="1800" dirty="0" smtClean="0">
                <a:solidFill>
                  <a:srgbClr val="C00000"/>
                </a:solidFill>
              </a:rPr>
              <a:t>Наверно</a:t>
            </a:r>
            <a:r>
              <a:rPr lang="ru-RU" sz="1800" dirty="0" smtClean="0">
                <a:solidFill>
                  <a:srgbClr val="C00000"/>
                </a:solidFill>
              </a:rPr>
              <a:t>, и богаче, и прекрасней,</a:t>
            </a:r>
            <a:br>
              <a:rPr lang="ru-RU" sz="1800" dirty="0" smtClean="0">
                <a:solidFill>
                  <a:srgbClr val="C00000"/>
                </a:solidFill>
              </a:rPr>
            </a:br>
            <a:r>
              <a:rPr lang="ru-RU" sz="1800" dirty="0" smtClean="0">
                <a:solidFill>
                  <a:srgbClr val="C00000"/>
                </a:solidFill>
              </a:rPr>
              <a:t>Чем ты, краёв немало и других,</a:t>
            </a:r>
            <a:br>
              <a:rPr lang="ru-RU" sz="1800" dirty="0" smtClean="0">
                <a:solidFill>
                  <a:srgbClr val="C00000"/>
                </a:solidFill>
              </a:rPr>
            </a:br>
            <a:r>
              <a:rPr lang="ru-RU" sz="1800" dirty="0" smtClean="0">
                <a:solidFill>
                  <a:srgbClr val="C00000"/>
                </a:solidFill>
              </a:rPr>
              <a:t>Но только ты так нежно и так властно</a:t>
            </a:r>
            <a:br>
              <a:rPr lang="ru-RU" sz="1800" dirty="0" smtClean="0">
                <a:solidFill>
                  <a:srgbClr val="C00000"/>
                </a:solidFill>
              </a:rPr>
            </a:br>
            <a:r>
              <a:rPr lang="ru-RU" sz="1800" dirty="0" smtClean="0">
                <a:solidFill>
                  <a:srgbClr val="C00000"/>
                </a:solidFill>
              </a:rPr>
              <a:t>Душевных струн касаешься моих. </a:t>
            </a:r>
            <a:br>
              <a:rPr lang="ru-RU" sz="1800" dirty="0" smtClean="0">
                <a:solidFill>
                  <a:srgbClr val="C00000"/>
                </a:solidFill>
              </a:rPr>
            </a:br>
            <a:r>
              <a:rPr lang="ru-RU" sz="1800" dirty="0" smtClean="0">
                <a:solidFill>
                  <a:srgbClr val="C00000"/>
                </a:solidFill>
              </a:rPr>
              <a:t/>
            </a:r>
            <a:br>
              <a:rPr lang="ru-RU" sz="1800" dirty="0" smtClean="0">
                <a:solidFill>
                  <a:srgbClr val="C00000"/>
                </a:solidFill>
              </a:rPr>
            </a:br>
            <a:r>
              <a:rPr lang="ru-RU" sz="1800" dirty="0" smtClean="0">
                <a:solidFill>
                  <a:srgbClr val="C00000"/>
                </a:solidFill>
              </a:rPr>
              <a:t>Здесь Волга приголубит и расчешет</a:t>
            </a:r>
            <a:br>
              <a:rPr lang="ru-RU" sz="1800" dirty="0" smtClean="0">
                <a:solidFill>
                  <a:srgbClr val="C00000"/>
                </a:solidFill>
              </a:rPr>
            </a:br>
            <a:r>
              <a:rPr lang="ru-RU" sz="1800" dirty="0" smtClean="0">
                <a:solidFill>
                  <a:srgbClr val="C00000"/>
                </a:solidFill>
              </a:rPr>
              <a:t>Землицу дельты гребнем голубым.</a:t>
            </a:r>
            <a:br>
              <a:rPr lang="ru-RU" sz="1800" dirty="0" smtClean="0">
                <a:solidFill>
                  <a:srgbClr val="C00000"/>
                </a:solidFill>
              </a:rPr>
            </a:br>
            <a:r>
              <a:rPr lang="ru-RU" sz="1800" dirty="0" smtClean="0">
                <a:solidFill>
                  <a:srgbClr val="C00000"/>
                </a:solidFill>
              </a:rPr>
              <a:t>Здесь я и обнадёжен, и утешен,</a:t>
            </a:r>
            <a:br>
              <a:rPr lang="ru-RU" sz="1800" dirty="0" smtClean="0">
                <a:solidFill>
                  <a:srgbClr val="C00000"/>
                </a:solidFill>
              </a:rPr>
            </a:br>
            <a:r>
              <a:rPr lang="ru-RU" sz="1800" dirty="0" smtClean="0">
                <a:solidFill>
                  <a:srgbClr val="C00000"/>
                </a:solidFill>
              </a:rPr>
              <a:t>Судьбой храним и родиной любим – </a:t>
            </a:r>
            <a:br>
              <a:rPr lang="ru-RU" sz="1800" dirty="0" smtClean="0">
                <a:solidFill>
                  <a:srgbClr val="C00000"/>
                </a:solidFill>
              </a:rPr>
            </a:br>
            <a:r>
              <a:rPr lang="ru-RU" sz="1800" dirty="0" smtClean="0">
                <a:solidFill>
                  <a:srgbClr val="C00000"/>
                </a:solidFill>
              </a:rPr>
              <a:t/>
            </a:r>
            <a:br>
              <a:rPr lang="ru-RU" sz="1800" dirty="0" smtClean="0">
                <a:solidFill>
                  <a:srgbClr val="C00000"/>
                </a:solidFill>
              </a:rPr>
            </a:br>
            <a:r>
              <a:rPr lang="ru-RU" sz="1800" dirty="0" smtClean="0">
                <a:solidFill>
                  <a:srgbClr val="C00000"/>
                </a:solidFill>
              </a:rPr>
              <a:t>Той самой, малой родинкой на карте,</a:t>
            </a:r>
            <a:br>
              <a:rPr lang="ru-RU" sz="1800" dirty="0" smtClean="0">
                <a:solidFill>
                  <a:srgbClr val="C00000"/>
                </a:solidFill>
              </a:rPr>
            </a:br>
            <a:r>
              <a:rPr lang="ru-RU" sz="1800" dirty="0" smtClean="0">
                <a:solidFill>
                  <a:srgbClr val="C00000"/>
                </a:solidFill>
              </a:rPr>
              <a:t>Той самой, что и в сердце, и в крови.</a:t>
            </a:r>
            <a:br>
              <a:rPr lang="ru-RU" sz="1800" dirty="0" smtClean="0">
                <a:solidFill>
                  <a:srgbClr val="C00000"/>
                </a:solidFill>
              </a:rPr>
            </a:br>
            <a:r>
              <a:rPr lang="ru-RU" sz="1800" dirty="0" smtClean="0">
                <a:solidFill>
                  <a:srgbClr val="C00000"/>
                </a:solidFill>
              </a:rPr>
              <a:t>Здесь детство в алом галстуке за партой,</a:t>
            </a:r>
            <a:br>
              <a:rPr lang="ru-RU" sz="1800" dirty="0" smtClean="0">
                <a:solidFill>
                  <a:srgbClr val="C00000"/>
                </a:solidFill>
              </a:rPr>
            </a:br>
            <a:r>
              <a:rPr lang="ru-RU" sz="1800" dirty="0" smtClean="0">
                <a:solidFill>
                  <a:srgbClr val="C00000"/>
                </a:solidFill>
              </a:rPr>
              <a:t>Здесь юность в лодке дружбы и любви. </a:t>
            </a:r>
            <a:br>
              <a:rPr lang="ru-RU" sz="1800" dirty="0" smtClean="0">
                <a:solidFill>
                  <a:srgbClr val="C00000"/>
                </a:solidFill>
              </a:rPr>
            </a:br>
            <a:r>
              <a:rPr lang="ru-RU" sz="1800" dirty="0" smtClean="0">
                <a:solidFill>
                  <a:srgbClr val="C00000"/>
                </a:solidFill>
              </a:rPr>
              <a:t/>
            </a:r>
            <a:br>
              <a:rPr lang="ru-RU" sz="1800" dirty="0" smtClean="0">
                <a:solidFill>
                  <a:srgbClr val="C00000"/>
                </a:solidFill>
              </a:rPr>
            </a:br>
            <a:r>
              <a:rPr lang="ru-RU" sz="1800" dirty="0" smtClean="0">
                <a:solidFill>
                  <a:srgbClr val="C00000"/>
                </a:solidFill>
              </a:rPr>
              <a:t>Средь живописи милой и офортов</a:t>
            </a:r>
            <a:br>
              <a:rPr lang="ru-RU" sz="1800" dirty="0" smtClean="0">
                <a:solidFill>
                  <a:srgbClr val="C00000"/>
                </a:solidFill>
              </a:rPr>
            </a:br>
            <a:r>
              <a:rPr lang="ru-RU" sz="1800" dirty="0" smtClean="0">
                <a:solidFill>
                  <a:srgbClr val="C00000"/>
                </a:solidFill>
              </a:rPr>
              <a:t>На прикаспийских меди и холсте</a:t>
            </a:r>
            <a:br>
              <a:rPr lang="ru-RU" sz="1800" dirty="0" smtClean="0">
                <a:solidFill>
                  <a:srgbClr val="C00000"/>
                </a:solidFill>
              </a:rPr>
            </a:br>
            <a:r>
              <a:rPr lang="ru-RU" sz="1800" dirty="0" smtClean="0">
                <a:solidFill>
                  <a:srgbClr val="C00000"/>
                </a:solidFill>
              </a:rPr>
              <a:t>Моей душе уютно и комфортно,</a:t>
            </a:r>
            <a:br>
              <a:rPr lang="ru-RU" sz="1800" dirty="0" smtClean="0">
                <a:solidFill>
                  <a:srgbClr val="C00000"/>
                </a:solidFill>
              </a:rPr>
            </a:br>
            <a:r>
              <a:rPr lang="ru-RU" sz="1800" dirty="0" smtClean="0">
                <a:solidFill>
                  <a:srgbClr val="C00000"/>
                </a:solidFill>
              </a:rPr>
              <a:t>Как малышу в родительском гнезде. </a:t>
            </a:r>
            <a:br>
              <a:rPr lang="ru-RU" sz="1800" dirty="0" smtClean="0">
                <a:solidFill>
                  <a:srgbClr val="C00000"/>
                </a:solidFill>
              </a:rPr>
            </a:br>
            <a:r>
              <a:rPr lang="ru-RU" sz="1800" dirty="0" smtClean="0">
                <a:solidFill>
                  <a:srgbClr val="C00000"/>
                </a:solidFill>
              </a:rPr>
              <a:t/>
            </a:r>
            <a:br>
              <a:rPr lang="ru-RU" sz="1800" dirty="0" smtClean="0">
                <a:solidFill>
                  <a:srgbClr val="C00000"/>
                </a:solidFill>
              </a:rPr>
            </a:br>
            <a:r>
              <a:rPr lang="ru-RU" sz="1800" dirty="0" smtClean="0">
                <a:solidFill>
                  <a:srgbClr val="C00000"/>
                </a:solidFill>
              </a:rPr>
              <a:t>Края есть и богаче, и прекрасней,</a:t>
            </a:r>
            <a:br>
              <a:rPr lang="ru-RU" sz="1800" dirty="0" smtClean="0">
                <a:solidFill>
                  <a:srgbClr val="C00000"/>
                </a:solidFill>
              </a:rPr>
            </a:br>
            <a:r>
              <a:rPr lang="ru-RU" sz="1800" dirty="0" smtClean="0">
                <a:solidFill>
                  <a:srgbClr val="C00000"/>
                </a:solidFill>
              </a:rPr>
              <a:t>Кого-то привлекая и маня,</a:t>
            </a:r>
            <a:br>
              <a:rPr lang="ru-RU" sz="1800" dirty="0" smtClean="0">
                <a:solidFill>
                  <a:srgbClr val="C00000"/>
                </a:solidFill>
              </a:rPr>
            </a:br>
            <a:r>
              <a:rPr lang="ru-RU" sz="1800" dirty="0" smtClean="0">
                <a:solidFill>
                  <a:srgbClr val="C00000"/>
                </a:solidFill>
              </a:rPr>
              <a:t>Но только ты так нежно и так властно</a:t>
            </a:r>
            <a:br>
              <a:rPr lang="ru-RU" sz="1800" dirty="0" smtClean="0">
                <a:solidFill>
                  <a:srgbClr val="C00000"/>
                </a:solidFill>
              </a:rPr>
            </a:br>
            <a:r>
              <a:rPr lang="ru-RU" sz="1800" dirty="0" smtClean="0">
                <a:solidFill>
                  <a:srgbClr val="C00000"/>
                </a:solidFill>
              </a:rPr>
              <a:t>Зовёшь к себе, опять зовёшь меня</a:t>
            </a:r>
            <a:r>
              <a:rPr lang="ru-RU" sz="1800" dirty="0" smtClean="0">
                <a:solidFill>
                  <a:srgbClr val="C00000"/>
                </a:solidFill>
              </a:rPr>
              <a:t>!..</a:t>
            </a:r>
            <a:br>
              <a:rPr lang="ru-RU" sz="1800" dirty="0" smtClean="0">
                <a:solidFill>
                  <a:srgbClr val="C00000"/>
                </a:solidFill>
              </a:rPr>
            </a:br>
            <a:r>
              <a:rPr lang="ru-RU" sz="1800" dirty="0" smtClean="0">
                <a:solidFill>
                  <a:srgbClr val="C00000"/>
                </a:solidFill>
              </a:rPr>
              <a:t>                                            (Ростовский)</a:t>
            </a:r>
            <a:r>
              <a:rPr lang="ru-RU" sz="1800" dirty="0" smtClean="0">
                <a:solidFill>
                  <a:srgbClr val="C00000"/>
                </a:solidFill>
              </a:rPr>
              <a:t/>
            </a:r>
            <a:br>
              <a:rPr lang="ru-RU" sz="1800" dirty="0" smtClean="0">
                <a:solidFill>
                  <a:srgbClr val="C00000"/>
                </a:solidFill>
              </a:rPr>
            </a:b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Герб г. Астрахань"/>
          <p:cNvPicPr>
            <a:picLocks noChangeAspect="1" noChangeArrowheads="1"/>
          </p:cNvPicPr>
          <p:nvPr/>
        </p:nvPicPr>
        <p:blipFill>
          <a:blip r:embed="rId2" cstate="print"/>
          <a:srcRect/>
          <a:stretch>
            <a:fillRect/>
          </a:stretch>
        </p:blipFill>
        <p:spPr bwMode="auto">
          <a:xfrm>
            <a:off x="1259632" y="2132856"/>
            <a:ext cx="1905000" cy="2324101"/>
          </a:xfrm>
          <a:prstGeom prst="rect">
            <a:avLst/>
          </a:prstGeom>
          <a:noFill/>
        </p:spPr>
      </p:pic>
      <p:pic>
        <p:nvPicPr>
          <p:cNvPr id="138244" name="Picture 4" descr="Флаг г. Астрахань"/>
          <p:cNvPicPr>
            <a:picLocks noChangeAspect="1" noChangeArrowheads="1"/>
          </p:cNvPicPr>
          <p:nvPr/>
        </p:nvPicPr>
        <p:blipFill>
          <a:blip r:embed="rId3" cstate="print"/>
          <a:srcRect/>
          <a:stretch>
            <a:fillRect/>
          </a:stretch>
        </p:blipFill>
        <p:spPr bwMode="auto">
          <a:xfrm>
            <a:off x="5220072" y="2780928"/>
            <a:ext cx="1905000" cy="1295401"/>
          </a:xfrm>
          <a:prstGeom prst="rect">
            <a:avLst/>
          </a:prstGeom>
          <a:noFill/>
        </p:spPr>
      </p:pic>
      <p:sp>
        <p:nvSpPr>
          <p:cNvPr id="5" name="Заголовок 4"/>
          <p:cNvSpPr>
            <a:spLocks noGrp="1"/>
          </p:cNvSpPr>
          <p:nvPr>
            <p:ph type="title"/>
          </p:nvPr>
        </p:nvSpPr>
        <p:spPr/>
        <p:txBody>
          <a:bodyPr>
            <a:normAutofit/>
          </a:bodyPr>
          <a:lstStyle/>
          <a:p>
            <a:r>
              <a:rPr lang="ru-RU" sz="6000" dirty="0" smtClean="0">
                <a:solidFill>
                  <a:srgbClr val="FF0000"/>
                </a:solidFill>
                <a:latin typeface="Times New Roman" pitchFamily="18" charset="0"/>
                <a:cs typeface="Times New Roman" pitchFamily="18" charset="0"/>
              </a:rPr>
              <a:t>Символика</a:t>
            </a:r>
            <a:endParaRPr lang="ru-RU" sz="6000"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z="1600" dirty="0" smtClean="0"/>
              <a:t/>
            </a:r>
            <a:br>
              <a:rPr lang="ru-RU" sz="1600" dirty="0" smtClean="0"/>
            </a:br>
            <a:r>
              <a:rPr lang="ru-RU" dirty="0" smtClean="0"/>
              <a:t/>
            </a:r>
            <a:br>
              <a:rPr lang="ru-RU" dirty="0" smtClean="0"/>
            </a:br>
            <a:endParaRPr lang="ru-RU" dirty="0"/>
          </a:p>
        </p:txBody>
      </p:sp>
      <p:sp>
        <p:nvSpPr>
          <p:cNvPr id="4" name="Подзаголовок 3"/>
          <p:cNvSpPr>
            <a:spLocks noGrp="1"/>
          </p:cNvSpPr>
          <p:nvPr>
            <p:ph type="subTitle" idx="1"/>
          </p:nvPr>
        </p:nvSpPr>
        <p:spPr>
          <a:xfrm>
            <a:off x="251520" y="260648"/>
            <a:ext cx="8640960" cy="6264696"/>
          </a:xfrm>
        </p:spPr>
        <p:txBody>
          <a:bodyPr>
            <a:normAutofit/>
          </a:bodyPr>
          <a:lstStyle/>
          <a:p>
            <a:r>
              <a:rPr lang="ru-RU" sz="2400" dirty="0" smtClean="0">
                <a:solidFill>
                  <a:srgbClr val="C00000"/>
                </a:solidFill>
              </a:rPr>
              <a:t>Астрахань – главный город Астраханского края, красивый, южный, солнечный. Белокаменный кремль украшает центральную часть города. </a:t>
            </a:r>
            <a:endParaRPr lang="ru-RU" sz="2400" dirty="0">
              <a:solidFill>
                <a:srgbClr val="C00000"/>
              </a:solidFill>
            </a:endParaRPr>
          </a:p>
        </p:txBody>
      </p:sp>
      <p:sp>
        <p:nvSpPr>
          <p:cNvPr id="5" name="Прямоугольник 4"/>
          <p:cNvSpPr/>
          <p:nvPr/>
        </p:nvSpPr>
        <p:spPr>
          <a:xfrm>
            <a:off x="251520" y="5229200"/>
            <a:ext cx="8640960" cy="1200329"/>
          </a:xfrm>
          <a:prstGeom prst="rect">
            <a:avLst/>
          </a:prstGeom>
        </p:spPr>
        <p:txBody>
          <a:bodyPr wrap="square">
            <a:spAutoFit/>
          </a:bodyPr>
          <a:lstStyle/>
          <a:p>
            <a:r>
              <a:rPr lang="ru-RU" dirty="0" smtClean="0">
                <a:solidFill>
                  <a:srgbClr val="7030A0"/>
                </a:solidFill>
                <a:latin typeface="Times New Roman" pitchFamily="18" charset="0"/>
                <a:cs typeface="Times New Roman" pitchFamily="18" charset="0"/>
              </a:rPr>
              <a:t>Кремль – средоточие и венец красоты  города Астрахани, его главная достопримечательность, живая летопись, своеобразный историко-архитектурный музей-заповедник. В замечательных его сооружениях как бы спрессована история края. Он "маститый свидетель истории города".</a:t>
            </a:r>
            <a:endParaRPr lang="ru-RU" dirty="0">
              <a:solidFill>
                <a:srgbClr val="7030A0"/>
              </a:solidFill>
              <a:latin typeface="Times New Roman" pitchFamily="18" charset="0"/>
              <a:cs typeface="Times New Roman" pitchFamily="18" charset="0"/>
            </a:endParaRPr>
          </a:p>
        </p:txBody>
      </p:sp>
      <p:pic>
        <p:nvPicPr>
          <p:cNvPr id="137218" name="Picture 2" descr="http://im7-tub-ru.yandex.net/i?id=159942534-69-72"/>
          <p:cNvPicPr>
            <a:picLocks noChangeAspect="1" noChangeArrowheads="1"/>
          </p:cNvPicPr>
          <p:nvPr/>
        </p:nvPicPr>
        <p:blipFill>
          <a:blip r:embed="rId2" cstate="print"/>
          <a:srcRect/>
          <a:stretch>
            <a:fillRect/>
          </a:stretch>
        </p:blipFill>
        <p:spPr bwMode="auto">
          <a:xfrm>
            <a:off x="539552" y="2060848"/>
            <a:ext cx="1428750" cy="1333501"/>
          </a:xfrm>
          <a:prstGeom prst="rect">
            <a:avLst/>
          </a:prstGeom>
          <a:noFill/>
        </p:spPr>
      </p:pic>
      <p:pic>
        <p:nvPicPr>
          <p:cNvPr id="137220" name="Picture 4" descr="http://im7-tub-ru.yandex.net/i?id=317756941-53-72"/>
          <p:cNvPicPr>
            <a:picLocks noChangeAspect="1" noChangeArrowheads="1"/>
          </p:cNvPicPr>
          <p:nvPr/>
        </p:nvPicPr>
        <p:blipFill>
          <a:blip r:embed="rId3" cstate="print"/>
          <a:srcRect/>
          <a:stretch>
            <a:fillRect/>
          </a:stretch>
        </p:blipFill>
        <p:spPr bwMode="auto">
          <a:xfrm>
            <a:off x="2051720" y="3789040"/>
            <a:ext cx="1428750" cy="1066801"/>
          </a:xfrm>
          <a:prstGeom prst="rect">
            <a:avLst/>
          </a:prstGeom>
          <a:noFill/>
        </p:spPr>
      </p:pic>
      <p:pic>
        <p:nvPicPr>
          <p:cNvPr id="137222" name="Picture 6" descr="http://im3-tub-ru.yandex.net/i?id=31416624-67-72"/>
          <p:cNvPicPr>
            <a:picLocks noChangeAspect="1" noChangeArrowheads="1"/>
          </p:cNvPicPr>
          <p:nvPr/>
        </p:nvPicPr>
        <p:blipFill>
          <a:blip r:embed="rId4" cstate="print"/>
          <a:srcRect/>
          <a:stretch>
            <a:fillRect/>
          </a:stretch>
        </p:blipFill>
        <p:spPr bwMode="auto">
          <a:xfrm>
            <a:off x="3491880" y="2060848"/>
            <a:ext cx="1584176" cy="1296144"/>
          </a:xfrm>
          <a:prstGeom prst="rect">
            <a:avLst/>
          </a:prstGeom>
          <a:noFill/>
        </p:spPr>
      </p:pic>
      <p:pic>
        <p:nvPicPr>
          <p:cNvPr id="137224" name="Picture 8" descr="http://im6-tub-ru.yandex.net/i?id=317264058-18-72"/>
          <p:cNvPicPr>
            <a:picLocks noChangeAspect="1" noChangeArrowheads="1"/>
          </p:cNvPicPr>
          <p:nvPr/>
        </p:nvPicPr>
        <p:blipFill>
          <a:blip r:embed="rId5" cstate="print"/>
          <a:srcRect/>
          <a:stretch>
            <a:fillRect/>
          </a:stretch>
        </p:blipFill>
        <p:spPr bwMode="auto">
          <a:xfrm>
            <a:off x="5148064" y="3645024"/>
            <a:ext cx="1428750" cy="1066801"/>
          </a:xfrm>
          <a:prstGeom prst="rect">
            <a:avLst/>
          </a:prstGeom>
          <a:noFill/>
        </p:spPr>
      </p:pic>
      <p:pic>
        <p:nvPicPr>
          <p:cNvPr id="137226" name="Picture 10" descr="http://im7-tub-ru.yandex.net/i?id=80413098-27-72"/>
          <p:cNvPicPr>
            <a:picLocks noChangeAspect="1" noChangeArrowheads="1"/>
          </p:cNvPicPr>
          <p:nvPr/>
        </p:nvPicPr>
        <p:blipFill>
          <a:blip r:embed="rId6" cstate="print"/>
          <a:srcRect/>
          <a:stretch>
            <a:fillRect/>
          </a:stretch>
        </p:blipFill>
        <p:spPr bwMode="auto">
          <a:xfrm>
            <a:off x="6588224" y="2060848"/>
            <a:ext cx="1419225" cy="10668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584175"/>
          </a:xfrm>
        </p:spPr>
        <p:txBody>
          <a:bodyPr>
            <a:normAutofit fontScale="90000"/>
          </a:bodyPr>
          <a:lstStyle/>
          <a:p>
            <a:r>
              <a:rPr lang="ru-RU" dirty="0" smtClean="0">
                <a:solidFill>
                  <a:srgbClr val="000066"/>
                </a:solidFill>
                <a:latin typeface="Times New Roman" pitchFamily="18" charset="0"/>
                <a:cs typeface="Times New Roman" pitchFamily="18" charset="0"/>
              </a:rPr>
              <a:t>Природные богатства Астраханского края</a:t>
            </a:r>
            <a:r>
              <a:rPr lang="ru-RU" dirty="0" smtClean="0"/>
              <a:t/>
            </a:r>
            <a:br>
              <a:rPr lang="ru-RU" dirty="0" smtClean="0"/>
            </a:br>
            <a:endParaRPr lang="ru-RU" dirty="0"/>
          </a:p>
        </p:txBody>
      </p:sp>
      <p:sp>
        <p:nvSpPr>
          <p:cNvPr id="3" name="Подзаголовок 2"/>
          <p:cNvSpPr>
            <a:spLocks noGrp="1"/>
          </p:cNvSpPr>
          <p:nvPr>
            <p:ph type="subTitle" idx="1"/>
          </p:nvPr>
        </p:nvSpPr>
        <p:spPr>
          <a:xfrm>
            <a:off x="539552" y="1556792"/>
            <a:ext cx="8352928" cy="1944216"/>
          </a:xfrm>
        </p:spPr>
        <p:txBody>
          <a:bodyPr>
            <a:normAutofit fontScale="77500" lnSpcReduction="20000"/>
          </a:bodyPr>
          <a:lstStyle/>
          <a:p>
            <a:pPr algn="l"/>
            <a:r>
              <a:rPr lang="ru-RU" dirty="0" smtClean="0">
                <a:solidFill>
                  <a:srgbClr val="C00000"/>
                </a:solidFill>
              </a:rPr>
              <a:t>Астраханский арбуз – </a:t>
            </a:r>
            <a:r>
              <a:rPr lang="ru-RU" dirty="0" smtClean="0">
                <a:solidFill>
                  <a:srgbClr val="008000"/>
                </a:solidFill>
              </a:rPr>
              <a:t>главный символ российского лета. По России арбузы пошли именно с астраханской земли. Под жарким солнцем наливаются плоды сладким соком. Добрые руки бахчеводов и волжская вода создают превосходный вкус. Астраханская область считается центром российского арбуза.</a:t>
            </a:r>
            <a:endParaRPr lang="ru-RU" dirty="0">
              <a:solidFill>
                <a:srgbClr val="008000"/>
              </a:solidFill>
            </a:endParaRPr>
          </a:p>
        </p:txBody>
      </p:sp>
      <p:pic>
        <p:nvPicPr>
          <p:cNvPr id="152578" name="Picture 2" descr="http://im6-tub-ru.yandex.net/i?id=333195-39-72"/>
          <p:cNvPicPr>
            <a:picLocks noChangeAspect="1" noChangeArrowheads="1"/>
          </p:cNvPicPr>
          <p:nvPr/>
        </p:nvPicPr>
        <p:blipFill>
          <a:blip r:embed="rId2" cstate="print"/>
          <a:srcRect/>
          <a:stretch>
            <a:fillRect/>
          </a:stretch>
        </p:blipFill>
        <p:spPr bwMode="auto">
          <a:xfrm>
            <a:off x="539552" y="4653136"/>
            <a:ext cx="2088232" cy="1907192"/>
          </a:xfrm>
          <a:prstGeom prst="rect">
            <a:avLst/>
          </a:prstGeom>
          <a:noFill/>
        </p:spPr>
      </p:pic>
      <p:pic>
        <p:nvPicPr>
          <p:cNvPr id="152580" name="Picture 4" descr="http://im3-tub-ru.yandex.net/i?id=264461901-63-72"/>
          <p:cNvPicPr>
            <a:picLocks noChangeAspect="1" noChangeArrowheads="1"/>
          </p:cNvPicPr>
          <p:nvPr/>
        </p:nvPicPr>
        <p:blipFill>
          <a:blip r:embed="rId3" cstate="print"/>
          <a:srcRect/>
          <a:stretch>
            <a:fillRect/>
          </a:stretch>
        </p:blipFill>
        <p:spPr bwMode="auto">
          <a:xfrm>
            <a:off x="6660232" y="4581128"/>
            <a:ext cx="2016224" cy="1944216"/>
          </a:xfrm>
          <a:prstGeom prst="rect">
            <a:avLst/>
          </a:prstGeom>
          <a:noFill/>
        </p:spPr>
      </p:pic>
      <p:pic>
        <p:nvPicPr>
          <p:cNvPr id="152582" name="Picture 6" descr="http://im7-tub-ru.yandex.net/i?id=96799357-31-72"/>
          <p:cNvPicPr>
            <a:picLocks noChangeAspect="1" noChangeArrowheads="1"/>
          </p:cNvPicPr>
          <p:nvPr/>
        </p:nvPicPr>
        <p:blipFill>
          <a:blip r:embed="rId4" cstate="print"/>
          <a:srcRect/>
          <a:stretch>
            <a:fillRect/>
          </a:stretch>
        </p:blipFill>
        <p:spPr bwMode="auto">
          <a:xfrm>
            <a:off x="3419872" y="3789040"/>
            <a:ext cx="2592288" cy="19442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3370386"/>
          </a:xfrm>
        </p:spPr>
        <p:txBody>
          <a:bodyPr>
            <a:noAutofit/>
          </a:bodyPr>
          <a:lstStyle/>
          <a:p>
            <a:r>
              <a:rPr lang="ru-RU" sz="3200" b="1" dirty="0" smtClean="0">
                <a:solidFill>
                  <a:schemeClr val="tx2">
                    <a:lumMod val="50000"/>
                  </a:schemeClr>
                </a:solidFill>
              </a:rPr>
              <a:t>ЗАПОВЕДНИК</a:t>
            </a:r>
            <a:r>
              <a:rPr lang="ru-RU" sz="3200" dirty="0" smtClean="0">
                <a:solidFill>
                  <a:schemeClr val="tx2">
                    <a:lumMod val="50000"/>
                  </a:schemeClr>
                </a:solidFill>
              </a:rPr>
              <a:t/>
            </a:r>
            <a:br>
              <a:rPr lang="ru-RU" sz="3200" dirty="0" smtClean="0">
                <a:solidFill>
                  <a:schemeClr val="tx2">
                    <a:lumMod val="50000"/>
                  </a:schemeClr>
                </a:solidFill>
              </a:rPr>
            </a:br>
            <a:r>
              <a:rPr lang="ru-RU" sz="3200" dirty="0" smtClean="0">
                <a:solidFill>
                  <a:schemeClr val="tx2">
                    <a:lumMod val="50000"/>
                  </a:schemeClr>
                </a:solidFill>
              </a:rPr>
              <a:t>В дельте Волги есть несколько заповедных территорий, которые объединены одним названием – Астраханский заповедник. Это один из первых заповедников России. Гордость заповедника – лотос, осётр, пеликан, лебедь, орлан, скопа и другие.</a:t>
            </a:r>
            <a:endParaRPr lang="ru-RU" sz="3200" dirty="0">
              <a:solidFill>
                <a:schemeClr val="tx2">
                  <a:lumMod val="50000"/>
                </a:schemeClr>
              </a:solidFill>
            </a:endParaRPr>
          </a:p>
        </p:txBody>
      </p:sp>
      <p:pic>
        <p:nvPicPr>
          <p:cNvPr id="3" name="Picture 2" descr="http://im2-tub-ru.yandex.net/i?id=307651443-38-72"/>
          <p:cNvPicPr>
            <a:picLocks noChangeAspect="1" noChangeArrowheads="1"/>
          </p:cNvPicPr>
          <p:nvPr/>
        </p:nvPicPr>
        <p:blipFill>
          <a:blip r:embed="rId2" cstate="print"/>
          <a:srcRect/>
          <a:stretch>
            <a:fillRect/>
          </a:stretch>
        </p:blipFill>
        <p:spPr bwMode="auto">
          <a:xfrm>
            <a:off x="251520" y="4149080"/>
            <a:ext cx="1716782" cy="1341116"/>
          </a:xfrm>
          <a:prstGeom prst="rect">
            <a:avLst/>
          </a:prstGeom>
          <a:noFill/>
        </p:spPr>
      </p:pic>
      <p:pic>
        <p:nvPicPr>
          <p:cNvPr id="4" name="Picture 4" descr="http://im5-tub-ru.yandex.net/i?id=157313574-44-72"/>
          <p:cNvPicPr>
            <a:picLocks noChangeAspect="1" noChangeArrowheads="1"/>
          </p:cNvPicPr>
          <p:nvPr/>
        </p:nvPicPr>
        <p:blipFill>
          <a:blip r:embed="rId3" cstate="print"/>
          <a:srcRect/>
          <a:stretch>
            <a:fillRect/>
          </a:stretch>
        </p:blipFill>
        <p:spPr bwMode="auto">
          <a:xfrm>
            <a:off x="2339752" y="5157192"/>
            <a:ext cx="1076325" cy="1428750"/>
          </a:xfrm>
          <a:prstGeom prst="rect">
            <a:avLst/>
          </a:prstGeom>
          <a:noFill/>
        </p:spPr>
      </p:pic>
      <p:pic>
        <p:nvPicPr>
          <p:cNvPr id="5" name="Picture 6" descr="http://im4-tub-ru.yandex.net/i?id=312974227-19-72"/>
          <p:cNvPicPr>
            <a:picLocks noChangeAspect="1" noChangeArrowheads="1"/>
          </p:cNvPicPr>
          <p:nvPr/>
        </p:nvPicPr>
        <p:blipFill>
          <a:blip r:embed="rId4" cstate="print"/>
          <a:srcRect/>
          <a:stretch>
            <a:fillRect/>
          </a:stretch>
        </p:blipFill>
        <p:spPr bwMode="auto">
          <a:xfrm>
            <a:off x="3563888" y="3717032"/>
            <a:ext cx="1718068" cy="1282825"/>
          </a:xfrm>
          <a:prstGeom prst="rect">
            <a:avLst/>
          </a:prstGeom>
          <a:noFill/>
        </p:spPr>
      </p:pic>
      <p:pic>
        <p:nvPicPr>
          <p:cNvPr id="6" name="Picture 12" descr="http://im5-tub-ru.yandex.net/i?id=17052253-52-72"/>
          <p:cNvPicPr>
            <a:picLocks noChangeAspect="1" noChangeArrowheads="1"/>
          </p:cNvPicPr>
          <p:nvPr/>
        </p:nvPicPr>
        <p:blipFill>
          <a:blip r:embed="rId5" cstate="print"/>
          <a:srcRect/>
          <a:stretch>
            <a:fillRect/>
          </a:stretch>
        </p:blipFill>
        <p:spPr bwMode="auto">
          <a:xfrm>
            <a:off x="5364088" y="5301208"/>
            <a:ext cx="1212726" cy="1354833"/>
          </a:xfrm>
          <a:prstGeom prst="rect">
            <a:avLst/>
          </a:prstGeom>
          <a:noFill/>
        </p:spPr>
      </p:pic>
      <p:pic>
        <p:nvPicPr>
          <p:cNvPr id="7" name="Picture 8" descr="http://im8-tub-ru.yandex.net/i?id=320634064-56-72"/>
          <p:cNvPicPr>
            <a:picLocks noChangeAspect="1" noChangeArrowheads="1"/>
          </p:cNvPicPr>
          <p:nvPr/>
        </p:nvPicPr>
        <p:blipFill>
          <a:blip r:embed="rId6" cstate="print"/>
          <a:srcRect/>
          <a:stretch>
            <a:fillRect/>
          </a:stretch>
        </p:blipFill>
        <p:spPr bwMode="auto">
          <a:xfrm>
            <a:off x="6732240" y="4149080"/>
            <a:ext cx="1874160" cy="121195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2985433"/>
          </a:xfrm>
          <a:prstGeom prst="rect">
            <a:avLst/>
          </a:prstGeom>
        </p:spPr>
        <p:txBody>
          <a:bodyPr wrap="square">
            <a:spAutoFit/>
          </a:bodyPr>
          <a:lstStyle/>
          <a:p>
            <a:pPr algn="ctr"/>
            <a:r>
              <a:rPr lang="ru-RU" sz="4400" dirty="0" smtClean="0">
                <a:solidFill>
                  <a:schemeClr val="accent2">
                    <a:lumMod val="50000"/>
                  </a:schemeClr>
                </a:solidFill>
                <a:latin typeface="Monotype Corsiva" pitchFamily="66" charset="0"/>
              </a:rPr>
              <a:t>Л О Т О С </a:t>
            </a:r>
          </a:p>
          <a:p>
            <a:r>
              <a:rPr lang="ru-RU" sz="2400" dirty="0" smtClean="0">
                <a:solidFill>
                  <a:schemeClr val="accent2">
                    <a:lumMod val="50000"/>
                  </a:schemeClr>
                </a:solidFill>
                <a:latin typeface="Monotype Corsiva" pitchFamily="66" charset="0"/>
              </a:rPr>
              <a:t>В период начиная с конца июля и по сентябрь в низовьях Волги , ниже города Астрахань зацветает Астраханский лотос. Это удивительное растение поражает величиной и красотой своих цветков, которые цветут всего три дня. В низовьях Волги мы наблюдаем прекрасные картины цветения этих растений, которые образуют целые поля , уходящие за горизонт, к самому морю. </a:t>
            </a:r>
          </a:p>
        </p:txBody>
      </p:sp>
      <p:pic>
        <p:nvPicPr>
          <p:cNvPr id="153602" name="Picture 2" descr="http://im5-tub-ru.yandex.net/i?id=256204238-05-72"/>
          <p:cNvPicPr>
            <a:picLocks noChangeAspect="1" noChangeArrowheads="1"/>
          </p:cNvPicPr>
          <p:nvPr/>
        </p:nvPicPr>
        <p:blipFill>
          <a:blip r:embed="rId2" cstate="print"/>
          <a:srcRect/>
          <a:stretch>
            <a:fillRect/>
          </a:stretch>
        </p:blipFill>
        <p:spPr bwMode="auto">
          <a:xfrm>
            <a:off x="467544" y="4005064"/>
            <a:ext cx="1800200" cy="1440160"/>
          </a:xfrm>
          <a:prstGeom prst="rect">
            <a:avLst/>
          </a:prstGeom>
          <a:noFill/>
        </p:spPr>
      </p:pic>
      <p:pic>
        <p:nvPicPr>
          <p:cNvPr id="153604" name="Picture 4" descr="http://im8-tub-ru.yandex.net/i?id=202157066-66-72"/>
          <p:cNvPicPr>
            <a:picLocks noChangeAspect="1" noChangeArrowheads="1"/>
          </p:cNvPicPr>
          <p:nvPr/>
        </p:nvPicPr>
        <p:blipFill>
          <a:blip r:embed="rId3" cstate="print"/>
          <a:srcRect/>
          <a:stretch>
            <a:fillRect/>
          </a:stretch>
        </p:blipFill>
        <p:spPr bwMode="auto">
          <a:xfrm>
            <a:off x="3779912" y="3573016"/>
            <a:ext cx="1428750" cy="1152526"/>
          </a:xfrm>
          <a:prstGeom prst="rect">
            <a:avLst/>
          </a:prstGeom>
          <a:noFill/>
        </p:spPr>
      </p:pic>
      <p:pic>
        <p:nvPicPr>
          <p:cNvPr id="153606" name="Picture 6" descr="http://im5-tub-ru.yandex.net/i?id=328544891-25-72"/>
          <p:cNvPicPr>
            <a:picLocks noChangeAspect="1" noChangeArrowheads="1"/>
          </p:cNvPicPr>
          <p:nvPr/>
        </p:nvPicPr>
        <p:blipFill>
          <a:blip r:embed="rId4" cstate="print"/>
          <a:srcRect/>
          <a:stretch>
            <a:fillRect/>
          </a:stretch>
        </p:blipFill>
        <p:spPr bwMode="auto">
          <a:xfrm>
            <a:off x="6588224" y="4077072"/>
            <a:ext cx="1932806" cy="1512168"/>
          </a:xfrm>
          <a:prstGeom prst="rect">
            <a:avLst/>
          </a:prstGeom>
          <a:noFill/>
        </p:spPr>
      </p:pic>
      <p:pic>
        <p:nvPicPr>
          <p:cNvPr id="153608" name="Picture 8" descr="http://im7-tub-ru.yandex.net/i?id=182286350-48-72"/>
          <p:cNvPicPr>
            <a:picLocks noChangeAspect="1" noChangeArrowheads="1"/>
          </p:cNvPicPr>
          <p:nvPr/>
        </p:nvPicPr>
        <p:blipFill>
          <a:blip r:embed="rId5" cstate="print"/>
          <a:srcRect/>
          <a:stretch>
            <a:fillRect/>
          </a:stretch>
        </p:blipFill>
        <p:spPr bwMode="auto">
          <a:xfrm>
            <a:off x="2627784" y="5517232"/>
            <a:ext cx="1428750" cy="1066801"/>
          </a:xfrm>
          <a:prstGeom prst="rect">
            <a:avLst/>
          </a:prstGeom>
          <a:noFill/>
        </p:spPr>
      </p:pic>
      <p:pic>
        <p:nvPicPr>
          <p:cNvPr id="153610" name="Picture 10" descr="http://im7-tub-ru.yandex.net/i?id=346113297-03-72"/>
          <p:cNvPicPr>
            <a:picLocks noChangeAspect="1" noChangeArrowheads="1"/>
          </p:cNvPicPr>
          <p:nvPr/>
        </p:nvPicPr>
        <p:blipFill>
          <a:blip r:embed="rId6" cstate="print"/>
          <a:srcRect/>
          <a:stretch>
            <a:fillRect/>
          </a:stretch>
        </p:blipFill>
        <p:spPr bwMode="auto">
          <a:xfrm>
            <a:off x="4788024" y="5517232"/>
            <a:ext cx="1428750" cy="10668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sz="2400" dirty="0" smtClean="0">
                <a:solidFill>
                  <a:schemeClr val="accent1">
                    <a:lumMod val="75000"/>
                  </a:schemeClr>
                </a:solidFill>
              </a:rPr>
              <a:t>Л Е Б Е Д Ь – величавая птица, символ красоты, верности и добра. В ее честь названо Лебединое озеро в центре города Астрахани. </a:t>
            </a:r>
            <a:r>
              <a:rPr lang="ru-RU" sz="2400" dirty="0" err="1" smtClean="0">
                <a:solidFill>
                  <a:schemeClr val="accent1">
                    <a:lumMod val="75000"/>
                  </a:schemeClr>
                </a:solidFill>
              </a:rPr>
              <a:t>Астраханцы</a:t>
            </a:r>
            <a:r>
              <a:rPr lang="ru-RU" sz="2400" dirty="0" smtClean="0">
                <a:solidFill>
                  <a:schemeClr val="accent1">
                    <a:lumMod val="75000"/>
                  </a:schemeClr>
                </a:solidFill>
              </a:rPr>
              <a:t> любят отдыхать, гулять у озера, наслаждаясь лебединым зрелищем</a:t>
            </a:r>
            <a:endParaRPr lang="ru-RU" sz="2400" dirty="0">
              <a:solidFill>
                <a:schemeClr val="accent1">
                  <a:lumMod val="75000"/>
                </a:schemeClr>
              </a:solidFill>
            </a:endParaRPr>
          </a:p>
        </p:txBody>
      </p:sp>
      <p:pic>
        <p:nvPicPr>
          <p:cNvPr id="156674" name="Picture 2" descr="http://im0-tub-ru.yandex.net/i?id=121695197-04-72&amp;n=17"/>
          <p:cNvPicPr>
            <a:picLocks noChangeAspect="1" noChangeArrowheads="1"/>
          </p:cNvPicPr>
          <p:nvPr/>
        </p:nvPicPr>
        <p:blipFill>
          <a:blip r:embed="rId2" cstate="print"/>
          <a:srcRect/>
          <a:stretch>
            <a:fillRect/>
          </a:stretch>
        </p:blipFill>
        <p:spPr bwMode="auto">
          <a:xfrm>
            <a:off x="3131840" y="2132856"/>
            <a:ext cx="1905000" cy="1428750"/>
          </a:xfrm>
          <a:prstGeom prst="rect">
            <a:avLst/>
          </a:prstGeom>
          <a:noFill/>
        </p:spPr>
      </p:pic>
      <p:pic>
        <p:nvPicPr>
          <p:cNvPr id="156676" name="Picture 4" descr="http://im7-tub-ru.yandex.net/i?id=377882923-59-72&amp;n=15"/>
          <p:cNvPicPr>
            <a:picLocks noChangeAspect="1" noChangeArrowheads="1"/>
          </p:cNvPicPr>
          <p:nvPr/>
        </p:nvPicPr>
        <p:blipFill>
          <a:blip r:embed="rId3" cstate="print"/>
          <a:srcRect/>
          <a:stretch>
            <a:fillRect/>
          </a:stretch>
        </p:blipFill>
        <p:spPr bwMode="auto">
          <a:xfrm>
            <a:off x="539552" y="3933056"/>
            <a:ext cx="1368152" cy="1008112"/>
          </a:xfrm>
          <a:prstGeom prst="rect">
            <a:avLst/>
          </a:prstGeom>
          <a:noFill/>
        </p:spPr>
      </p:pic>
      <p:pic>
        <p:nvPicPr>
          <p:cNvPr id="156680" name="Picture 8" descr="http://im7-tub-ru.yandex.net/i?id=120841963-40-72"/>
          <p:cNvPicPr>
            <a:picLocks noChangeAspect="1" noChangeArrowheads="1"/>
          </p:cNvPicPr>
          <p:nvPr/>
        </p:nvPicPr>
        <p:blipFill>
          <a:blip r:embed="rId4" cstate="print"/>
          <a:srcRect/>
          <a:stretch>
            <a:fillRect/>
          </a:stretch>
        </p:blipFill>
        <p:spPr bwMode="auto">
          <a:xfrm>
            <a:off x="6588224" y="3933056"/>
            <a:ext cx="1238250" cy="933450"/>
          </a:xfrm>
          <a:prstGeom prst="rect">
            <a:avLst/>
          </a:prstGeom>
          <a:noFill/>
        </p:spPr>
      </p:pic>
      <p:pic>
        <p:nvPicPr>
          <p:cNvPr id="156682" name="Picture 10" descr="http://im6-tub-ru.yandex.net/i?id=35430686-48-72"/>
          <p:cNvPicPr>
            <a:picLocks noChangeAspect="1" noChangeArrowheads="1"/>
          </p:cNvPicPr>
          <p:nvPr/>
        </p:nvPicPr>
        <p:blipFill>
          <a:blip r:embed="rId5" cstate="print"/>
          <a:srcRect/>
          <a:stretch>
            <a:fillRect/>
          </a:stretch>
        </p:blipFill>
        <p:spPr bwMode="auto">
          <a:xfrm>
            <a:off x="3707904" y="5085184"/>
            <a:ext cx="1428750" cy="10668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oAutofit/>
          </a:bodyPr>
          <a:lstStyle/>
          <a:p>
            <a:r>
              <a:rPr lang="ru-RU" b="1" i="1" dirty="0" smtClean="0">
                <a:latin typeface="Times New Roman" pitchFamily="18" charset="0"/>
                <a:cs typeface="Times New Roman" pitchFamily="18" charset="0"/>
              </a:rPr>
              <a:t>О С Ё Т Р </a:t>
            </a:r>
            <a:br>
              <a:rPr lang="ru-RU"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«Царь-рыба», «чудо природы»- так говорят волжане об этой крупной с превосходными вкусовыми качествами рыбе. Осётр постоянно живёт в Каспийском море, а икру идёт метать в реку Волга.</a:t>
            </a:r>
            <a:endParaRPr lang="ru-RU" sz="2800" b="1" i="1" dirty="0">
              <a:latin typeface="Times New Roman" pitchFamily="18" charset="0"/>
              <a:cs typeface="Times New Roman" pitchFamily="18" charset="0"/>
            </a:endParaRPr>
          </a:p>
        </p:txBody>
      </p:sp>
      <p:pic>
        <p:nvPicPr>
          <p:cNvPr id="157698" name="Picture 2" descr="http://im6-tub-ru.yandex.net/i?id=119216723-49-72"/>
          <p:cNvPicPr>
            <a:picLocks noChangeAspect="1" noChangeArrowheads="1"/>
          </p:cNvPicPr>
          <p:nvPr/>
        </p:nvPicPr>
        <p:blipFill>
          <a:blip r:embed="rId2" cstate="print"/>
          <a:srcRect/>
          <a:stretch>
            <a:fillRect/>
          </a:stretch>
        </p:blipFill>
        <p:spPr bwMode="auto">
          <a:xfrm>
            <a:off x="1043608" y="4293096"/>
            <a:ext cx="1428750" cy="1428750"/>
          </a:xfrm>
          <a:prstGeom prst="rect">
            <a:avLst/>
          </a:prstGeom>
          <a:noFill/>
        </p:spPr>
      </p:pic>
      <p:pic>
        <p:nvPicPr>
          <p:cNvPr id="157700" name="Picture 4" descr="http://im3-tub-ru.yandex.net/i?id=210469082-44-72"/>
          <p:cNvPicPr>
            <a:picLocks noChangeAspect="1" noChangeArrowheads="1"/>
          </p:cNvPicPr>
          <p:nvPr/>
        </p:nvPicPr>
        <p:blipFill>
          <a:blip r:embed="rId3" cstate="print"/>
          <a:srcRect/>
          <a:stretch>
            <a:fillRect/>
          </a:stretch>
        </p:blipFill>
        <p:spPr bwMode="auto">
          <a:xfrm>
            <a:off x="3995936" y="4509120"/>
            <a:ext cx="1428750" cy="952500"/>
          </a:xfrm>
          <a:prstGeom prst="rect">
            <a:avLst/>
          </a:prstGeom>
          <a:noFill/>
        </p:spPr>
      </p:pic>
      <p:pic>
        <p:nvPicPr>
          <p:cNvPr id="157702" name="Picture 6" descr="http://im4-tub-ru.yandex.net/i?id=558466468-48-72"/>
          <p:cNvPicPr>
            <a:picLocks noChangeAspect="1" noChangeArrowheads="1"/>
          </p:cNvPicPr>
          <p:nvPr/>
        </p:nvPicPr>
        <p:blipFill>
          <a:blip r:embed="rId4" cstate="print"/>
          <a:srcRect/>
          <a:stretch>
            <a:fillRect/>
          </a:stretch>
        </p:blipFill>
        <p:spPr bwMode="auto">
          <a:xfrm>
            <a:off x="6660232" y="4149080"/>
            <a:ext cx="1428750" cy="144016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440</Words>
  <Application>Microsoft Office PowerPoint</Application>
  <PresentationFormat>Экран (4:3)</PresentationFormat>
  <Paragraphs>61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Астраханская область</vt:lpstr>
      <vt:lpstr>Слайд 2</vt:lpstr>
      <vt:lpstr>Символика</vt:lpstr>
      <vt:lpstr>  </vt:lpstr>
      <vt:lpstr>Природные богатства Астраханского края </vt:lpstr>
      <vt:lpstr>ЗАПОВЕДНИК В дельте Волги есть несколько заповедных территорий, которые объединены одним названием – Астраханский заповедник. Это один из первых заповедников России. Гордость заповедника – лотос, осётр, пеликан, лебедь, орлан, скопа и другие.</vt:lpstr>
      <vt:lpstr>Слайд 7</vt:lpstr>
      <vt:lpstr>Л Е Б Е Д Ь – величавая птица, символ красоты, верности и добра. В ее честь названо Лебединое озеро в центре города Астрахани. Астраханцы любят отдыхать, гулять у озера, наслаждаясь лебединым зрелищем</vt:lpstr>
      <vt:lpstr>О С Ё Т Р  «Царь-рыба», «чудо природы»- так говорят волжане об этой крупной с превосходными вкусовыми качествами рыбе. Осётр постоянно живёт в Каспийском море, а икру идёт метать в реку Волга.</vt:lpstr>
      <vt:lpstr>                               В О Л Г А Эта река – символ и любовь России, мать русских рек. Астраханская область занимает её нижнюю часть, где Волга, разделяясь на множество речек, впадает в Каспийское море</vt:lpstr>
      <vt:lpstr>В Е Р Б Л Ю Д  Астрахнские верблюды – самые большие двугорбые верблюды мира. Любимое его кушанье – верблюжья колючка. Верблюд – очень ценное животное. Он одевает , возит, кормит людей.</vt:lpstr>
      <vt:lpstr>Н Е Ф Т Ь ценнейшее полезное ископаемое области. Астраханскую нефть называют «черное золото», так как она очень ценная. Она легче воды, хорошо горит, даёт тепло. Из неё получают бензин, керосин, вырабатываю спирт, удобрения, лаки, краски и ещё много других нужных человеку веществ.</vt:lpstr>
      <vt:lpstr>Г А З Наши астраханские земли богаты газом. Почти 200 лет назад наш земляк, русский умелец Иван Семенович Лотухин самыми простыми инструментами прорубил скважину глубиной до 112 метров и получил газ. Сейчас Астрахань стала родиной уникальных плавучих буровых установок, которые используются для подводной добычи газа даже со дна Каспийского моря</vt:lpstr>
      <vt:lpstr> Театры  </vt:lpstr>
      <vt:lpstr>М У З Е И</vt:lpstr>
      <vt:lpstr>Слайд 16</vt:lpstr>
      <vt:lpstr>Астраханский планетарий</vt:lpstr>
      <vt:lpstr>Столица Золотой Орды На территории Астраханской области в районе села Селитренное в непосредственной близости от раскопок первой столицы Золотой Орды соорудили декорации городища Сарай-Бату («город Батыя») в рамках проекта-съемки художественного фильма, повествующего про жизненный путь и духовные подвиги святителя Алексия (Митрополита Московского, Киевского и всея Руси, дипломата и чудотворца, жившего в 14 веке н.э.).</vt:lpstr>
      <vt:lpstr>Основана столица Золотой Орды была в середине 13 века ханом Батыем. Разрушена в конце 14 века Тамерланом и окончательно прекратила свое существование в начале 16 века. Долгое время г. Сарай-Бату являлся крупным торговым и ремесленным центром и просто красивым городом с шумными базарами, караван-сараями, складами, торговыми рядами, мечетями, дворцами с мозаичными стенами, водоемами с прозрачной водой, фонтанами, тенистыми садами и роскошной ханской резиденцией в центре. Дворец хана находился на самом высоком холме живописного берега реки Ахтуба. Существует легенда, что стены этого дворца были украшены золотом, поэтому все государство стало называться «Золотая Орда».</vt:lpstr>
      <vt:lpstr>    АСТРАХАНСКИЙ КРАЙ Наверно, и богаче, и прекрасней, Чем ты, краёв немало и других, Но только ты так нежно и так властно Душевных струн касаешься моих.   Здесь Волга приголубит и расчешет Землицу дельты гребнем голубым. Здесь я и обнадёжен, и утешен, Судьбой храним и родиной любим –   Той самой, малой родинкой на карте, Той самой, что и в сердце, и в крови. Здесь детство в алом галстуке за партой, Здесь юность в лодке дружбы и любви.   Средь живописи милой и офортов На прикаспийских меди и холсте Моей душе уютно и комфортно, Как малышу в родительском гнезде.   Края есть и богаче, и прекрасней, Кого-то привлекая и маня, Но только ты так нежно и так властно Зовёшь к себе, опять зовёшь меня!..                                             (Ростовский)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Астраханская область</dc:title>
  <dc:creator>Пользователь</dc:creator>
  <cp:lastModifiedBy>Пользователь</cp:lastModifiedBy>
  <cp:revision>36</cp:revision>
  <dcterms:created xsi:type="dcterms:W3CDTF">2012-04-28T05:58:02Z</dcterms:created>
  <dcterms:modified xsi:type="dcterms:W3CDTF">2012-04-28T11:54:59Z</dcterms:modified>
</cp:coreProperties>
</file>