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57B0-0253-41A7-A07B-595778F70192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E4F5E-0452-490D-A5E8-66D672B81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C6A9-762E-47B7-B4C9-5F4FD7BCF7BD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57DC-7023-4E09-BD2A-D43F8ED2A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88275-B4F4-4458-93BF-7BA995964D46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31F4-9F9A-4E1E-911E-6695483F3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0186-3B15-4ABA-BC67-0E30D5B3F59F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24F4-D620-4EF0-B1F3-99089F484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8562-5E30-49A8-AD48-E36D36866090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E2512-C54A-4A73-967C-46C51967B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AD1D-C434-438D-9A93-01C424383004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B557-5214-4988-83DC-F519F51EE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5B1C-F50B-480C-BB3D-17E32B0C1C34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BC31-38BB-4019-BC5A-15C657B15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C4D54-D008-430C-86E6-FDE8F8F17E7B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0C3B-A53D-4015-9446-3E592AF8F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D205-6E7D-4032-ABFE-D20A10B42638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908A-56EA-43C8-8E44-A3CB7F722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B925-65B9-4D0A-A373-13899887B971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D611-6DE0-4936-A1D7-B50A1BDF6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D11C-F929-42B8-9E11-98E98D40BD44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0503-BDA0-4727-86A1-22EF5E59C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C1A6-E5D3-4F63-822D-793EC74B87E2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D63215-053A-494A-B0C0-6B711690F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1.wma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2000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Мужество и нежность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13" y="2500313"/>
            <a:ext cx="5286375" cy="4357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+mj-lt"/>
              </a:rPr>
              <a:t>Проект </a:t>
            </a:r>
            <a:r>
              <a:rPr lang="ru-RU" b="1" dirty="0" smtClean="0">
                <a:latin typeface="+mj-lt"/>
              </a:rPr>
              <a:t>краеведческого клуба «Покровчане» МБОУ «СОШ </a:t>
            </a:r>
            <a:r>
              <a:rPr lang="ru-RU" b="1" dirty="0" smtClean="0">
                <a:latin typeface="+mj-lt"/>
              </a:rPr>
              <a:t>№ </a:t>
            </a:r>
            <a:r>
              <a:rPr lang="ru-RU" b="1" dirty="0" smtClean="0">
                <a:latin typeface="+mj-lt"/>
              </a:rPr>
              <a:t>33» </a:t>
            </a:r>
            <a:r>
              <a:rPr lang="ru-RU" b="1" dirty="0" smtClean="0">
                <a:latin typeface="+mj-lt"/>
              </a:rPr>
              <a:t>города </a:t>
            </a:r>
            <a:r>
              <a:rPr lang="ru-RU" b="1" dirty="0" smtClean="0">
                <a:latin typeface="+mj-lt"/>
              </a:rPr>
              <a:t>Энгельса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+mj-lt"/>
              </a:rPr>
              <a:t>Руководитель:</a:t>
            </a:r>
            <a:r>
              <a:rPr lang="ru-RU" dirty="0" smtClean="0">
                <a:latin typeface="+mj-lt"/>
              </a:rPr>
              <a:t> </a:t>
            </a:r>
            <a:endParaRPr lang="ru-RU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+mj-lt"/>
              </a:rPr>
              <a:t>Соленкова </a:t>
            </a:r>
            <a:r>
              <a:rPr lang="ru-RU" dirty="0" smtClean="0">
                <a:latin typeface="+mj-lt"/>
              </a:rPr>
              <a:t>Наталья Николаевна, учитель </a:t>
            </a:r>
            <a:r>
              <a:rPr lang="ru-RU" dirty="0" smtClean="0">
                <a:latin typeface="+mj-lt"/>
              </a:rPr>
              <a:t>географии</a:t>
            </a:r>
            <a:endParaRPr lang="ru-RU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>
              <a:latin typeface="+mj-lt"/>
            </a:endParaRPr>
          </a:p>
        </p:txBody>
      </p:sp>
      <p:pic>
        <p:nvPicPr>
          <p:cNvPr id="5" name="Содержимое 8" descr="001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2571744"/>
            <a:ext cx="2857520" cy="3837771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softEdge rad="6350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285750" y="628650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Фото из архива ЭКМ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М. М. Раскова и город Энгельс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мемориальная доска на доме №3 по улице м.расковой, фото м.м.расковой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857224" y="1142984"/>
            <a:ext cx="4038600" cy="24721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9" name="Содержимое 8" descr="улиц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57938" y="5286375"/>
            <a:ext cx="2505075" cy="1219200"/>
          </a:xfrm>
        </p:spPr>
      </p:pic>
      <p:pic>
        <p:nvPicPr>
          <p:cNvPr id="10" name="Рисунок 9" descr="улица сейчас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1285875"/>
            <a:ext cx="24193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142875" y="3643313"/>
            <a:ext cx="61436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" algn="just">
              <a:tabLst>
                <a:tab pos="450850" algn="l"/>
              </a:tabLst>
            </a:pPr>
            <a:r>
              <a:rPr lang="ru-RU" sz="1600" b="1">
                <a:solidFill>
                  <a:srgbClr val="000000"/>
                </a:solidFill>
                <a:cs typeface="Times New Roman" pitchFamily="18" charset="0"/>
              </a:rPr>
              <a:t>В послевоенные годы в г. Энгельсе развернулось широкое строительство жилья, шла застройка целых массивов, в том числе и пустыря за городским стадионом. 28 мая 1953 г. горисполком принял решение о наименовании улиц и проездов в этом районе. Проектируемой улице по шоссе на военный городок от ул. Смеловской было присвоено имя Марины Расковой.</a:t>
            </a:r>
            <a:endParaRPr lang="ru-RU" sz="1000" b="1"/>
          </a:p>
          <a:p>
            <a:pPr indent="215900" algn="just" eaLnBrk="0" hangingPunct="0">
              <a:tabLst>
                <a:tab pos="450850" algn="l"/>
              </a:tabLst>
            </a:pPr>
            <a:r>
              <a:rPr lang="ru-RU" sz="1600" b="1">
                <a:solidFill>
                  <a:srgbClr val="000000"/>
                </a:solidFill>
                <a:cs typeface="Times New Roman" pitchFamily="18" charset="0"/>
              </a:rPr>
              <a:t>В преамбуле к решению ничего не говорилось о М. Расковой, в тот период не только</a:t>
            </a:r>
            <a:r>
              <a:rPr lang="ru-RU" sz="1000" b="1">
                <a:cs typeface="Times New Roman" pitchFamily="18" charset="0"/>
              </a:rPr>
              <a:t> </a:t>
            </a:r>
            <a:r>
              <a:rPr lang="ru-RU" sz="1600" b="1">
                <a:solidFill>
                  <a:srgbClr val="000000"/>
                </a:solidFill>
                <a:cs typeface="Times New Roman" pitchFamily="18" charset="0"/>
              </a:rPr>
              <a:t>в городе, но и в стране ее имя, имя Героя Советского Союза, было у всех на устах.</a:t>
            </a:r>
            <a:endParaRPr lang="ru-RU" sz="2400" b="1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286125" y="6215063"/>
            <a:ext cx="5429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3188" y="1357313"/>
            <a:ext cx="25003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Фото авторов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6357938" y="6488113"/>
            <a:ext cx="2786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Улица М. Расковой /2/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М. М. Раскова и город Энгельс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1609725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b="1" dirty="0" smtClean="0">
                <a:latin typeface="+mj-lt"/>
              </a:rPr>
              <a:t>М.М. Раскова пополнила когорту Почетных граждан г. Энгельса. Имя её присвоено авиаполку и </a:t>
            </a:r>
            <a:r>
              <a:rPr lang="ru-RU" b="1" dirty="0" err="1" smtClean="0">
                <a:latin typeface="+mj-lt"/>
              </a:rPr>
              <a:t>Энгельсскому</a:t>
            </a:r>
            <a:r>
              <a:rPr lang="ru-RU" b="1" dirty="0" smtClean="0">
                <a:latin typeface="+mj-lt"/>
              </a:rPr>
              <a:t> училищу (Указ Президиума Верховного Совета СССР от 15 февраля 1943 г.). На здании Дома офицеров установлена мемориальная доска.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5" name="Содержимое 4" descr="дом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3438" y="1857364"/>
            <a:ext cx="4038600" cy="3028950"/>
          </a:xfrm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4929188" y="4929188"/>
            <a:ext cx="3714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Фото авторов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143750" y="5643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М. М. Раскова и город Энгельс</a:t>
            </a:r>
            <a:endParaRPr lang="ru-RU" dirty="0"/>
          </a:p>
        </p:txBody>
      </p:sp>
      <p:pic>
        <p:nvPicPr>
          <p:cNvPr id="5" name="Содержимое 4" descr="IMG_52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1428750"/>
            <a:ext cx="3017837" cy="4525963"/>
          </a:xfrm>
        </p:spPr>
      </p:pic>
      <p:pic>
        <p:nvPicPr>
          <p:cNvPr id="6" name="Содержимое 5" descr="IMG_527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142976" y="5143512"/>
            <a:ext cx="2286016" cy="1357322"/>
          </a:xfr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714375" y="6488113"/>
            <a:ext cx="33575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Фото авторов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9063" y="2071688"/>
            <a:ext cx="500062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j-lt"/>
                <a:cs typeface="+mn-cs"/>
              </a:rPr>
              <a:t>Возле Дома офицеров </a:t>
            </a:r>
            <a:r>
              <a:rPr lang="ru-RU" sz="3200" b="1" dirty="0" err="1">
                <a:latin typeface="+mj-lt"/>
                <a:cs typeface="+mn-cs"/>
              </a:rPr>
              <a:t>Энгельсского</a:t>
            </a:r>
            <a:r>
              <a:rPr lang="ru-RU" sz="3200" b="1" dirty="0">
                <a:latin typeface="+mj-lt"/>
                <a:cs typeface="+mn-cs"/>
              </a:rPr>
              <a:t> гарнизона установлен памятник легендарной лётчице.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j-lt"/>
                <a:cs typeface="+mn-cs"/>
              </a:rPr>
              <a:t>Забытый памятник незабытой войны…</a:t>
            </a:r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5929313" y="5643563"/>
            <a:ext cx="1042987" cy="104298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Помнят и чтут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4281487" cy="4525963"/>
          </a:xfrm>
        </p:spPr>
        <p:txBody>
          <a:bodyPr>
            <a:normAutofit fontScale="92500" lnSpcReduction="10000"/>
          </a:bodyPr>
          <a:lstStyle/>
          <a:p>
            <a:pPr marL="0" indent="447675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b="1" dirty="0" smtClean="0">
                <a:latin typeface="+mj-lt"/>
              </a:rPr>
              <a:t>Герой Советского Союза Марина Раскова была награждена двумя орденами Ленина, ее имя носят Тамбовское высшее военное авиационное училище летчиков, площадь и улица в Москве, крупное судно-рефрижератор. Память о ней увековечена на мемориальной доске на Кремлевской стене</a:t>
            </a:r>
            <a:endParaRPr lang="ru-RU" b="1" dirty="0">
              <a:latin typeface="+mj-lt"/>
            </a:endParaRPr>
          </a:p>
        </p:txBody>
      </p:sp>
      <p:pic>
        <p:nvPicPr>
          <p:cNvPr id="5" name="Содержимое 4" descr="памятник в тамбове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86446" y="1357298"/>
            <a:ext cx="1835462" cy="457203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357813" y="6000750"/>
            <a:ext cx="29289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Фото из архива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«Новой Газеты» /3/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1013" y="5643563"/>
            <a:ext cx="1042987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ruppa25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1588757"/>
            <a:ext cx="4366936" cy="27075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Помнят и чтут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4429125" cy="4972050"/>
          </a:xfrm>
        </p:spPr>
        <p:txBody>
          <a:bodyPr>
            <a:normAutofit fontScale="70000" lnSpcReduction="20000"/>
          </a:bodyPr>
          <a:lstStyle/>
          <a:p>
            <a:pPr marL="0" indent="136525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900" b="1" dirty="0" smtClean="0">
                <a:latin typeface="+mj-lt"/>
              </a:rPr>
              <a:t>Помнят о знаменитых «ночных ведьмах», которыми руководила М.М. Раскова, и в Голландии. Голландская группа  </a:t>
            </a:r>
            <a:r>
              <a:rPr lang="ru-RU" sz="2900" b="1" dirty="0" err="1" smtClean="0">
                <a:latin typeface="+mj-lt"/>
              </a:rPr>
              <a:t>Hail</a:t>
            </a:r>
            <a:r>
              <a:rPr lang="ru-RU" sz="2900" b="1" dirty="0" smtClean="0">
                <a:latin typeface="+mj-lt"/>
              </a:rPr>
              <a:t> </a:t>
            </a:r>
            <a:r>
              <a:rPr lang="ru-RU" sz="2900" b="1" dirty="0" err="1" smtClean="0">
                <a:latin typeface="+mj-lt"/>
              </a:rPr>
              <a:t>of</a:t>
            </a:r>
            <a:r>
              <a:rPr lang="ru-RU" sz="2900" b="1" dirty="0" smtClean="0">
                <a:latin typeface="+mj-lt"/>
              </a:rPr>
              <a:t> </a:t>
            </a:r>
            <a:r>
              <a:rPr lang="ru-RU" sz="2900" b="1" dirty="0" err="1" smtClean="0">
                <a:latin typeface="+mj-lt"/>
              </a:rPr>
              <a:t>Bullets</a:t>
            </a:r>
            <a:r>
              <a:rPr lang="ru-RU" sz="2900" b="1" dirty="0" smtClean="0">
                <a:latin typeface="+mj-lt"/>
              </a:rPr>
              <a:t> ("Град Пуль») свой альбом "О морозе и войне" целиком посвятила  Великой Отечественной и  приурочила его к 9 Мая 2008 года. А  композиция "Ночные ведьмы" (</a:t>
            </a:r>
            <a:r>
              <a:rPr lang="ru-RU" sz="2900" b="1" dirty="0" err="1" smtClean="0">
                <a:latin typeface="+mj-lt"/>
                <a:hlinkClick r:id="rId3" action="ppaction://hlinkfile"/>
              </a:rPr>
              <a:t>Nachthexen</a:t>
            </a:r>
            <a:r>
              <a:rPr lang="ru-RU" sz="2900" b="1" dirty="0" smtClean="0">
                <a:latin typeface="+mj-lt"/>
              </a:rPr>
              <a:t>) рассказывает  о налетах женского 588-го авиаотряда на фашистские позиции.  Здесь советские летчицы ассоциируются с валькириями, мстителями, "смертью с воздуха" для гитлеровцев.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6313" y="4714875"/>
            <a:ext cx="4000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Коллектив «</a:t>
            </a:r>
            <a:r>
              <a:rPr lang="en-US" b="1" dirty="0">
                <a:latin typeface="+mj-lt"/>
                <a:cs typeface="+mn-cs"/>
              </a:rPr>
              <a:t>Hail of Bullets</a:t>
            </a:r>
            <a:r>
              <a:rPr lang="ru-RU" b="1" dirty="0">
                <a:latin typeface="+mj-lt"/>
                <a:cs typeface="+mn-cs"/>
              </a:rPr>
              <a:t>» /5/</a:t>
            </a:r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6786563" y="5572125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G_52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14612" y="964413"/>
            <a:ext cx="3929058" cy="5893587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Герой Советского Союза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Марина Михайловна Раскова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57188" y="2500313"/>
            <a:ext cx="2714625" cy="1033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j-lt"/>
                <a:hlinkClick r:id="rId3" action="ppaction://hlinksldjump"/>
              </a:rPr>
              <a:t>Страницы биографии</a:t>
            </a:r>
            <a:endParaRPr lang="ru-RU" sz="2400" b="1" dirty="0">
              <a:latin typeface="+mj-lt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215063" y="4643438"/>
            <a:ext cx="2714625" cy="1033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j-lt"/>
                <a:hlinkClick r:id="rId4" action="ppaction://hlinksldjump"/>
              </a:rPr>
              <a:t>Помнят и чтут</a:t>
            </a:r>
            <a:endParaRPr lang="ru-RU" sz="2400" b="1" dirty="0">
              <a:latin typeface="+mj-lt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85750" y="4572000"/>
            <a:ext cx="2714625" cy="10334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j-lt"/>
                <a:hlinkClick r:id="rId5" action="ppaction://hlinksldjump"/>
              </a:rPr>
              <a:t>Используемые источники</a:t>
            </a:r>
            <a:endParaRPr lang="ru-RU" sz="2400" b="1" dirty="0">
              <a:latin typeface="+mj-lt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6072188" y="2357438"/>
            <a:ext cx="2857500" cy="1033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j-lt"/>
                <a:hlinkClick r:id="rId6" action="ppaction://hlinksldjump"/>
              </a:rPr>
              <a:t>М. Раскова и город Энгельс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Страницы биографии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86125" y="928688"/>
            <a:ext cx="5715000" cy="5929312"/>
          </a:xfrm>
        </p:spPr>
        <p:txBody>
          <a:bodyPr>
            <a:noAutofit/>
          </a:bodyPr>
          <a:lstStyle/>
          <a:p>
            <a:pPr marL="11113" indent="-11113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1800" b="1" dirty="0" smtClean="0">
                <a:latin typeface="+mj-lt"/>
              </a:rPr>
              <a:t>Марина Раскова родилась в Москве 28 марта 1912 года. В 19 лет она пошла работать чертежницей в аэронавигационную лабораторию военно-воздушной академии имени Жуковского. С этого момента авиация стала ее судьбой. В 1933 году заочно окончила два курса аэронавигационного факультета института гражданского военного флота и сдала экстерном экзамены на звание летчика. 1934 год можно считать годом ее первого рекорда: Марина Раскова - первая в истории России женщина-штурман воздушного флота.</a:t>
            </a:r>
          </a:p>
          <a:p>
            <a:pPr marL="11113" indent="-11113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1800" b="1" dirty="0" smtClean="0">
                <a:latin typeface="+mj-lt"/>
              </a:rPr>
              <a:t>В 1935 году Раскова становится преподавателем академии: руководит занятиями по астрономии и читает штурманский цикл лекций. Одновременно она участвует в сложнейших авиационных перелетах. В одном из них - Москва - Актюбинск - она установила свой первый личный рекорд на дальность полета (1443 км).</a:t>
            </a:r>
            <a:endParaRPr lang="ru-RU" sz="1800" b="1" dirty="0"/>
          </a:p>
        </p:txBody>
      </p:sp>
      <p:pic>
        <p:nvPicPr>
          <p:cNvPr id="9" name="Содержимое 8" descr="портрет лётчицы м.расковой. после 1938 года. наталья боде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2910" y="1643050"/>
            <a:ext cx="2519240" cy="3143272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571500" y="5000625"/>
            <a:ext cx="2714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Н. Боде. Портрет лётчицы М. Расковой. (после 1938 года) /3/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142875" y="5857875"/>
            <a:ext cx="714375" cy="857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Героический перелёт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 descr="марина раскова и полина оспиенк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785926"/>
            <a:ext cx="3960575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285750" y="1357313"/>
            <a:ext cx="4000500" cy="4768850"/>
          </a:xfrm>
        </p:spPr>
        <p:txBody>
          <a:bodyPr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+mj-lt"/>
              </a:rPr>
              <a:t>       В 1938 году в качестве штурмана Марина Раскова участвовала в ряде дальних беспосадочных перелетов. Первый - 2 июля вместе с летчицами Полиной Осипенко и Верой </a:t>
            </a:r>
            <a:r>
              <a:rPr lang="ru-RU" b="1" dirty="0" err="1" smtClean="0">
                <a:latin typeface="+mj-lt"/>
              </a:rPr>
              <a:t>Ломако</a:t>
            </a:r>
            <a:r>
              <a:rPr lang="ru-RU" b="1" dirty="0" smtClean="0">
                <a:latin typeface="+mj-lt"/>
              </a:rPr>
              <a:t> на гидросамолете по маршруту Севастополь (Черное море) - Архангельск (Белое море).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3" y="5000625"/>
            <a:ext cx="3643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j-lt"/>
                <a:cs typeface="+mn-cs"/>
              </a:rPr>
              <a:t>М. Раскова и П. Осипенко /3/</a:t>
            </a: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715250" y="5857875"/>
            <a:ext cx="971550" cy="8286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Героический перелёт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1357313"/>
            <a:ext cx="4211638" cy="5357812"/>
          </a:xfrm>
        </p:spPr>
        <p:txBody>
          <a:bodyPr>
            <a:normAutofit fontScale="62500" lnSpcReduction="20000"/>
          </a:bodyPr>
          <a:lstStyle/>
          <a:p>
            <a:pPr marL="0" indent="182563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500" b="1" dirty="0" smtClean="0">
                <a:latin typeface="+mj-lt"/>
              </a:rPr>
              <a:t>Второй  - 24-25 сентября - рекордный беспосадочный полет на самолете "Родина" вместе с Валентиной </a:t>
            </a:r>
            <a:r>
              <a:rPr lang="ru-RU" sz="2500" b="1" dirty="0" err="1" smtClean="0">
                <a:latin typeface="+mj-lt"/>
              </a:rPr>
              <a:t>Гризодубовой</a:t>
            </a:r>
            <a:r>
              <a:rPr lang="ru-RU" sz="2500" b="1" dirty="0" smtClean="0">
                <a:latin typeface="+mj-lt"/>
              </a:rPr>
              <a:t> и Полиной Осипенко. Это был исторический перелет, во время которого воздушный корабль с тремя летчицами на борту первым прокладывал трассу по маршруту Москва - Владивосток.</a:t>
            </a:r>
          </a:p>
          <a:p>
            <a:pPr marL="0" indent="182563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500" b="1" dirty="0" smtClean="0">
                <a:latin typeface="+mj-lt"/>
              </a:rPr>
              <a:t>За этот перелет Расковой, Осипенко и </a:t>
            </a:r>
            <a:r>
              <a:rPr lang="ru-RU" sz="2500" b="1" dirty="0" err="1" smtClean="0">
                <a:latin typeface="+mj-lt"/>
              </a:rPr>
              <a:t>Гризодубовой</a:t>
            </a:r>
            <a:r>
              <a:rPr lang="ru-RU" sz="2500" b="1" dirty="0" smtClean="0">
                <a:latin typeface="+mj-lt"/>
              </a:rPr>
              <a:t> были присвоены звания Героев Советского Союза.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7" name="Содержимое 6" descr="п.д.осипенко.bmp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4786314" y="1857364"/>
            <a:ext cx="1771650" cy="1971675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в.с. гризодубова.bm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29454" y="1857364"/>
            <a:ext cx="1771650" cy="1971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марина расков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4357694"/>
            <a:ext cx="1428760" cy="22523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151" name="Прямоугольник 10"/>
          <p:cNvSpPr>
            <a:spLocks noChangeArrowheads="1"/>
          </p:cNvSpPr>
          <p:nvPr/>
        </p:nvSpPr>
        <p:spPr bwMode="auto">
          <a:xfrm>
            <a:off x="5786438" y="1428750"/>
            <a:ext cx="3819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В. С. Гризодубова /6/, </a:t>
            </a:r>
          </a:p>
        </p:txBody>
      </p:sp>
      <p:sp>
        <p:nvSpPr>
          <p:cNvPr id="6152" name="Прямоугольник 11"/>
          <p:cNvSpPr>
            <a:spLocks noChangeArrowheads="1"/>
          </p:cNvSpPr>
          <p:nvPr/>
        </p:nvSpPr>
        <p:spPr bwMode="auto">
          <a:xfrm>
            <a:off x="5929313" y="3929063"/>
            <a:ext cx="199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М. М. Раскова /2/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6153" name="Прямоугольник 12"/>
          <p:cNvSpPr>
            <a:spLocks noChangeArrowheads="1"/>
          </p:cNvSpPr>
          <p:nvPr/>
        </p:nvSpPr>
        <p:spPr bwMode="auto">
          <a:xfrm>
            <a:off x="4500563" y="1428750"/>
            <a:ext cx="2200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П. Д. Осипенко /6/  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15000"/>
            <a:ext cx="900113" cy="9001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Война 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313" y="928688"/>
            <a:ext cx="5715000" cy="5786437"/>
          </a:xfrm>
        </p:spPr>
        <p:txBody>
          <a:bodyPr>
            <a:normAutofit fontScale="85000" lnSpcReduction="10000"/>
          </a:bodyPr>
          <a:lstStyle/>
          <a:p>
            <a:pPr marL="0" indent="26828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b="1" dirty="0" smtClean="0">
                <a:latin typeface="+mj-lt"/>
              </a:rPr>
              <a:t>По приказу Сталина № 0099 от 8 октября 1941 года в целях использования женских летно-технических кадров к декабрю на базе </a:t>
            </a:r>
            <a:r>
              <a:rPr lang="ru-RU" b="1" dirty="0" err="1" smtClean="0">
                <a:latin typeface="+mj-lt"/>
              </a:rPr>
              <a:t>Энгельсского</a:t>
            </a:r>
            <a:r>
              <a:rPr lang="ru-RU" b="1" dirty="0" smtClean="0">
                <a:latin typeface="+mj-lt"/>
              </a:rPr>
              <a:t> летного училища были сформированы три женских авиаполка - 586-й истребительный, 587-й ближних бомбардировщиков и 588-й ночной, которые входили в состав женской авиачасти под кодовым названием "Часть № 122". Она начала формироваться в Москве в октябре 1941 года. Остальную часть контингента добирали в Саратове и Энгельсе.  Инициатива формирования этих полков принадлежала майору Марине Расковой. Как командир части, умеющая водить несколько типов боевых машин, она вела работу по комплектованию женских авиаполков, по подбору штурманов, летчиков и других авиаспециалистов.</a:t>
            </a:r>
            <a:endParaRPr lang="ru-RU" b="1" dirty="0">
              <a:latin typeface="+mj-lt"/>
            </a:endParaRPr>
          </a:p>
        </p:txBody>
      </p:sp>
      <p:pic>
        <p:nvPicPr>
          <p:cNvPr id="7" name="Содержимое 6" descr="марина михайловна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6072198" y="2000240"/>
            <a:ext cx="2438400" cy="3130296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000875" y="5715000"/>
            <a:ext cx="900113" cy="8286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6429375" y="5357813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М. М. Раскова /2/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боевой путь полка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59313" y="1357313"/>
            <a:ext cx="4484687" cy="40274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Война 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313" y="1000125"/>
            <a:ext cx="4429125" cy="5857875"/>
          </a:xfrm>
        </p:spPr>
        <p:txBody>
          <a:bodyPr>
            <a:normAutofit fontScale="47500" lnSpcReduction="20000"/>
          </a:bodyPr>
          <a:lstStyle/>
          <a:p>
            <a:pPr marL="0" indent="263525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3800" b="1" dirty="0" smtClean="0">
                <a:latin typeface="+mj-lt"/>
              </a:rPr>
              <a:t>За короткий срок (несколько месяцев)   Раскова   подготовила первый в истории женский авиационный        бомбардировочный полк, позднее удостоенный за боевые подвиги орденов Красного Знамени и Суворова, гвардейского знамени, почетного наименования Таманский за участие в освобождении Таманского полуострова. 23 летчицам этого полка было присвоено звание Героя Советского Союза.  Блестяще обучала Раскова и летчиц истребительного попка,    прошедшего   победный путь от Волги до Будапешта. Затем сформировала третий полк - скоростных пикирующих бомбардировщиков, во главе которого  отбыла на фронт. Этот полк отличился в боях за освобождение Се верного Кавказа. В 1943 году ем было присвоено имя его командира майора Марины Расковой.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357938" y="5957888"/>
            <a:ext cx="971550" cy="900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214938" y="535781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Карта боевого пути полка/1</a:t>
            </a:r>
            <a:r>
              <a:rPr lang="ru-RU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7188" y="4929188"/>
            <a:ext cx="4786312" cy="7508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latin typeface="+mj-lt"/>
              </a:rPr>
              <a:t>Памятник М. М. Расковой  в городе  </a:t>
            </a:r>
            <a:r>
              <a:rPr lang="ru-RU" sz="1600" b="1" dirty="0" err="1" smtClean="0">
                <a:latin typeface="+mj-lt"/>
              </a:rPr>
              <a:t>саратове</a:t>
            </a:r>
            <a:r>
              <a:rPr lang="ru-RU" sz="1600" b="1" dirty="0" smtClean="0">
                <a:latin typeface="+mj-lt"/>
              </a:rPr>
              <a:t> (фото авторов)</a:t>
            </a:r>
            <a:endParaRPr lang="ru-RU" sz="1600" b="1" dirty="0">
              <a:latin typeface="+mj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43500" y="1214438"/>
            <a:ext cx="3754438" cy="4549775"/>
          </a:xfrm>
        </p:spPr>
        <p:txBody>
          <a:bodyPr>
            <a:normAutofit fontScale="92500" lnSpcReduction="10000"/>
          </a:bodyPr>
          <a:lstStyle/>
          <a:p>
            <a:pPr marL="0" indent="2682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3200" b="1" dirty="0" smtClean="0">
                <a:latin typeface="+mj-lt"/>
              </a:rPr>
              <a:t>4 января 1943 года Раскова погибла при исполнении служебных обязанностей под Саратовом. Похоронена на Красной площади в Москве.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7" name="Содержимое 6" descr="памятник в саратове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285720" y="928670"/>
            <a:ext cx="4762533" cy="35719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572375" y="5500688"/>
            <a:ext cx="1042988" cy="104298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Используемые источники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50" y="1600200"/>
            <a:ext cx="8858250" cy="4708525"/>
          </a:xfrm>
        </p:spPr>
        <p:txBody>
          <a:bodyPr>
            <a:normAutofit fontScale="85000" lnSpcReduction="10000"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b="1" dirty="0" err="1" smtClean="0">
                <a:latin typeface="+mj-lt"/>
              </a:rPr>
              <a:t>Худзик</a:t>
            </a:r>
            <a:r>
              <a:rPr lang="ru-RU" b="1" dirty="0" smtClean="0">
                <a:latin typeface="+mj-lt"/>
              </a:rPr>
              <a:t> А. Г. Эхо войны – Саратов, 1996. – 160 с.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latin typeface="+mj-lt"/>
              </a:rPr>
              <a:t>Покровск: К 250-летию основания/ [Сост. Г. А. Мишин]. – Саратов: Регион. </a:t>
            </a:r>
            <a:r>
              <a:rPr lang="ru-RU" b="1" dirty="0" err="1" smtClean="0">
                <a:latin typeface="+mj-lt"/>
              </a:rPr>
              <a:t>Приволж</a:t>
            </a:r>
            <a:r>
              <a:rPr lang="ru-RU" b="1" dirty="0" smtClean="0">
                <a:latin typeface="+mj-lt"/>
              </a:rPr>
              <a:t>. Изд-во «Детская книга», 1993. – 208 с.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latin typeface="+mj-lt"/>
              </a:rPr>
              <a:t>Страницы истории. Покровск – Энгельс. Выпуск 7 – издание ЭМР, 2005. – 27 с., </a:t>
            </a:r>
            <a:r>
              <a:rPr lang="ru-RU" b="1" dirty="0" err="1" smtClean="0">
                <a:latin typeface="+mj-lt"/>
              </a:rPr>
              <a:t>илл</a:t>
            </a:r>
            <a:r>
              <a:rPr lang="ru-RU" b="1" dirty="0" smtClean="0">
                <a:latin typeface="+mj-lt"/>
              </a:rPr>
              <a:t>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b="1" dirty="0" err="1" smtClean="0">
                <a:latin typeface="+mj-lt"/>
              </a:rPr>
              <a:t>Демчук</a:t>
            </a:r>
            <a:r>
              <a:rPr lang="ru-RU" b="1" dirty="0" smtClean="0">
                <a:latin typeface="+mj-lt"/>
              </a:rPr>
              <a:t> О. Слава героям!// «Наше Слово» № 129 (21464), 13.11.2009 г.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b="1" dirty="0" err="1" smtClean="0">
                <a:latin typeface="+mj-lt"/>
              </a:rPr>
              <a:t>Hail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of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Bullets</a:t>
            </a:r>
            <a:r>
              <a:rPr lang="ru-RU" b="1" dirty="0" smtClean="0">
                <a:latin typeface="+mj-lt"/>
              </a:rPr>
              <a:t> ("Град Пуль"), альбом "О морозе и войне", композиция "Ночные ведьмы" (</a:t>
            </a:r>
            <a:r>
              <a:rPr lang="ru-RU" b="1" dirty="0" err="1" smtClean="0">
                <a:latin typeface="+mj-lt"/>
              </a:rPr>
              <a:t>Nachthexen</a:t>
            </a:r>
            <a:r>
              <a:rPr lang="ru-RU" b="1" dirty="0" smtClean="0">
                <a:latin typeface="+mj-lt"/>
              </a:rPr>
              <a:t>)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latin typeface="+mj-lt"/>
              </a:rPr>
              <a:t>Материалы электронной энциклопедии «Кирилла и </a:t>
            </a:r>
            <a:r>
              <a:rPr lang="ru-RU" b="1" dirty="0" err="1" smtClean="0">
                <a:latin typeface="+mj-lt"/>
              </a:rPr>
              <a:t>Мефодия</a:t>
            </a:r>
            <a:r>
              <a:rPr lang="ru-RU" b="1" dirty="0" smtClean="0">
                <a:latin typeface="+mj-lt"/>
              </a:rPr>
              <a:t>», 2008 год, ООО «Кирилл и </a:t>
            </a:r>
            <a:r>
              <a:rPr lang="ru-RU" b="1" dirty="0" err="1" smtClean="0">
                <a:latin typeface="+mj-lt"/>
              </a:rPr>
              <a:t>Мефодий</a:t>
            </a:r>
            <a:r>
              <a:rPr lang="ru-RU" b="1" dirty="0" smtClean="0">
                <a:latin typeface="+mj-lt"/>
              </a:rPr>
              <a:t>»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142875" y="5786438"/>
            <a:ext cx="828675" cy="92868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ДЕОР~1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ВИДЕОР~1</Template>
  <TotalTime>2</TotalTime>
  <Words>1058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Times New Roman</vt:lpstr>
      <vt:lpstr>Wingdings 2</vt:lpstr>
      <vt:lpstr>Wingdings</vt:lpstr>
      <vt:lpstr>Wingdings 3</vt:lpstr>
      <vt:lpstr>Calibri</vt:lpstr>
      <vt:lpstr>Lucida Sans</vt:lpstr>
      <vt:lpstr>ВИДЕОР~1</vt:lpstr>
      <vt:lpstr>Мужество и нежность</vt:lpstr>
      <vt:lpstr>Герой Советского Союза  Марина Михайловна Раскова</vt:lpstr>
      <vt:lpstr>Страницы биографии</vt:lpstr>
      <vt:lpstr>Героический перелёт</vt:lpstr>
      <vt:lpstr>Героический перелёт</vt:lpstr>
      <vt:lpstr>Война </vt:lpstr>
      <vt:lpstr>Война </vt:lpstr>
      <vt:lpstr>Слайд 8</vt:lpstr>
      <vt:lpstr>Используемые источники</vt:lpstr>
      <vt:lpstr>М. М. Раскова и город Энгельс</vt:lpstr>
      <vt:lpstr>М. М. Раскова и город Энгельс</vt:lpstr>
      <vt:lpstr>М. М. Раскова и город Энгельс</vt:lpstr>
      <vt:lpstr>Помнят и чтут</vt:lpstr>
      <vt:lpstr>Помнят и чтут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Мужество и нежность</dc:title>
  <dc:creator>Соленкова</dc:creator>
  <cp:lastModifiedBy>Соленкова</cp:lastModifiedBy>
  <cp:revision>1</cp:revision>
  <dcterms:created xsi:type="dcterms:W3CDTF">2012-04-13T10:13:55Z</dcterms:created>
  <dcterms:modified xsi:type="dcterms:W3CDTF">2012-04-13T10:16:00Z</dcterms:modified>
</cp:coreProperties>
</file>