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61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ru.wikipedia.org/wiki/195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5%D0%B4%D0%B8%D0%BD%D0%B0%D1%8F_%D1%8D%D0%BD%D0%B5%D1%80%D0%B3%D0%B5%D1%82%D0%B8%D1%87%D0%B5%D1%81%D0%BA%D0%B0%D1%8F_%D1%81%D0%B8%D1%81%D1%82%D0%B5%D0%BC%D0%B0_%D0%A0%D0%BE%D1%81%D1%81%D0%B8%D0%B8" TargetMode="External"/><Relationship Id="rId5" Type="http://schemas.openxmlformats.org/officeDocument/2006/relationships/hyperlink" Target="http://ru.wikipedia.org/wiki/%D0%9E%D0%B1%D1%8A%D0%B5%D0%B4%D0%B8%D0%BD%D0%B5%D0%BD%D0%BD%D0%B0%D1%8F_%D1%8D%D0%BD%D0%B5%D1%80%D0%B3%D0%BE%D1%81%D0%B8%D1%81%D1%82%D0%B5%D0%BC%D0%B0" TargetMode="External"/><Relationship Id="rId4" Type="http://schemas.openxmlformats.org/officeDocument/2006/relationships/hyperlink" Target="http://ru.wikipedia.org/wiki/%D0%9B%D0%B5%D0%BD%D0%B3%D0%B8%D0%B4%D1%80%D0%BE%D0%BF%D1%80%D0%BE%D0%B5%D0%BA%D1%82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E%D0%B1%D1%8C" TargetMode="External"/><Relationship Id="rId13" Type="http://schemas.openxmlformats.org/officeDocument/2006/relationships/hyperlink" Target="http://ru.wikipedia.org/wiki/12_%D0%B0%D0%B2%D0%B3%D1%83%D1%81%D1%82%D0%B0" TargetMode="External"/><Relationship Id="rId18" Type="http://schemas.openxmlformats.org/officeDocument/2006/relationships/hyperlink" Target="http://ru.wikipedia.org/wiki/20_%D0%BC%D0%B0%D1%8F" TargetMode="External"/><Relationship Id="rId26" Type="http://schemas.openxmlformats.org/officeDocument/2006/relationships/hyperlink" Target="http://ru.wikipedia.org/wiki/2010_%D0%B3%D0%BE%D0%B4" TargetMode="External"/><Relationship Id="rId3" Type="http://schemas.openxmlformats.org/officeDocument/2006/relationships/hyperlink" Target="http://ru.wikipedia.org/wiki/1951" TargetMode="External"/><Relationship Id="rId21" Type="http://schemas.openxmlformats.org/officeDocument/2006/relationships/hyperlink" Target="http://ru.wikipedia.org/wiki/2007" TargetMode="External"/><Relationship Id="rId7" Type="http://schemas.openxmlformats.org/officeDocument/2006/relationships/hyperlink" Target="http://ru.wikipedia.org/wiki/1956" TargetMode="External"/><Relationship Id="rId12" Type="http://schemas.openxmlformats.org/officeDocument/2006/relationships/hyperlink" Target="http://ru.wikipedia.org/wiki/1959" TargetMode="External"/><Relationship Id="rId17" Type="http://schemas.openxmlformats.org/officeDocument/2006/relationships/hyperlink" Target="http://ru.wikipedia.org/wiki/1993" TargetMode="External"/><Relationship Id="rId25" Type="http://schemas.openxmlformats.org/officeDocument/2006/relationships/hyperlink" Target="http://ru.wikipedia.org/wiki/%D0%9C%D0%BE%D1%81%D1%82_%D1%87%D0%B5%D1%80%D0%B5%D0%B7_%D1%88%D0%BB%D1%8E%D0%B7_%D0%9D%D0%BE%D0%B2%D0%BE%D1%81%D0%B8%D0%B1%D0%B8%D1%80%D1%81%D0%BA%D0%BE%D0%B9_%D0%93%D0%AD%D0%A1" TargetMode="External"/><Relationship Id="rId2" Type="http://schemas.openxmlformats.org/officeDocument/2006/relationships/hyperlink" Target="http://ru.wikipedia.org/wiki/1950" TargetMode="External"/><Relationship Id="rId16" Type="http://schemas.openxmlformats.org/officeDocument/2006/relationships/hyperlink" Target="http://ru.wikipedia.org/wiki/1992" TargetMode="External"/><Relationship Id="rId20" Type="http://schemas.openxmlformats.org/officeDocument/2006/relationships/hyperlink" Target="http://ru.wikipedia.org/wiki/12_%D1%81%D0%B5%D0%BD%D1%82%D1%8F%D0%B1%D1%80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5_%D0%BD%D0%BE%D1%8F%D0%B1%D1%80%D1%8F" TargetMode="External"/><Relationship Id="rId11" Type="http://schemas.openxmlformats.org/officeDocument/2006/relationships/hyperlink" Target="http://ru.wikipedia.org/wiki/31_%D0%BC%D0%B0%D1%80%D1%82%D0%B0" TargetMode="External"/><Relationship Id="rId24" Type="http://schemas.openxmlformats.org/officeDocument/2006/relationships/hyperlink" Target="http://ru.wikipedia.org/wiki/2007_%D0%B3%D0%BE%D0%B4" TargetMode="External"/><Relationship Id="rId5" Type="http://schemas.openxmlformats.org/officeDocument/2006/relationships/hyperlink" Target="http://ru.wikipedia.org/wiki/1953" TargetMode="External"/><Relationship Id="rId15" Type="http://schemas.openxmlformats.org/officeDocument/2006/relationships/hyperlink" Target="http://ru.wikipedia.org/wiki/1966" TargetMode="External"/><Relationship Id="rId23" Type="http://schemas.openxmlformats.org/officeDocument/2006/relationships/hyperlink" Target="http://ru.wikipedia.org/wiki/28_%D0%B4%D0%B5%D0%BA%D0%B0%D0%B1%D1%80%D1%8F" TargetMode="External"/><Relationship Id="rId28" Type="http://schemas.openxmlformats.org/officeDocument/2006/relationships/image" Target="../media/image5.jpeg"/><Relationship Id="rId10" Type="http://schemas.openxmlformats.org/officeDocument/2006/relationships/hyperlink" Target="http://ru.wikipedia.org/wiki/1957" TargetMode="External"/><Relationship Id="rId19" Type="http://schemas.openxmlformats.org/officeDocument/2006/relationships/hyperlink" Target="http://ru.wikipedia.org/wiki/2006" TargetMode="External"/><Relationship Id="rId4" Type="http://schemas.openxmlformats.org/officeDocument/2006/relationships/hyperlink" Target="http://ru.wikipedia.org/wiki/9_%D0%BD%D0%BE%D1%8F%D0%B1%D1%80%D1%8F" TargetMode="External"/><Relationship Id="rId9" Type="http://schemas.openxmlformats.org/officeDocument/2006/relationships/hyperlink" Target="http://ru.wikipedia.org/wiki/10_%D0%BD%D0%BE%D1%8F%D0%B1%D1%80%D1%8F" TargetMode="External"/><Relationship Id="rId14" Type="http://schemas.openxmlformats.org/officeDocument/2006/relationships/hyperlink" Target="http://ru.wikipedia.org/wiki/1961" TargetMode="External"/><Relationship Id="rId22" Type="http://schemas.openxmlformats.org/officeDocument/2006/relationships/hyperlink" Target="http://ru.wikipedia.org/wiki/%D0%A2%D1%80%D0%B0%D0%BD%D1%81%D1%84%D0%BE%D1%80%D0%BC%D0%B0%D1%82%D0%BE%D1%80" TargetMode="External"/><Relationship Id="rId27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u.wikipedia.org/wiki/%D0%9A%D0%B8%D0%BB%D0%BE%D0%B2%D0%B0%D1%82%D1%82-%D1%87%D0%B0%D1%8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7851648" cy="1828800"/>
          </a:xfrm>
        </p:spPr>
        <p:txBody>
          <a:bodyPr/>
          <a:lstStyle/>
          <a:p>
            <a:r>
              <a:rPr lang="ru-RU" dirty="0" smtClean="0"/>
              <a:t>Новосибирская ГЭС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71678"/>
            <a:ext cx="7854696" cy="1752600"/>
          </a:xfrm>
        </p:spPr>
        <p:txBody>
          <a:bodyPr/>
          <a:lstStyle/>
          <a:p>
            <a:r>
              <a:rPr lang="ru-RU" dirty="0" smtClean="0"/>
              <a:t>История строительства и общие сведения</a:t>
            </a:r>
            <a:endParaRPr lang="ru-RU" dirty="0"/>
          </a:p>
        </p:txBody>
      </p:sp>
      <p:pic>
        <p:nvPicPr>
          <p:cNvPr id="4" name="Рисунок 3" descr="0_2d43a_72058d61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786058"/>
            <a:ext cx="6215106" cy="35814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7950" y="142852"/>
            <a:ext cx="27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Игровой номер: </a:t>
            </a:r>
            <a:r>
              <a:rPr lang="en-US" dirty="0" smtClean="0"/>
              <a:t>br410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Строительство ГЭС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922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Строительство ГЭС началось в </a:t>
            </a:r>
            <a:r>
              <a:rPr lang="ru-RU" sz="1800" dirty="0" smtClean="0">
                <a:hlinkClick r:id="rId2" action="ppaction://hlinkfile" tooltip="1950"/>
              </a:rPr>
              <a:t>1950</a:t>
            </a:r>
            <a:r>
              <a:rPr lang="ru-RU" sz="1800" dirty="0" smtClean="0"/>
              <a:t>, закончилось в </a:t>
            </a:r>
            <a:r>
              <a:rPr lang="ru-RU" sz="1800" dirty="0" smtClean="0">
                <a:hlinkClick r:id="rId3" action="ppaction://hlinkfile" tooltip="1961"/>
              </a:rPr>
              <a:t>1961</a:t>
            </a:r>
            <a:r>
              <a:rPr lang="ru-RU" sz="1800" dirty="0" smtClean="0"/>
              <a:t>. Новосибирская ГЭС спроектирована институтом </a:t>
            </a:r>
            <a:r>
              <a:rPr lang="ru-RU" sz="1800" dirty="0" err="1" smtClean="0">
                <a:hlinkClick r:id="rId4" action="ppaction://hlinkfile" tooltip="Ленгидропроект"/>
              </a:rPr>
              <a:t>Ленгидропроект</a:t>
            </a:r>
            <a:r>
              <a:rPr lang="ru-RU" sz="1800" dirty="0" smtClean="0"/>
              <a:t>. Входила в </a:t>
            </a:r>
            <a:r>
              <a:rPr lang="ru-RU" sz="1800" dirty="0" smtClean="0">
                <a:hlinkClick r:id="rId5" action="ppaction://hlinkfile" tooltip="Объединенная энергосистема"/>
              </a:rPr>
              <a:t>ОЭС Сибири</a:t>
            </a:r>
            <a:r>
              <a:rPr lang="ru-RU" sz="1800" dirty="0" smtClean="0"/>
              <a:t> </a:t>
            </a:r>
            <a:r>
              <a:rPr lang="ru-RU" sz="1800" dirty="0" smtClean="0">
                <a:hlinkClick r:id="rId6" action="ppaction://hlinkfile" tooltip="Единая энергетическая система России"/>
              </a:rPr>
              <a:t>Единой энергосистемы СССР</a:t>
            </a:r>
            <a:r>
              <a:rPr lang="ru-RU" sz="18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0_2d428_d8a6aa4c_ori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3042" y="3071810"/>
            <a:ext cx="5000660" cy="3619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85725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История строительства и эксплуатации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5972188" cy="5715040"/>
          </a:xfrm>
        </p:spPr>
        <p:txBody>
          <a:bodyPr>
            <a:normAutofit fontScale="47500" lnSpcReduction="20000"/>
          </a:bodyPr>
          <a:lstStyle/>
          <a:p>
            <a:r>
              <a:rPr lang="ru-RU" sz="2700" dirty="0" smtClean="0">
                <a:hlinkClick r:id="rId2" action="ppaction://hlinkfile" tooltip="1950"/>
              </a:rPr>
              <a:t>1950</a:t>
            </a:r>
            <a:r>
              <a:rPr lang="ru-RU" sz="2700" dirty="0" smtClean="0"/>
              <a:t> — образовано специальное строительно-монтажное управление «</a:t>
            </a:r>
            <a:r>
              <a:rPr lang="ru-RU" sz="2700" dirty="0" err="1" smtClean="0"/>
              <a:t>Новосибирскгэсстрой</a:t>
            </a:r>
            <a:r>
              <a:rPr lang="ru-RU" sz="2700" dirty="0" smtClean="0"/>
              <a:t>».</a:t>
            </a:r>
          </a:p>
          <a:p>
            <a:r>
              <a:rPr lang="ru-RU" sz="2700" dirty="0" smtClean="0">
                <a:hlinkClick r:id="rId3" action="ppaction://hlinkfile" tooltip="1951"/>
              </a:rPr>
              <a:t>1951</a:t>
            </a:r>
            <a:r>
              <a:rPr lang="ru-RU" sz="2700" dirty="0" smtClean="0"/>
              <a:t> — утверждение проектного задания и начало строительства.</a:t>
            </a:r>
          </a:p>
          <a:p>
            <a:r>
              <a:rPr lang="ru-RU" sz="2700" dirty="0" smtClean="0">
                <a:hlinkClick r:id="rId4" action="ppaction://hlinkfile" tooltip="9 ноября"/>
              </a:rPr>
              <a:t>9 ноября</a:t>
            </a:r>
            <a:r>
              <a:rPr lang="ru-RU" sz="2700" dirty="0" smtClean="0"/>
              <a:t> </a:t>
            </a:r>
            <a:r>
              <a:rPr lang="ru-RU" sz="2700" dirty="0" smtClean="0">
                <a:hlinkClick r:id="rId5" action="ppaction://hlinkfile" tooltip="1953"/>
              </a:rPr>
              <a:t>1953</a:t>
            </a:r>
            <a:r>
              <a:rPr lang="ru-RU" sz="2700" dirty="0" smtClean="0"/>
              <a:t> — укладка первого бетона.</a:t>
            </a:r>
          </a:p>
          <a:p>
            <a:r>
              <a:rPr lang="ru-RU" sz="2700" dirty="0" smtClean="0">
                <a:hlinkClick r:id="rId6" action="ppaction://hlinkfile" tooltip="5 ноября"/>
              </a:rPr>
              <a:t>5 ноября</a:t>
            </a:r>
            <a:r>
              <a:rPr lang="ru-RU" sz="2700" dirty="0" smtClean="0"/>
              <a:t> </a:t>
            </a:r>
            <a:r>
              <a:rPr lang="ru-RU" sz="2700" dirty="0" smtClean="0">
                <a:hlinkClick r:id="rId7" action="ppaction://hlinkfile" tooltip="1956"/>
              </a:rPr>
              <a:t>1956</a:t>
            </a:r>
            <a:r>
              <a:rPr lang="ru-RU" sz="2700" dirty="0" smtClean="0"/>
              <a:t> — перекрыто русло </a:t>
            </a:r>
            <a:r>
              <a:rPr lang="ru-RU" sz="2700" dirty="0" smtClean="0">
                <a:hlinkClick r:id="rId8" action="ppaction://hlinkfile" tooltip="Обь"/>
              </a:rPr>
              <a:t>реки Обь</a:t>
            </a:r>
            <a:r>
              <a:rPr lang="ru-RU" sz="2700" dirty="0" smtClean="0"/>
              <a:t>.</a:t>
            </a:r>
          </a:p>
          <a:p>
            <a:r>
              <a:rPr lang="ru-RU" sz="2700" dirty="0" smtClean="0">
                <a:hlinkClick r:id="rId9" action="ppaction://hlinkfile" tooltip="10 ноября"/>
              </a:rPr>
              <a:t>10 ноября</a:t>
            </a:r>
            <a:r>
              <a:rPr lang="ru-RU" sz="2700" dirty="0" smtClean="0"/>
              <a:t> </a:t>
            </a:r>
            <a:r>
              <a:rPr lang="ru-RU" sz="2700" dirty="0" smtClean="0">
                <a:hlinkClick r:id="rId10" action="ppaction://hlinkfile" tooltip="1957"/>
              </a:rPr>
              <a:t>1957</a:t>
            </a:r>
            <a:r>
              <a:rPr lang="ru-RU" sz="2700" dirty="0" smtClean="0"/>
              <a:t> — пущен первый агрегат.</a:t>
            </a:r>
          </a:p>
          <a:p>
            <a:r>
              <a:rPr lang="ru-RU" sz="2700" dirty="0" smtClean="0">
                <a:hlinkClick r:id="rId11" action="ppaction://hlinkfile" tooltip="31 марта"/>
              </a:rPr>
              <a:t>31 марта</a:t>
            </a:r>
            <a:r>
              <a:rPr lang="ru-RU" sz="2700" dirty="0" smtClean="0"/>
              <a:t> </a:t>
            </a:r>
            <a:r>
              <a:rPr lang="ru-RU" sz="2700" dirty="0" smtClean="0">
                <a:hlinkClick r:id="rId12" action="ppaction://hlinkfile" tooltip="1959"/>
              </a:rPr>
              <a:t>1959</a:t>
            </a:r>
            <a:r>
              <a:rPr lang="ru-RU" sz="2700" dirty="0" smtClean="0"/>
              <a:t> — пущен последний седьмой агрегат.</a:t>
            </a:r>
          </a:p>
          <a:p>
            <a:r>
              <a:rPr lang="ru-RU" sz="2700" dirty="0" smtClean="0">
                <a:hlinkClick r:id="rId13" action="ppaction://hlinkfile" tooltip="12 августа"/>
              </a:rPr>
              <a:t>12 августа</a:t>
            </a:r>
            <a:r>
              <a:rPr lang="ru-RU" sz="2700" dirty="0" smtClean="0"/>
              <a:t> </a:t>
            </a:r>
            <a:r>
              <a:rPr lang="ru-RU" sz="2700" dirty="0" smtClean="0">
                <a:hlinkClick r:id="rId14" action="ppaction://hlinkfile" tooltip="1961"/>
              </a:rPr>
              <a:t>1961</a:t>
            </a:r>
            <a:r>
              <a:rPr lang="ru-RU" sz="2700" dirty="0" smtClean="0"/>
              <a:t> — ГЭС принята Государственной комиссией в постоянную эксплуатацию.</a:t>
            </a:r>
          </a:p>
          <a:p>
            <a:r>
              <a:rPr lang="ru-RU" sz="2700" dirty="0" smtClean="0">
                <a:hlinkClick r:id="rId15" action="ppaction://hlinkfile" tooltip="1966"/>
              </a:rPr>
              <a:t>1966</a:t>
            </a:r>
            <a:r>
              <a:rPr lang="ru-RU" sz="2700" dirty="0" smtClean="0"/>
              <a:t> — в декабре окупились затраты на строительство.</a:t>
            </a:r>
          </a:p>
          <a:p>
            <a:r>
              <a:rPr lang="ru-RU" sz="2700" dirty="0" smtClean="0">
                <a:hlinkClick r:id="rId16" action="ppaction://hlinkfile" tooltip="1992"/>
              </a:rPr>
              <a:t>1992</a:t>
            </a:r>
            <a:r>
              <a:rPr lang="ru-RU" sz="2700" dirty="0" smtClean="0"/>
              <a:t> — утверждён рабочий проект реконструкции и технического перевооружения ГЭС.</a:t>
            </a:r>
          </a:p>
          <a:p>
            <a:r>
              <a:rPr lang="ru-RU" sz="2700" dirty="0" smtClean="0">
                <a:hlinkClick r:id="rId17" action="ppaction://hlinkfile" tooltip="1993"/>
              </a:rPr>
              <a:t>1993</a:t>
            </a:r>
            <a:r>
              <a:rPr lang="ru-RU" sz="2700" dirty="0" smtClean="0"/>
              <a:t> — закончена реконструкция и техническое перевооружение первого гидроагрегата (станционный № 7). Замена гидрогенератора и вспомогательного оборудования.</a:t>
            </a:r>
          </a:p>
          <a:p>
            <a:r>
              <a:rPr lang="ru-RU" sz="2700" dirty="0" smtClean="0">
                <a:hlinkClick r:id="rId18" action="ppaction://hlinkfile" tooltip="20 мая"/>
              </a:rPr>
              <a:t>20 мая</a:t>
            </a:r>
            <a:r>
              <a:rPr lang="ru-RU" sz="2700" dirty="0" smtClean="0"/>
              <a:t> </a:t>
            </a:r>
            <a:r>
              <a:rPr lang="ru-RU" sz="2700" dirty="0" smtClean="0">
                <a:hlinkClick r:id="rId19" action="ppaction://hlinkfile" tooltip="2006"/>
              </a:rPr>
              <a:t>2006</a:t>
            </a:r>
            <a:r>
              <a:rPr lang="ru-RU" sz="2700" dirty="0" smtClean="0"/>
              <a:t> — закончена реконструкция и техническое перевооружение последнего гидроагрегата (станционный № 5). Все гидроагрегаты ГЭС прошли модернизацию.</a:t>
            </a:r>
          </a:p>
          <a:p>
            <a:r>
              <a:rPr lang="ru-RU" sz="2700" dirty="0" smtClean="0">
                <a:hlinkClick r:id="rId20" action="ppaction://hlinkfile" tooltip="12 сентября"/>
              </a:rPr>
              <a:t>12 сентября</a:t>
            </a:r>
            <a:r>
              <a:rPr lang="ru-RU" sz="2700" dirty="0" smtClean="0"/>
              <a:t> </a:t>
            </a:r>
            <a:r>
              <a:rPr lang="ru-RU" sz="2700" dirty="0" smtClean="0">
                <a:hlinkClick r:id="rId21" action="ppaction://hlinkfile" tooltip="2007"/>
              </a:rPr>
              <a:t>2007</a:t>
            </a:r>
            <a:r>
              <a:rPr lang="ru-RU" sz="2700" dirty="0" smtClean="0"/>
              <a:t> — на ГЭС произошёл крупный пожар на одном из </a:t>
            </a:r>
            <a:r>
              <a:rPr lang="ru-RU" sz="2700" dirty="0" smtClean="0">
                <a:hlinkClick r:id="rId22" action="ppaction://hlinkfile" tooltip="Трансформатор"/>
              </a:rPr>
              <a:t>трансформаторов</a:t>
            </a:r>
            <a:r>
              <a:rPr lang="ru-RU" sz="2700" dirty="0" smtClean="0"/>
              <a:t> по причине замыкания и вследствие этого возгорания битума и обшивки трансформатора. Пострадавших не было. </a:t>
            </a:r>
          </a:p>
          <a:p>
            <a:r>
              <a:rPr lang="ru-RU" sz="2700" dirty="0" smtClean="0">
                <a:hlinkClick r:id="rId23" action="ppaction://hlinkfile" tooltip="28 декабря"/>
              </a:rPr>
              <a:t>28 декабря</a:t>
            </a:r>
            <a:r>
              <a:rPr lang="ru-RU" sz="2700" dirty="0" smtClean="0"/>
              <a:t> </a:t>
            </a:r>
            <a:r>
              <a:rPr lang="ru-RU" sz="2700" dirty="0" smtClean="0">
                <a:hlinkClick r:id="rId24" action="ppaction://hlinkfile" tooltip="2007 год"/>
              </a:rPr>
              <a:t>2007 года</a:t>
            </a:r>
            <a:r>
              <a:rPr lang="ru-RU" sz="2700" dirty="0" smtClean="0"/>
              <a:t> открыт новый </a:t>
            </a:r>
            <a:r>
              <a:rPr lang="ru-RU" sz="2700" dirty="0" smtClean="0">
                <a:hlinkClick r:id="rId25" action="ppaction://hlinkfile" tooltip="Мост через шлюз Новосибирской ГЭС"/>
              </a:rPr>
              <a:t>мост через шлюз</a:t>
            </a:r>
            <a:r>
              <a:rPr lang="ru-RU" sz="2700" baseline="30000" dirty="0" smtClean="0">
                <a:hlinkClick r:id="" action="ppaction://hlinkfile"/>
              </a:rPr>
              <a:t>[9]</a:t>
            </a:r>
            <a:r>
              <a:rPr lang="ru-RU" sz="2700" dirty="0" smtClean="0"/>
              <a:t>.</a:t>
            </a:r>
          </a:p>
          <a:p>
            <a:r>
              <a:rPr lang="ru-RU" sz="2700" dirty="0" smtClean="0">
                <a:hlinkClick r:id="rId26" action="ppaction://hlinkfile" tooltip="2010 год"/>
              </a:rPr>
              <a:t>2010 год</a:t>
            </a:r>
            <a:r>
              <a:rPr lang="ru-RU" sz="2700" dirty="0" smtClean="0"/>
              <a:t>- полностью завершена замена блочных трансформаторов мощностью 125 МВА каждый.</a:t>
            </a:r>
          </a:p>
          <a:p>
            <a:r>
              <a:rPr lang="ru-RU" sz="2700" dirty="0" smtClean="0"/>
              <a:t>Планируется дальнейшая модернизация станции, рассчитанная до 2020 года.</a:t>
            </a:r>
          </a:p>
          <a:p>
            <a:endParaRPr lang="ru-RU" dirty="0"/>
          </a:p>
        </p:txBody>
      </p:sp>
      <p:pic>
        <p:nvPicPr>
          <p:cNvPr id="4" name="Рисунок 3" descr="0_2d435_5a7ad20d_orig.jp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241473" y="4786322"/>
            <a:ext cx="2902527" cy="2071678"/>
          </a:xfrm>
          <a:prstGeom prst="rect">
            <a:avLst/>
          </a:prstGeom>
        </p:spPr>
      </p:pic>
      <p:pic>
        <p:nvPicPr>
          <p:cNvPr id="5" name="Рисунок 4" descr="0_2d42b_8c634d74_orig.jp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6429388" y="1285860"/>
            <a:ext cx="2714612" cy="1886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сведения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6900882" cy="463679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Новосибирская ГЭС — русловая гидроэлектростанция, совмещённая с напорными водосбросными водоводами. Состав сооружений ГЭС:</a:t>
            </a:r>
          </a:p>
          <a:p>
            <a:r>
              <a:rPr lang="ru-RU" dirty="0" smtClean="0"/>
              <a:t>гидроэлектростанция длиной 223,6 м;</a:t>
            </a:r>
          </a:p>
          <a:p>
            <a:r>
              <a:rPr lang="ru-RU" dirty="0" smtClean="0"/>
              <a:t>бетонная водосбросная плотина длиной 198,5 м, высотой 33 м;</a:t>
            </a:r>
          </a:p>
          <a:p>
            <a:r>
              <a:rPr lang="ru-RU" dirty="0" smtClean="0"/>
              <a:t>левобережная намывная земляная плотина длиной 318 м;</a:t>
            </a:r>
          </a:p>
          <a:p>
            <a:r>
              <a:rPr lang="ru-RU" dirty="0" smtClean="0"/>
              <a:t>правобережная намывная земляная плотина длиной 4061 м и наибольшей высотой 28 м;</a:t>
            </a:r>
          </a:p>
          <a:p>
            <a:r>
              <a:rPr lang="ru-RU" dirty="0" smtClean="0"/>
              <a:t>правобережная намывная дамба длиной 1023 м;</a:t>
            </a:r>
          </a:p>
          <a:p>
            <a:r>
              <a:rPr lang="ru-RU" dirty="0" err="1" smtClean="0"/>
              <a:t>трёхкамерный</a:t>
            </a:r>
            <a:r>
              <a:rPr lang="ru-RU" dirty="0" smtClean="0"/>
              <a:t> однониточный судоходный шлюз с подходными каналами.  </a:t>
            </a:r>
          </a:p>
          <a:p>
            <a:r>
              <a:rPr lang="ru-RU" dirty="0" smtClean="0"/>
              <a:t>По плотине ГЭС проложен автомобильный переход.</a:t>
            </a:r>
          </a:p>
          <a:p>
            <a:r>
              <a:rPr lang="ru-RU" dirty="0" smtClean="0"/>
              <a:t>Мощность ГЭС — 455 МВт, среднегодовая выработка — 1687 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smtClean="0">
                <a:hlinkClick r:id="rId2" action="ppaction://hlinkfile" tooltip="Киловатт-час"/>
              </a:rPr>
              <a:t>кВт·ч</a:t>
            </a:r>
            <a:r>
              <a:rPr lang="ru-RU" dirty="0" smtClean="0"/>
              <a:t>. ГЭС является 20-й по мощности в России. Доля в городской энергосистеме составляет 20 %.</a:t>
            </a:r>
          </a:p>
          <a:p>
            <a:endParaRPr lang="ru-RU" dirty="0"/>
          </a:p>
        </p:txBody>
      </p:sp>
      <p:pic>
        <p:nvPicPr>
          <p:cNvPr id="5" name="Рисунок 4" descr="0_2d436_3b6a9987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0"/>
            <a:ext cx="2285984" cy="3002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04k08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944551"/>
            <a:ext cx="3326314" cy="5913449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142852"/>
            <a:ext cx="4429124" cy="85725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Автомобильный мост, соединяющий районы Шлюза и </a:t>
            </a:r>
            <a:r>
              <a:rPr lang="ru-RU" sz="1600" dirty="0" err="1" smtClean="0"/>
              <a:t>ОбьГэс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8" name="Рисунок 7" descr="004hy8x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1003569"/>
            <a:ext cx="3000396" cy="58544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29324" y="285728"/>
            <a:ext cx="2714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Козловой кран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71802" y="2071678"/>
            <a:ext cx="300039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hardEdg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32911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04hsgp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0431" y="3140298"/>
            <a:ext cx="5643570" cy="3717702"/>
          </a:xfrm>
        </p:spPr>
      </p:pic>
      <p:pic>
        <p:nvPicPr>
          <p:cNvPr id="5" name="Рисунок 4" descr="004hxx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5794006" cy="3143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0760" y="857232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Водосливная плотина.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4572008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Производственная зона ГЭС с электроустановками.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00px-The_Ob_riverГЭ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5072074"/>
            <a:ext cx="7685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</TotalTime>
  <Words>73</Words>
  <PresentationFormat>Экран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Новосибирская ГЭС</vt:lpstr>
      <vt:lpstr>Строительство ГЭС</vt:lpstr>
      <vt:lpstr>История строительства и эксплуатации</vt:lpstr>
      <vt:lpstr>Общие сведения</vt:lpstr>
      <vt:lpstr>Автомобильный мост, соединяющий районы Шлюза и ОбьГэс 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Новосибирская ГЭС</dc:title>
  <cp:lastModifiedBy>9 класс</cp:lastModifiedBy>
  <cp:revision>11</cp:revision>
  <dcterms:modified xsi:type="dcterms:W3CDTF">2012-05-11T03:34:17Z</dcterms:modified>
</cp:coreProperties>
</file>