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7ED-CAE4-4255-825B-26BF521F5D81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2686-92A7-44B6-87B8-FCC08D1BA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2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BDFE8A-B544-4B4E-9BCD-CB430524D5A6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E03E34-D025-420E-B0B0-371C7F2B879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planeta1000.ru/wp-content/uploads/2011/12/1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eta1000.ru/wp-content/uploads/2011/12/34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planeta1000.ru/wp-content/uploads/2011/12/4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428604"/>
            <a:ext cx="8568952" cy="2928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Garamond" pitchFamily="18" charset="0"/>
              </a:rPr>
              <a:t>Интернет-проект </a:t>
            </a:r>
            <a:r>
              <a:rPr lang="ru-RU" sz="3600" dirty="0" smtClean="0">
                <a:solidFill>
                  <a:schemeClr val="bg1"/>
                </a:solidFill>
                <a:latin typeface="Garamond" pitchFamily="18" charset="0"/>
              </a:rPr>
              <a:t>«</a:t>
            </a:r>
            <a:r>
              <a:rPr lang="ru-RU" sz="3600" dirty="0">
                <a:solidFill>
                  <a:schemeClr val="bg1"/>
                </a:solidFill>
                <a:latin typeface="Garamond" pitchFamily="18" charset="0"/>
              </a:rPr>
              <a:t>Мосты дружбы» </a:t>
            </a:r>
            <a:r>
              <a:rPr lang="ru-RU" sz="3600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4400" dirty="0" smtClean="0">
                <a:solidFill>
                  <a:srgbClr val="7030A0"/>
                </a:solidFill>
                <a:latin typeface="Garamond" pitchFamily="18" charset="0"/>
              </a:rPr>
              <a:t>Конкурс </a:t>
            </a:r>
            <a:r>
              <a:rPr lang="ru-RU" sz="4400" dirty="0">
                <a:solidFill>
                  <a:srgbClr val="7030A0"/>
                </a:solidFill>
                <a:latin typeface="Garamond" pitchFamily="18" charset="0"/>
              </a:rPr>
              <a:t>мультимедиа-проектов</a:t>
            </a:r>
            <a:br>
              <a:rPr lang="ru-RU" sz="4400" dirty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sz="4400" dirty="0">
                <a:solidFill>
                  <a:srgbClr val="7030A0"/>
                </a:solidFill>
                <a:latin typeface="Garamond" pitchFamily="18" charset="0"/>
              </a:rPr>
              <a:t>«Виртуальная </a:t>
            </a:r>
            <a:r>
              <a:rPr lang="ru-RU" sz="4400" dirty="0" smtClean="0">
                <a:solidFill>
                  <a:srgbClr val="7030A0"/>
                </a:solidFill>
                <a:latin typeface="Garamond" pitchFamily="18" charset="0"/>
              </a:rPr>
              <a:t>экскурсия</a:t>
            </a:r>
            <a:r>
              <a:rPr lang="ru-RU" sz="4400" dirty="0" smtClean="0">
                <a:solidFill>
                  <a:srgbClr val="7030A0"/>
                </a:solidFill>
                <a:latin typeface="Garamond" pitchFamily="18" charset="0"/>
              </a:rPr>
              <a:t>»</a:t>
            </a:r>
            <a:r>
              <a:rPr lang="ru-RU" sz="3200" dirty="0">
                <a:latin typeface="Garamond" pitchFamily="18" charset="0"/>
              </a:rPr>
              <a:t/>
            </a:r>
            <a:br>
              <a:rPr lang="ru-RU" sz="3200" dirty="0">
                <a:latin typeface="Garamond" pitchFamily="18" charset="0"/>
              </a:rPr>
            </a:br>
            <a:r>
              <a:rPr lang="ru-RU" sz="5300" dirty="0" smtClean="0">
                <a:solidFill>
                  <a:srgbClr val="FFFF00"/>
                </a:solidFill>
                <a:latin typeface="Garamond" pitchFamily="18" charset="0"/>
              </a:rPr>
              <a:t> Экскурсия по красивейшим местам родного </a:t>
            </a:r>
            <a:r>
              <a:rPr lang="ru-RU" sz="5300" dirty="0" smtClean="0">
                <a:solidFill>
                  <a:srgbClr val="FFFF00"/>
                </a:solidFill>
                <a:latin typeface="Garamond" pitchFamily="18" charset="0"/>
              </a:rPr>
              <a:t>края</a:t>
            </a:r>
            <a:endParaRPr lang="ru-RU" sz="5300" b="1" dirty="0" smtClean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357562"/>
            <a:ext cx="6553200" cy="323979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Работу </a:t>
            </a:r>
            <a:r>
              <a:rPr lang="ru-RU" sz="2000" b="1" smtClean="0">
                <a:solidFill>
                  <a:schemeClr val="bg1"/>
                </a:solidFill>
              </a:rPr>
              <a:t>выполнила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smtClean="0">
                <a:solidFill>
                  <a:schemeClr val="bg1"/>
                </a:solidFill>
              </a:rPr>
              <a:t>команда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КСКУРСОВОДЫ»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           </a:t>
            </a:r>
            <a:r>
              <a:rPr lang="ru-RU" sz="2000" b="1" dirty="0" err="1" smtClean="0">
                <a:solidFill>
                  <a:srgbClr val="C00000"/>
                </a:solidFill>
              </a:rPr>
              <a:t>Клопертанец</a:t>
            </a:r>
            <a:r>
              <a:rPr lang="ru-RU" sz="2000" b="1" dirty="0" smtClean="0">
                <a:solidFill>
                  <a:srgbClr val="C00000"/>
                </a:solidFill>
              </a:rPr>
              <a:t> Иван,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Беликов Илья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6 «в» класс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                         БОУ г. Омска «СОШ </a:t>
            </a:r>
            <a:r>
              <a:rPr lang="ru-RU" sz="2000" b="1" dirty="0">
                <a:solidFill>
                  <a:srgbClr val="C00000"/>
                </a:solidFill>
              </a:rPr>
              <a:t>№110»</a:t>
            </a:r>
          </a:p>
          <a:p>
            <a:pPr algn="ctr" eaLnBrk="1" hangingPunct="1">
              <a:lnSpc>
                <a:spcPct val="9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Руководитель: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err="1" smtClean="0">
                <a:solidFill>
                  <a:srgbClr val="C00000"/>
                </a:solidFill>
              </a:rPr>
              <a:t>Клопертанец</a:t>
            </a:r>
            <a:r>
              <a:rPr lang="ru-RU" sz="2000" b="1" dirty="0" smtClean="0">
                <a:solidFill>
                  <a:srgbClr val="C00000"/>
                </a:solidFill>
              </a:rPr>
              <a:t> Зинаида Николаевна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БОУ «СОШ №110»</a:t>
            </a:r>
          </a:p>
          <a:p>
            <a:pPr algn="ctr" eaLnBrk="1" hangingPunct="1">
              <a:lnSpc>
                <a:spcPct val="90000"/>
              </a:lnSpc>
            </a:pPr>
            <a:endParaRPr lang="ru-RU" sz="2000" b="1" dirty="0" smtClean="0"/>
          </a:p>
        </p:txBody>
      </p:sp>
      <p:pic>
        <p:nvPicPr>
          <p:cNvPr id="4" name="Picture 8" descr="0_26358_27a109b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520" y="4500570"/>
            <a:ext cx="3613150" cy="21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0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Это должен знать каждый омич!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В центре святой обители на берегу Иртыша высится фигура святителя Николая </a:t>
            </a:r>
            <a:r>
              <a:rPr lang="ru-RU" sz="2400" dirty="0" err="1" smtClean="0"/>
              <a:t>Мирликийского</a:t>
            </a:r>
            <a:r>
              <a:rPr lang="ru-RU" sz="2400" dirty="0" smtClean="0"/>
              <a:t>, подаренная Фондом Николая Чудотворца. </a:t>
            </a:r>
          </a:p>
          <a:p>
            <a:r>
              <a:rPr lang="ru-RU" sz="2400" dirty="0" smtClean="0"/>
              <a:t>Комплекс </a:t>
            </a:r>
            <a:r>
              <a:rPr lang="ru-RU" sz="2400" dirty="0" err="1" smtClean="0"/>
              <a:t>Ачаирского</a:t>
            </a:r>
            <a:r>
              <a:rPr lang="ru-RU" sz="2400" dirty="0" smtClean="0"/>
              <a:t> монастыря - уникален и своеобразен, он знакомит своих посетителей с бытом монахинь, с церковным укладом и людьми, посвятившими свою жизнь служению Господу.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72e63_e92cf1d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00504"/>
            <a:ext cx="3571900" cy="2714644"/>
          </a:xfrm>
          <a:prstGeom prst="rect">
            <a:avLst/>
          </a:prstGeom>
        </p:spPr>
      </p:pic>
      <p:pic>
        <p:nvPicPr>
          <p:cNvPr id="5" name="Рисунок 4" descr="S6301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857628"/>
            <a:ext cx="1928826" cy="3000372"/>
          </a:xfrm>
          <a:prstGeom prst="rect">
            <a:avLst/>
          </a:prstGeom>
        </p:spPr>
      </p:pic>
      <p:pic>
        <p:nvPicPr>
          <p:cNvPr id="6" name="Рисунок 5" descr="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857628"/>
            <a:ext cx="2500314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accent1">
                    <a:lumMod val="75000"/>
                  </a:schemeClr>
                </a:solidFill>
              </a:rPr>
              <a:t>Святой источник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757742" cy="5429288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на  территории </a:t>
            </a:r>
            <a:r>
              <a:rPr lang="ru-RU" sz="2000" dirty="0" err="1" smtClean="0"/>
              <a:t>Ачаирского</a:t>
            </a:r>
            <a:r>
              <a:rPr lang="ru-RU" sz="2000" dirty="0" smtClean="0"/>
              <a:t> монастыря был открыт источник минеральной воды. Его освятил Патриарх Московский и всея Руси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Алексий I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2000" dirty="0" smtClean="0"/>
              <a:t> во время своего визита в </a:t>
            </a:r>
            <a:r>
              <a:rPr lang="ru-RU" sz="2000" dirty="0" err="1" smtClean="0"/>
              <a:t>Ачаир</a:t>
            </a:r>
            <a:r>
              <a:rPr lang="ru-RU" sz="2000" dirty="0" smtClean="0"/>
              <a:t>. Каждую субботу митрополит Омский и Тарский 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Феодосий </a:t>
            </a:r>
            <a:r>
              <a:rPr lang="ru-RU" sz="2000" dirty="0" smtClean="0"/>
              <a:t> проводит обряд освящения воды. Об </a:t>
            </a:r>
            <a:r>
              <a:rPr lang="ru-RU" sz="2000" dirty="0" err="1" smtClean="0"/>
              <a:t>ачаирской</a:t>
            </a:r>
            <a:r>
              <a:rPr lang="ru-RU" sz="2000" dirty="0" smtClean="0"/>
              <a:t> воде разнеслась слава чудотворной, поэтому сюда приезжает большое количество людей в надежде на исцеление.</a:t>
            </a:r>
          </a:p>
          <a:p>
            <a:r>
              <a:rPr lang="ru-RU" sz="2000" dirty="0" smtClean="0"/>
              <a:t>Температура воды равна 36,6 °C, то есть температуре человеческого тела, и не понижается даже в самые сильные морозы. Вода богата бромом, ортоборной и метакремниевой кислотами, которые благотворно влияют на здоровье человека. Экспертиза показала содержание в воде углекислоты, серы хлора, кальция, натрия, магния, калия. Вода полезна при хронических гастритах, язвенной болезни желудка, болезнях печени и эндокринной системы.</a:t>
            </a:r>
          </a:p>
          <a:p>
            <a:endParaRPr lang="ru-RU" dirty="0"/>
          </a:p>
        </p:txBody>
      </p:sp>
      <p:pic>
        <p:nvPicPr>
          <p:cNvPr id="4" name="Рисунок 3" descr="Achair-Cross-Monastery-02-2-226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214422"/>
            <a:ext cx="2571768" cy="2857500"/>
          </a:xfrm>
          <a:prstGeom prst="rect">
            <a:avLst/>
          </a:prstGeom>
        </p:spPr>
      </p:pic>
      <p:pic>
        <p:nvPicPr>
          <p:cNvPr id="5" name="Рисунок 4" descr="Achair-Cross-Monastery-02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48" y="4143380"/>
            <a:ext cx="3857652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Ну как не воспользоваться целебными дарами родного края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857364"/>
            <a:ext cx="3357586" cy="4714908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Наши папы набирают целебную воду</a:t>
            </a:r>
          </a:p>
          <a:p>
            <a:pPr algn="l"/>
            <a:endParaRPr lang="ru-RU" dirty="0" smtClean="0">
              <a:solidFill>
                <a:srgbClr val="FFFF00"/>
              </a:solidFill>
            </a:endParaRPr>
          </a:p>
          <a:p>
            <a:pPr algn="l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Мы с мамой купили освященные крестики и иконки </a:t>
            </a:r>
          </a:p>
          <a:p>
            <a:pPr algn="l">
              <a:buFontTx/>
              <a:buChar char="-"/>
            </a:pPr>
            <a:endParaRPr lang="ru-RU" dirty="0" smtClean="0">
              <a:solidFill>
                <a:srgbClr val="FFFF00"/>
              </a:solidFill>
            </a:endParaRPr>
          </a:p>
          <a:p>
            <a:pPr algn="l">
              <a:buFontTx/>
              <a:buChar char="-"/>
            </a:pPr>
            <a:r>
              <a:rPr lang="ru-RU" dirty="0" smtClean="0">
                <a:solidFill>
                  <a:srgbClr val="FFFF00"/>
                </a:solidFill>
              </a:rPr>
              <a:t>Мы искупались в святом источнике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S6301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214686"/>
            <a:ext cx="2928958" cy="3429000"/>
          </a:xfrm>
          <a:prstGeom prst="rect">
            <a:avLst/>
          </a:prstGeom>
        </p:spPr>
      </p:pic>
      <p:pic>
        <p:nvPicPr>
          <p:cNvPr id="7" name="Рисунок 6" descr="Achair-Cross-Monastery-02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643050"/>
            <a:ext cx="2928958" cy="2966092"/>
          </a:xfrm>
          <a:prstGeom prst="rect">
            <a:avLst/>
          </a:prstGeom>
        </p:spPr>
      </p:pic>
      <p:pic>
        <p:nvPicPr>
          <p:cNvPr id="8" name="Рисунок 7" descr="S6301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428976"/>
            <a:ext cx="2643188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08912" cy="2304256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Ещё одно любимое место в Омске – </a:t>
            </a:r>
            <a:r>
              <a:rPr lang="ru-RU" b="1" dirty="0" err="1" smtClean="0"/>
              <a:t>Чернолучье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Традицией наших семей стал ежегодный выезд в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Чернолучье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48304"/>
            <a:ext cx="2088232" cy="3298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733193" cy="2713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72003"/>
            <a:ext cx="38164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2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784976" cy="6594919"/>
          </a:xfrm>
        </p:spPr>
        <p:txBody>
          <a:bodyPr>
            <a:normAutofit/>
          </a:bodyPr>
          <a:lstStyle/>
          <a:p>
            <a:r>
              <a:rPr lang="ru-RU" sz="4400" b="1" i="1" u="sng" dirty="0">
                <a:solidFill>
                  <a:schemeClr val="accent4">
                    <a:lumMod val="50000"/>
                  </a:schemeClr>
                </a:solidFill>
              </a:rPr>
              <a:t>Причинами </a:t>
            </a:r>
            <a:r>
              <a:rPr lang="ru-RU" sz="4400" b="1" i="1" u="sng" dirty="0" smtClean="0">
                <a:solidFill>
                  <a:schemeClr val="accent4">
                    <a:lumMod val="50000"/>
                  </a:schemeClr>
                </a:solidFill>
              </a:rPr>
              <a:t>частого выезда в </a:t>
            </a:r>
            <a:r>
              <a:rPr lang="ru-RU" sz="4400" b="1" i="1" u="sng" dirty="0" err="1" smtClean="0">
                <a:solidFill>
                  <a:schemeClr val="accent4">
                    <a:lumMod val="50000"/>
                  </a:schemeClr>
                </a:solidFill>
              </a:rPr>
              <a:t>Чернолучье</a:t>
            </a:r>
            <a:r>
              <a:rPr lang="ru-RU" sz="4400" b="1" i="1" u="sng" dirty="0" smtClean="0">
                <a:solidFill>
                  <a:schemeClr val="accent4">
                    <a:lumMod val="50000"/>
                  </a:schemeClr>
                </a:solidFill>
              </a:rPr>
              <a:t> стали: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- </a:t>
            </a:r>
            <a:r>
              <a:rPr lang="ru-RU" sz="3100" b="1" dirty="0">
                <a:solidFill>
                  <a:srgbClr val="002060"/>
                </a:solidFill>
              </a:rPr>
              <a:t>чистый, свежий воздух;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- </a:t>
            </a:r>
            <a:r>
              <a:rPr lang="ru-RU" sz="3100" b="1" dirty="0">
                <a:solidFill>
                  <a:srgbClr val="002060"/>
                </a:solidFill>
              </a:rPr>
              <a:t>расположение базы отдыха в сосновом бору;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- </a:t>
            </a:r>
            <a:r>
              <a:rPr lang="ru-RU" sz="3100" b="1" dirty="0">
                <a:solidFill>
                  <a:srgbClr val="002060"/>
                </a:solidFill>
              </a:rPr>
              <a:t>1,5 часа </a:t>
            </a:r>
            <a:r>
              <a:rPr lang="ru-RU" sz="3100" b="1" dirty="0" smtClean="0">
                <a:solidFill>
                  <a:srgbClr val="002060"/>
                </a:solidFill>
              </a:rPr>
              <a:t>езды;</a:t>
            </a: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- чистый берег Иртыша;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- рыбалка;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- купание, развлечения, шашлыки;</a:t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- </a:t>
            </a:r>
            <a:r>
              <a:rPr lang="ru-RU" sz="3100" b="1" dirty="0" smtClean="0">
                <a:solidFill>
                  <a:srgbClr val="002060"/>
                </a:solidFill>
              </a:rPr>
              <a:t>небольшие затраты.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629"/>
            <a:ext cx="2808312" cy="2021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22811"/>
            <a:ext cx="2603443" cy="24184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82" y="84110"/>
            <a:ext cx="2793369" cy="2088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1629"/>
            <a:ext cx="3168352" cy="20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Вывод: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999040" cy="4572032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Чудесами нашего родного края можно восхищаться бесконечно и не надо куда-то далеко уезжать, но очень важно , помнить о том, что бывая в каком-то месте нужно еще и узнавать про него что-то интересное, чтобы быть эрудированным  и  чтобы было о чем рассказать своим друзьям!!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9144000" cy="1071563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sz="5700" b="1" dirty="0" smtClean="0"/>
              <a:t>Как чудесен и красив наш край!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28750"/>
            <a:ext cx="8352928" cy="4697413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b="1" i="1" dirty="0" smtClean="0"/>
              <a:t>Сколько красивых и неповторимых мест в нашем родном краю.</a:t>
            </a:r>
          </a:p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Актуальность этой темы в том, что мы рвемся за границу, а свою красоту не замечаем. </a:t>
            </a:r>
          </a:p>
          <a:p>
            <a:pPr algn="ctr" eaLnBrk="1" hangingPunct="1">
              <a:buFontTx/>
              <a:buNone/>
            </a:pPr>
            <a:r>
              <a:rPr lang="ru-RU" b="1" i="1" dirty="0" smtClean="0"/>
              <a:t>    И сейчас мы расскажем о самых красивейших и замечательных местах </a:t>
            </a:r>
            <a:r>
              <a:rPr lang="ru-RU" b="1" i="1" dirty="0" err="1" smtClean="0"/>
              <a:t>г.Омска</a:t>
            </a:r>
            <a:r>
              <a:rPr lang="ru-RU" b="1" i="1" dirty="0" smtClean="0"/>
              <a:t> и покажем фотографии этих мест.</a:t>
            </a:r>
          </a:p>
        </p:txBody>
      </p:sp>
      <p:pic>
        <p:nvPicPr>
          <p:cNvPr id="4" name="Picture 7" descr="oz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4500570"/>
            <a:ext cx="3743325" cy="2232025"/>
          </a:xfrm>
          <a:prstGeom prst="rect">
            <a:avLst/>
          </a:prstGeom>
        </p:spPr>
      </p:pic>
      <p:pic>
        <p:nvPicPr>
          <p:cNvPr id="5" name="Picture 12" descr="DSC06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4500570"/>
            <a:ext cx="3960813" cy="21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1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1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1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1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5700" b="1" dirty="0" smtClean="0"/>
              <a:t> Озеро  Данилово</a:t>
            </a:r>
          </a:p>
        </p:txBody>
      </p:sp>
      <p:pic>
        <p:nvPicPr>
          <p:cNvPr id="8195" name="Содержимое 7" descr="danilovo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696" y="1556792"/>
            <a:ext cx="4995863" cy="2843213"/>
          </a:xfrm>
        </p:spPr>
      </p:pic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643438"/>
            <a:ext cx="7872413" cy="20002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b="1" dirty="0" smtClean="0"/>
              <a:t>Озеро расположено в пределах Омской области</a:t>
            </a:r>
            <a:r>
              <a:rPr lang="ru-RU" sz="3100" b="1" dirty="0" smtClean="0"/>
              <a:t> среди сосен, в зеленом бору. </a:t>
            </a:r>
          </a:p>
          <a:p>
            <a:pPr algn="just"/>
            <a:r>
              <a:rPr lang="ru-RU" sz="3000" b="1" dirty="0" smtClean="0"/>
              <a:t>Диаметр озера — один километр. Глубина озера 17 метров, прозрачность воды — 5 метров. </a:t>
            </a:r>
          </a:p>
        </p:txBody>
      </p:sp>
    </p:spTree>
    <p:extLst>
      <p:ext uri="{BB962C8B-B14F-4D97-AF65-F5344CB8AC3E}">
        <p14:creationId xmlns:p14="http://schemas.microsoft.com/office/powerpoint/2010/main" val="30422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142844" y="714356"/>
            <a:ext cx="8786874" cy="2570182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- </a:t>
            </a:r>
            <a:r>
              <a:rPr lang="ru-RU" sz="2800" b="1" i="1" dirty="0" smtClean="0">
                <a:solidFill>
                  <a:srgbClr val="7030A0"/>
                </a:solidFill>
              </a:rPr>
              <a:t>на озере Данилово растут занесенные в Красную книгу растения – красивейшие кубышки и кувшинки;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- из дополнительных источников мы узнали, что эти растения живут только в самой чистой воде, значит,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в этой воде купаться безопасно</a:t>
            </a:r>
            <a:r>
              <a:rPr lang="ru-RU" sz="2800" b="1" i="1" u="sng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7111" name="Picture 7" descr="DSC06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7346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DSC06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877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8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47251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Интересные данные об </a:t>
            </a:r>
            <a:br>
              <a:rPr lang="ru-RU" sz="4000" b="1" dirty="0" smtClean="0"/>
            </a:br>
            <a:r>
              <a:rPr lang="ru-RU" sz="4000" b="1" dirty="0" smtClean="0"/>
              <a:t>образовании озера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Первая легенда гласит, что озеро  образовалось на месте падения метеорита, отсюда и его удивительное свойство — чистая вода с большим содержанием серебра.</a:t>
            </a:r>
          </a:p>
          <a:p>
            <a:pPr>
              <a:buNone/>
            </a:pPr>
            <a:r>
              <a:rPr lang="ru-RU" sz="2000" dirty="0" smtClean="0"/>
              <a:t>   (Второе название</a:t>
            </a:r>
          </a:p>
          <a:p>
            <a:pPr>
              <a:buNone/>
            </a:pPr>
            <a:r>
              <a:rPr lang="ru-RU" sz="2000" dirty="0" smtClean="0"/>
              <a:t>     озера — </a:t>
            </a:r>
            <a:r>
              <a:rPr lang="ru-RU" sz="2000" dirty="0" smtClean="0">
                <a:solidFill>
                  <a:schemeClr val="tx2"/>
                </a:solidFill>
              </a:rPr>
              <a:t>Серебряное</a:t>
            </a:r>
            <a:r>
              <a:rPr lang="ru-RU" sz="2000" dirty="0" smtClean="0"/>
              <a:t>)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3995766" cy="443484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По второй легенде озеро образовалось на месте падения неопознанного летающего объекта, и сплав неведомого космического металла обогатил воду живительными для земных организмов компонентами </a:t>
            </a:r>
          </a:p>
          <a:p>
            <a:endParaRPr lang="ru-RU" dirty="0"/>
          </a:p>
        </p:txBody>
      </p:sp>
      <p:pic>
        <p:nvPicPr>
          <p:cNvPr id="5" name="Содержимое 7" descr="i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28" y="4643446"/>
            <a:ext cx="2138363" cy="1606550"/>
          </a:xfrm>
          <a:prstGeom prst="rect">
            <a:avLst/>
          </a:prstGeom>
        </p:spPr>
      </p:pic>
      <p:pic>
        <p:nvPicPr>
          <p:cNvPr id="6" name="Picture 4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5D1C6"/>
              </a:clrFrom>
              <a:clrTo>
                <a:srgbClr val="D5D1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143512"/>
            <a:ext cx="2608247" cy="143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5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1" presetClass="exit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85 -0.43866 C -0.55607 -0.42801 -0.46909 -0.3331 -0.46284 -0.32454 C -0.4493 -0.30602 -0.46371 -0.31991 -0.45347 -0.31088 C -0.44565 -0.2956 -0.43611 -0.28218 -0.42586 -0.27014 C -0.41649 -0.25903 -0.41041 -0.24931 -0.39826 -0.24398 C -0.3934 -0.23727 -0.38802 -0.22963 -0.38125 -0.22662 C -0.37743 -0.22153 -0.3743 -0.21505 -0.36927 -0.21227 C -0.36059 -0.20741 -0.36736 -0.21482 -0.35746 -0.20694 C -0.34392 -0.19607 -0.35625 -0.20255 -0.34704 -0.19815 C -0.34079 -0.19028 -0.34878 -0.19907 -0.33784 -0.19306 C -0.33663 -0.19236 -0.33628 -0.19028 -0.33506 -0.18958 C -0.33038 -0.18704 -0.32534 -0.18611 -0.32065 -0.18426 C -0.31111 -0.17593 -0.29409 -0.17801 -0.28385 -0.17732 C -0.27309 -0.17222 -0.24965 -0.17199 -0.24965 -0.17176 C -0.2269 -0.15671 -0.10902 -0.16667 -0.10086 -0.16667 C -0.07517 -0.16782 -0.05017 -0.17037 -0.02465 -0.17361 C 0.0033 -0.18148 0.03369 -0.1794 0.06216 -0.18079 C 0.07518 -0.18935 0.09063 -0.18704 0.10435 -0.19306 C 0.11094 -0.19607 0.11841 -0.20116 0.12535 -0.20347 C 0.1323 -0.20579 0.13959 -0.20602 0.14653 -0.2088 C 0.15435 -0.21204 0.15973 -0.21852 0.16754 -0.22107 C 0.17136 -0.22407 0.17587 -0.22593 0.17935 -0.22986 C 0.18247 -0.23357 0.18421 -0.23866 0.18716 -0.24213 C 0.19237 -0.24838 0.1981 -0.25347 0.20296 -0.25972 C 0.21146 -0.27083 0.21702 -0.28519 0.22674 -0.29468 C 0.22952 -0.30232 0.2323 -0.31319 0.23716 -0.31759 C 0.24428 -0.33148 0.34497 -0.36458 0.34653 -0.38079 C 0.33143 -0.38357 0.21615 -0.34607 0.20035 -0.34769 C 0.1599 -0.36458 0.0382 -0.35093 -0.02465 -0.35255 C -0.09045 -0.35185 -0.14843 -0.36319 -0.20885 -0.34236 C -0.21458 -0.33727 -0.2177 -0.33681 -0.22465 -0.33519 C -0.23246 -0.33773 -0.23576 -0.33449 -0.24305 -0.33148 C -0.25017 -0.3287 -0.25815 -0.32662 -0.26545 -0.32454 C -0.26961 -0.32083 -0.26961 -0.32037 -0.27465 -0.31759 C -0.27812 -0.31574 -0.28506 -0.31227 -0.28506 -0.31204 C -0.28836 -0.3081 -0.29131 -0.30718 -0.29565 -0.30532 C -0.29861 -0.30278 -0.30208 -0.30116 -0.30486 -0.29815 C -0.30607 -0.29676 -0.30642 -0.29468 -0.30746 -0.29306 C -0.30868 -0.29167 -0.31006 -0.29074 -0.31145 -0.28958 C -0.31614 -0.28032 -0.32552 -0.27685 -0.33246 -0.27014 C -0.34079 -0.26204 -0.33211 -0.2669 -0.34045 -0.26319 C -0.34774 -0.25602 -0.3519 -0.24722 -0.36145 -0.24398 C -0.36284 -0.24282 -0.36406 -0.2412 -0.36545 -0.24028 C -0.36666 -0.23935 -0.36805 -0.23982 -0.36927 -0.23866 C -0.37031 -0.23773 -0.37083 -0.23588 -0.37204 -0.23542 C -0.37534 -0.23357 -0.37899 -0.2331 -0.38246 -0.23171 C -0.38611 -0.22431 -0.39027 -0.22037 -0.39565 -0.21574 C -0.39913 -0.20903 -0.40052 -0.20718 -0.40625 -0.20347 C -0.41006 -0.1956 -0.41423 -0.18935 -0.41927 -0.18241 C -0.42552 -0.1625 -0.43715 -0.14792 -0.44565 -0.12986 C -0.4519 -0.11644 -0.45538 -0.10046 -0.46406 -0.08958 C -0.46579 -0.08264 -0.46684 -0.07569 -0.46805 -0.06852 C -0.46666 -0.05069 -0.46597 -0.04444 -0.45885 -0.03032 C -0.45833 -0.02685 -0.45868 -0.02361 -0.45746 -0.02107 C -0.45659 -0.01944 -0.45451 -0.01944 -0.45347 -0.01806 C -0.45243 -0.0162 -0.45156 -0.01435 -0.45086 -0.01227 C -0.44618 0.00046 -0.45138 -0.00694 -0.44305 0.00162 C -0.43697 0.01759 -0.43385 0.03843 -0.42586 0.05255 C -0.41579 0.0706 -0.40225 0.08565 -0.39045 0.10185 C -0.38697 0.10648 -0.38142 0.10694 -0.37725 0.11042 C -0.3651 0.12106 -0.35364 0.1338 -0.33906 0.13681 C -0.31631 0.14884 -0.29253 0.14884 -0.26805 0.15093 C -0.23038 0.15023 -0.19253 0.14907 -0.15486 0.14907 C -0.14218 0.14907 -0.12934 0.15116 -0.11666 0.15093 C -0.08107 0.15046 -0.01006 0.14745 -0.01006 0.14768 C 0.04375 0.14213 0.07014 0.17731 0.12414 0.17361 C 0.14237 0.1662 0.18941 0.13218 0.20834 0.13148 C 0.22032 0.13032 0.22865 0.1287 0.23994 0.12639 C 0.24966 0.12176 0.26007 0.11505 0.27014 0.11227 C 0.2823 0.10162 0.26372 0.1169 0.28073 0.10694 C 0.28681 0.10347 0.28455 0.10255 0.28855 0.09815 C 0.29462 0.09167 0.29948 0.08565 0.30695 0.08241 C 0.3125 0.07083 0.31823 0.05903 0.32535 0.04907 C 0.32639 0.04537 0.32848 0.04236 0.32935 0.03866 C 0.33073 0.0331 0.33091 0.02685 0.33195 0.02106 C 0.33195 0.01782 0.41893 -0.24861 0.39914 -0.2669 C 0.3783 -0.26551 0.28646 -0.09051 0.26754 -0.08426 C 0.25921 -0.08148 0.25226 -0.07454 0.24375 -0.07199 C 0.23994 -0.0669 0.23855 -0.06181 0.23334 -0.05972 C 0.22657 -0.05069 0.22431 -0.04745 0.21615 -0.04213 C 0.21476 -0.04051 0.21372 -0.03819 0.21216 -0.03681 C 0.20973 -0.03495 0.20435 -0.03333 0.20435 -0.0331 C 0.19566 -0.02199 0.1849 -0.01944 0.17414 -0.01227 C 0.16146 -0.00417 0.16737 -0.00694 0.15695 -0.00347 C 0.14896 0.00162 0.14219 0.00579 0.13334 0.0088 C 0.11615 0.02361 0.0941 0.02454 0.07414 0.02639 C 0.05469 0.03218 -0.00208 0.02361 -0.02204 0.02268 C -0.03802 0.01806 -0.05451 0.01806 -0.07065 0.01759 C -0.07291 0.01667 -0.075 0.01574 -0.07725 0.01551 C -0.08246 0.01458 -0.08784 0.01528 -0.09305 0.01412 C -0.09583 0.01319 -0.09826 0.01157 -0.10086 0.00995 C -0.11111 0.00579 -0.12187 0.0037 -0.13246 0.00162 C -0.14114 -0.00255 -0.13142 0.00162 -0.14704 -0.00208 C -0.15416 -0.00347 -0.16111 -0.00926 -0.16805 -0.01088 C -0.17326 -0.01204 -0.17864 -0.01204 -0.18385 -0.01227 C -0.19513 -0.01574 -0.20538 -0.02199 -0.21666 -0.02454 C -0.22395 -0.0294 -0.22986 -0.03449 -0.23784 -0.03681 C -0.24392 -0.0412 -0.25052 -0.04468 -0.25642 -0.04931 C -0.26197 -0.05347 -0.2585 -0.05185 -0.26406 -0.0581 C -0.26996 -0.06435 -0.28142 -0.07292 -0.28906 -0.07546 C -0.29861 -0.08819 -0.28784 -0.07569 -0.29704 -0.08241 C -0.29982 -0.08449 -0.30486 -0.08958 -0.30486 -0.08935 C -0.30572 -0.0912 -0.30625 -0.09329 -0.30746 -0.09491 C -0.30989 -0.09745 -0.31545 -0.10185 -0.31545 -0.10162 C -0.31927 -0.10926 -0.32482 -0.11366 -0.32986 -0.11921 C -0.33645 -0.12639 -0.33993 -0.1375 -0.34704 -0.14421 C -0.34878 -0.14745 -0.35052 -0.15093 -0.35225 -0.1544 C -0.35399 -0.15787 -0.36006 -0.16134 -0.36006 -0.16111 C -0.37309 -0.14514 -0.36701 -0.10741 -0.35746 -0.08773 C -0.35468 -0.07569 -0.35416 -0.06296 -0.35086 -0.05093 C -0.34774 -0.04005 -0.33993 -0.02755 -0.33385 -0.01944 C -0.33107 -0.00926 -0.33454 -0.01991 -0.32725 -0.00694 C -0.32274 0.00069 -0.31892 0.0081 -0.31406 0.01551 C -0.30711 0.02662 -0.29513 0.03704 -0.28645 0.0456 C -0.2802 0.05185 -0.27378 0.06204 -0.26666 0.06481 C -0.25989 0.0787 -0.24409 0.08518 -0.23246 0.0912 C -0.22517 0.10093 -0.2302 0.0956 -0.21545 0.10347 C -0.20347 0.10972 -0.18993 0.12662 -0.17847 0.12986 C -0.16649 0.13796 -0.15468 0.15 -0.14166 0.15417 C -0.13263 0.1625 -0.1368 0.15995 -0.12986 0.16296 C -0.12395 0.17338 -0.12309 0.16968 -0.11545 0.17708 C -0.10885 0.18333 -0.11736 0.17893 -0.10885 0.18241 C -0.10538 0.18542 -0.10121 0.18727 -0.09826 0.1912 C -0.09409 0.19676 -0.09131 0.20278 -0.08645 0.20671 C -0.08506 0.20903 -0.08368 0.21157 -0.08246 0.21412 C -0.08142 0.2162 -0.08107 0.21898 -0.07986 0.22106 C -0.07465 0.23032 -0.06805 0.23912 -0.06284 0.24907 C -0.05711 0.25972 -0.06388 0.25324 -0.05486 0.25972 C -0.05225 0.26458 -0.04965 0.26782 -0.04826 0.27361 C -0.04774 0.27523 -0.04739 0.27708 -0.04704 0.27893 C -0.04652 0.28079 -0.04565 0.28403 -0.04565 0.28449 " pathEditMode="relative" rAng="0" ptsTypes="fffffffffffffffffffffffffffffffffffffffffffffffffffffffffffffffffffffffffffffffffffffffffffffffffffffffffffffffffffffffffffffffffff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00" y="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58" y="260350"/>
            <a:ext cx="8786842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4400" b="1" dirty="0" smtClean="0">
                <a:solidFill>
                  <a:schemeClr val="bg1"/>
                </a:solidFill>
                <a:latin typeface="Garamond" pitchFamily="18" charset="0"/>
              </a:rPr>
              <a:t>Целебные свойства озера </a:t>
            </a:r>
            <a:br>
              <a:rPr lang="ru-RU" sz="4400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Garamond" pitchFamily="18" charset="0"/>
              </a:rPr>
              <a:t>Данилово в том, что…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00200"/>
            <a:ext cx="4043362" cy="4530725"/>
          </a:xfrm>
        </p:spPr>
        <p:txBody>
          <a:bodyPr>
            <a:normAutofit fontScale="92500" lnSpcReduction="20000"/>
          </a:bodyPr>
          <a:lstStyle/>
          <a:p>
            <a:pPr algn="l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вода в озере постоянно      меняется благодаря множеству подземных источников и приносит огромное количество свободного кислорода;</a:t>
            </a:r>
          </a:p>
          <a:p>
            <a:pPr algn="l"/>
            <a:endParaRPr lang="ru-RU" sz="2800" dirty="0" smtClean="0">
              <a:solidFill>
                <a:srgbClr val="FFFF00"/>
              </a:solidFill>
            </a:endParaRP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По берегам озера  есть месторождение глины, которая обладает лечебными  свойствами.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(наши  фотографии с </a:t>
            </a:r>
            <a:r>
              <a:rPr lang="ru-RU" sz="2800" dirty="0" err="1" smtClean="0">
                <a:solidFill>
                  <a:schemeClr val="bg1"/>
                </a:solidFill>
              </a:rPr>
              <a:t>оз.Данилово</a:t>
            </a:r>
            <a:r>
              <a:rPr lang="ru-RU" sz="2800" dirty="0" smtClean="0">
                <a:solidFill>
                  <a:schemeClr val="bg1"/>
                </a:solidFill>
              </a:rPr>
              <a:t> )</a:t>
            </a:r>
          </a:p>
          <a:p>
            <a:pPr algn="l"/>
            <a:endParaRPr lang="ru-RU" sz="2600" dirty="0" smtClean="0"/>
          </a:p>
        </p:txBody>
      </p:sp>
      <p:pic>
        <p:nvPicPr>
          <p:cNvPr id="8" name="Рисунок 7" descr="DSC06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857628"/>
            <a:ext cx="2143140" cy="2857520"/>
          </a:xfrm>
          <a:prstGeom prst="rect">
            <a:avLst/>
          </a:prstGeom>
        </p:spPr>
      </p:pic>
      <p:pic>
        <p:nvPicPr>
          <p:cNvPr id="10" name="Рисунок 9" descr="DSC06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3116"/>
            <a:ext cx="2286016" cy="2714620"/>
          </a:xfrm>
          <a:prstGeom prst="rect">
            <a:avLst/>
          </a:prstGeom>
        </p:spPr>
      </p:pic>
      <p:pic>
        <p:nvPicPr>
          <p:cNvPr id="11" name="Рисунок 10" descr="DSC06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85728"/>
            <a:ext cx="2071702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3" descr="0_26358_27a109ba_XL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42860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642942"/>
          </a:xfrm>
          <a:ln w="3810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7030A0"/>
                </a:solidFill>
              </a:rPr>
              <a:t>Не поверите, но факт!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4357694"/>
            <a:ext cx="5000628" cy="2286016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Наше  предложение: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Не повторить ли поездку на это </a:t>
            </a:r>
            <a:r>
              <a:rPr lang="ru-RU" b="1" i="1" u="sng" dirty="0" smtClean="0">
                <a:solidFill>
                  <a:srgbClr val="FFFF00"/>
                </a:solidFill>
              </a:rPr>
              <a:t>чудо-озеро</a:t>
            </a:r>
            <a:r>
              <a:rPr lang="ru-RU" b="1" i="1" dirty="0" smtClean="0"/>
              <a:t> в этом году?!</a:t>
            </a:r>
            <a:endParaRPr lang="ru-RU" b="1" i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857233"/>
            <a:ext cx="4038600" cy="3357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57313"/>
            <a:ext cx="4608513" cy="4076700"/>
          </a:xfrm>
        </p:spPr>
        <p:txBody>
          <a:bodyPr/>
          <a:lstStyle/>
          <a:p>
            <a:pPr eaLnBrk="1" hangingPunct="1"/>
            <a:r>
              <a:rPr lang="ru-RU" b="1" dirty="0" smtClean="0"/>
              <a:t>У мамы Вани были серьезные проблемы со спиной. После того, как мы побывали на этом лечебном озере – спина больше не беспокоит.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1150" y="1071563"/>
            <a:ext cx="375285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Garamond" pitchFamily="18" charset="0"/>
              </a:rPr>
              <a:t>У папы Ильи были боли в суставах. После поездки на Данилово болей он не ощущал примерно полгода. </a:t>
            </a:r>
          </a:p>
        </p:txBody>
      </p:sp>
    </p:spTree>
    <p:extLst>
      <p:ext uri="{BB962C8B-B14F-4D97-AF65-F5344CB8AC3E}">
        <p14:creationId xmlns:p14="http://schemas.microsoft.com/office/powerpoint/2010/main" val="39102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10" grpId="0" build="p"/>
      <p:bldP spid="50187" grpId="0" build="p"/>
      <p:bldP spid="5018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Еще одно чудное место в нашем крае –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Ачаирский</a:t>
            </a:r>
            <a:r>
              <a:rPr lang="ru-RU" dirty="0" smtClean="0">
                <a:solidFill>
                  <a:srgbClr val="FFFF00"/>
                </a:solidFill>
              </a:rPr>
              <a:t> монастырь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6301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500306"/>
            <a:ext cx="6286544" cy="40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Это должен знать каждый омич!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С 1991 года началось возрождение </a:t>
            </a:r>
            <a:r>
              <a:rPr lang="ru-RU" dirty="0" err="1" smtClean="0"/>
              <a:t>Ачаирского</a:t>
            </a:r>
            <a:r>
              <a:rPr lang="ru-RU" dirty="0" smtClean="0"/>
              <a:t> крестового монастыря, комплекс которого раскинулся почти на 40 гектарах Омской земли.</a:t>
            </a:r>
          </a:p>
          <a:p>
            <a:r>
              <a:rPr lang="ru-RU" dirty="0" err="1" smtClean="0"/>
              <a:t>Ачаирский</a:t>
            </a:r>
            <a:r>
              <a:rPr lang="ru-RU" dirty="0" smtClean="0"/>
              <a:t> монастырь окружен оградой с 4 вратами: Иртышские, Северные – вход в монастырь, Восточные и Западные.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Ачаирский монастырь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чаирский монастырь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857628"/>
            <a:ext cx="2171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Церковь святого Димитрия Солунского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857628"/>
            <a:ext cx="2857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2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489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Интернет-проект «Мосты дружбы»  Конкурс мультимедиа-проектов «Виртуальная экскурсия»  Экскурсия по красивейшим местам родного края</vt:lpstr>
      <vt:lpstr>Как чудесен и красив наш край!</vt:lpstr>
      <vt:lpstr> Озеро  Данилово</vt:lpstr>
      <vt:lpstr>Презентация PowerPoint</vt:lpstr>
      <vt:lpstr>Интересные данные об  образовании озера</vt:lpstr>
      <vt:lpstr>Целебные свойства озера  Данилово в том, что…</vt:lpstr>
      <vt:lpstr>Не поверите, но факт!</vt:lpstr>
      <vt:lpstr>Еще одно чудное место в нашем крае –  Ачаирский монастырь</vt:lpstr>
      <vt:lpstr>Это должен знать каждый омич!</vt:lpstr>
      <vt:lpstr>Это должен знать каждый омич!</vt:lpstr>
      <vt:lpstr>Святой источник </vt:lpstr>
      <vt:lpstr>Ну как не воспользоваться целебными дарами родного края</vt:lpstr>
      <vt:lpstr>Ещё одно любимое место в Омске – Чернолучье Традицией наших семей стал ежегодный выезд в Чернолучье.</vt:lpstr>
      <vt:lpstr>Причинами частого выезда в Чернолучье стали: - чистый, свежий воздух;  - расположение базы отдыха в сосновом бору; - 1,5 часа езды; - чистый берег Иртыша; - рыбалка; - купание, развлечения, шашлыки; - небольшие затраты.</vt:lpstr>
      <vt:lpstr>Вывод: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фестиваль детского компьютерного творчества «Мы - омичи»  Чудеса родного края</dc:title>
  <dc:creator>Тёма</dc:creator>
  <cp:lastModifiedBy>Тёма</cp:lastModifiedBy>
  <cp:revision>13</cp:revision>
  <dcterms:created xsi:type="dcterms:W3CDTF">2012-05-02T16:06:14Z</dcterms:created>
  <dcterms:modified xsi:type="dcterms:W3CDTF">2012-05-05T10:48:40Z</dcterms:modified>
</cp:coreProperties>
</file>