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sldIdLst>
    <p:sldId id="271" r:id="rId2"/>
    <p:sldId id="258" r:id="rId3"/>
    <p:sldId id="256" r:id="rId4"/>
    <p:sldId id="259" r:id="rId5"/>
    <p:sldId id="257" r:id="rId6"/>
    <p:sldId id="260" r:id="rId7"/>
    <p:sldId id="265" r:id="rId8"/>
    <p:sldId id="261" r:id="rId9"/>
    <p:sldId id="262" r:id="rId10"/>
    <p:sldId id="273" r:id="rId11"/>
    <p:sldId id="263" r:id="rId12"/>
    <p:sldId id="269" r:id="rId13"/>
    <p:sldId id="268" r:id="rId14"/>
    <p:sldId id="264" r:id="rId15"/>
    <p:sldId id="266" r:id="rId16"/>
    <p:sldId id="275" r:id="rId17"/>
    <p:sldId id="267" r:id="rId18"/>
    <p:sldId id="274" r:id="rId19"/>
    <p:sldId id="270"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26" autoAdjust="0"/>
    <p:restoredTop sz="94660"/>
  </p:normalViewPr>
  <p:slideViewPr>
    <p:cSldViewPr>
      <p:cViewPr varScale="1">
        <p:scale>
          <a:sx n="69" d="100"/>
          <a:sy n="69" d="100"/>
        </p:scale>
        <p:origin x="-55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45597344-8F6D-43C4-B9EC-F6BED2621EB0}" type="datetimeFigureOut">
              <a:rPr lang="ru-RU"/>
              <a:pPr>
                <a:defRPr/>
              </a:pPr>
              <a:t>01.01.2007</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C4BE7889-6AFB-458D-AA4E-C01D2D1DE660}"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B44B4300-EBE7-4E3D-A72A-194994116B63}" type="datetimeFigureOut">
              <a:rPr lang="ru-RU"/>
              <a:pPr>
                <a:defRPr/>
              </a:pPr>
              <a:t>01.01.2007</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DE930E5D-CD6A-4A40-8361-437DD051BE0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2104108F-F774-41E1-93ED-1462C1F388F6}" type="datetimeFigureOut">
              <a:rPr lang="ru-RU"/>
              <a:pPr>
                <a:defRPr/>
              </a:pPr>
              <a:t>01.01.2007</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B0ED111C-9350-4D01-8D4C-D27337E556D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EBE610B1-04DE-42DC-8A0D-9BD442E8310A}" type="datetimeFigureOut">
              <a:rPr lang="ru-RU"/>
              <a:pPr>
                <a:defRPr/>
              </a:pPr>
              <a:t>01.01.2007</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A2566D30-C1EE-4E45-9375-D06E80AC3BFF}"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DAE2C4C-230D-46C7-94DC-E6C467CE400B}" type="datetimeFigureOut">
              <a:rPr lang="ru-RU"/>
              <a:pPr>
                <a:defRPr/>
              </a:pPr>
              <a:t>01.01.2007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A35F910-007E-49BC-BA95-8801A65C6DFA}"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transition spd="med" advTm="5000">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83E53E25-881A-4B76-8B77-4355F955D8E1}" type="datetimeFigureOut">
              <a:rPr lang="ru-RU"/>
              <a:pPr>
                <a:defRPr/>
              </a:pPr>
              <a:t>01.01.2007</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4E64B3C3-738B-4996-8E66-7FF37EB66D6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754D22E4-918E-45E3-A03F-8F54F50AD9E4}" type="datetimeFigureOut">
              <a:rPr lang="ru-RU"/>
              <a:pPr>
                <a:defRPr/>
              </a:pPr>
              <a:t>01.01.2007</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A54AF756-1615-4D61-B5EA-148DEF9DB62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9111D4BF-FC59-4B6B-ADB0-5F9758D96EE9}" type="datetimeFigureOut">
              <a:rPr lang="ru-RU"/>
              <a:pPr>
                <a:defRPr/>
              </a:pPr>
              <a:t>01.01.2007</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BFDDCE2B-21BD-4F1F-B910-F75514F4F221}"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CCBD0DD0-6A0A-49E8-B95C-C3C10B7F5996}" type="datetimeFigureOut">
              <a:rPr lang="ru-RU"/>
              <a:pPr>
                <a:defRPr/>
              </a:pPr>
              <a:t>01.01.2007</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CBA12CBE-228E-4960-82FB-821AE61079F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728CF41E-789E-4BE2-B88B-96746D2BC164}" type="datetimeFigureOut">
              <a:rPr lang="ru-RU"/>
              <a:pPr>
                <a:defRPr/>
              </a:pPr>
              <a:t>01.01.2007</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FD5AE25A-3B4F-4B14-8E1A-9BBE9B7C9890}"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A77789F8-3C7C-4C0C-BCC5-C96754BB9CFF}" type="datetimeFigureOut">
              <a:rPr lang="ru-RU"/>
              <a:pPr>
                <a:defRPr/>
              </a:pPr>
              <a:t>01.01.2007</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816AFB9E-12E5-4A0A-92E9-4B336657DA5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2808DC9A-50C4-4B5B-9AAF-CA4CDB857501}" type="datetimeFigureOut">
              <a:rPr lang="ru-RU"/>
              <a:pPr>
                <a:defRPr/>
              </a:pPr>
              <a:t>01.01.2007</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D2C5E247-4969-4E65-BA25-0D269F8C4507}"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837" r:id="rId1"/>
    <p:sldLayoutId id="2147483838" r:id="rId2"/>
    <p:sldLayoutId id="2147483847"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ransition spd="med" advTm="81000">
    <p:dissolve/>
  </p:transition>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1.jpeg"/><Relationship Id="rId3" Type="http://schemas.openxmlformats.org/officeDocument/2006/relationships/image" Target="../media/image25.jpeg"/><Relationship Id="rId7" Type="http://schemas.openxmlformats.org/officeDocument/2006/relationships/image" Target="../media/image29.jpeg"/><Relationship Id="rId12" Type="http://schemas.openxmlformats.org/officeDocument/2006/relationships/image" Target="../media/image30.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11" Type="http://schemas.openxmlformats.org/officeDocument/2006/relationships/image" Target="../media/image23.png"/><Relationship Id="rId5" Type="http://schemas.openxmlformats.org/officeDocument/2006/relationships/image" Target="../media/image27.jpeg"/><Relationship Id="rId10" Type="http://schemas.openxmlformats.org/officeDocument/2006/relationships/image" Target="../media/image22.png"/><Relationship Id="rId4" Type="http://schemas.openxmlformats.org/officeDocument/2006/relationships/image" Target="../media/image26.jpe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1000125" y="2000250"/>
            <a:ext cx="7143750" cy="1262063"/>
          </a:xfrm>
          <a:prstGeom prst="rect">
            <a:avLst/>
          </a:prstGeom>
          <a:noFill/>
          <a:ln w="9525">
            <a:noFill/>
            <a:miter lim="800000"/>
            <a:headEnd/>
            <a:tailEnd/>
          </a:ln>
        </p:spPr>
        <p:txBody>
          <a:bodyPr>
            <a:spAutoFit/>
          </a:bodyPr>
          <a:lstStyle/>
          <a:p>
            <a:pPr algn="ctr"/>
            <a:r>
              <a:rPr lang="ru-RU" sz="3200" b="1" i="1">
                <a:latin typeface="Palatino Linotype" pitchFamily="18" charset="0"/>
              </a:rPr>
              <a:t>Конкурс мультимедиа- проектов </a:t>
            </a:r>
          </a:p>
          <a:p>
            <a:pPr algn="ctr"/>
            <a:r>
              <a:rPr lang="ru-RU" sz="4400" b="1" i="1">
                <a:latin typeface="Palatino Linotype" pitchFamily="18" charset="0"/>
              </a:rPr>
              <a:t>«Виртуальная экскурсия»</a:t>
            </a:r>
          </a:p>
        </p:txBody>
      </p:sp>
      <p:sp>
        <p:nvSpPr>
          <p:cNvPr id="3075" name="TextBox 2"/>
          <p:cNvSpPr txBox="1">
            <a:spLocks noChangeArrowheads="1"/>
          </p:cNvSpPr>
          <p:nvPr/>
        </p:nvSpPr>
        <p:spPr bwMode="auto">
          <a:xfrm>
            <a:off x="1428750" y="4000500"/>
            <a:ext cx="6215063" cy="1570038"/>
          </a:xfrm>
          <a:prstGeom prst="rect">
            <a:avLst/>
          </a:prstGeom>
          <a:noFill/>
          <a:ln w="9525">
            <a:noFill/>
            <a:miter lim="800000"/>
            <a:headEnd/>
            <a:tailEnd/>
          </a:ln>
        </p:spPr>
        <p:txBody>
          <a:bodyPr>
            <a:spAutoFit/>
          </a:bodyPr>
          <a:lstStyle/>
          <a:p>
            <a:pPr algn="just"/>
            <a:r>
              <a:rPr lang="ru-RU" dirty="0"/>
              <a:t>                       </a:t>
            </a:r>
            <a:r>
              <a:rPr lang="ru-RU" b="1" i="1" dirty="0">
                <a:latin typeface="Palatino Linotype" pitchFamily="18" charset="0"/>
              </a:rPr>
              <a:t>Тема экскурсии </a:t>
            </a:r>
            <a:r>
              <a:rPr lang="ru-RU" b="1" i="1" dirty="0" smtClean="0">
                <a:latin typeface="Palatino Linotype" pitchFamily="18" charset="0"/>
              </a:rPr>
              <a:t> </a:t>
            </a:r>
            <a:r>
              <a:rPr lang="ru-RU" b="1" i="1" dirty="0">
                <a:latin typeface="Palatino Linotype" pitchFamily="18" charset="0"/>
              </a:rPr>
              <a:t>« </a:t>
            </a:r>
            <a:r>
              <a:rPr lang="ru-RU" sz="2400" b="1" i="1" dirty="0">
                <a:latin typeface="Palatino Linotype" pitchFamily="18" charset="0"/>
              </a:rPr>
              <a:t>Городок в степи </a:t>
            </a:r>
            <a:r>
              <a:rPr lang="ru-RU" b="1" i="1" dirty="0">
                <a:latin typeface="Palatino Linotype" pitchFamily="18" charset="0"/>
              </a:rPr>
              <a:t>»</a:t>
            </a:r>
          </a:p>
          <a:p>
            <a:pPr algn="just"/>
            <a:r>
              <a:rPr lang="ru-RU" b="1" i="1" dirty="0">
                <a:latin typeface="Palatino Linotype" pitchFamily="18" charset="0"/>
              </a:rPr>
              <a:t>                          Проект подготовлен командой « Лидер »</a:t>
            </a:r>
          </a:p>
          <a:p>
            <a:pPr algn="just"/>
            <a:r>
              <a:rPr lang="ru-RU" b="1" i="1" dirty="0">
                <a:latin typeface="Palatino Linotype" pitchFamily="18" charset="0"/>
              </a:rPr>
              <a:t>                          ГАОУ НПО ПУ № 57</a:t>
            </a:r>
          </a:p>
          <a:p>
            <a:pPr algn="just"/>
            <a:r>
              <a:rPr lang="ru-RU" b="1" i="1" dirty="0">
                <a:latin typeface="Palatino Linotype" pitchFamily="18" charset="0"/>
              </a:rPr>
              <a:t>                          Руководитель проекта :</a:t>
            </a:r>
          </a:p>
          <a:p>
            <a:pPr algn="just"/>
            <a:r>
              <a:rPr lang="ru-RU" b="1" i="1" dirty="0">
                <a:latin typeface="Palatino Linotype" pitchFamily="18" charset="0"/>
              </a:rPr>
              <a:t>                          преподаватель права </a:t>
            </a:r>
            <a:r>
              <a:rPr lang="ru-RU" b="1" i="1" dirty="0" err="1">
                <a:latin typeface="Palatino Linotype" pitchFamily="18" charset="0"/>
              </a:rPr>
              <a:t>Шагартаева</a:t>
            </a:r>
            <a:r>
              <a:rPr lang="ru-RU" b="1" i="1" dirty="0">
                <a:latin typeface="Palatino Linotype" pitchFamily="18" charset="0"/>
              </a:rPr>
              <a:t>  А.Т.</a:t>
            </a:r>
          </a:p>
        </p:txBody>
      </p:sp>
    </p:spTree>
  </p:cSld>
  <p:clrMapOvr>
    <a:masterClrMapping/>
  </p:clrMapOvr>
  <p:transition spd="med" advTm="81000">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428625" y="850900"/>
            <a:ext cx="8358188" cy="5078413"/>
          </a:xfrm>
          <a:prstGeom prst="rect">
            <a:avLst/>
          </a:prstGeom>
          <a:noFill/>
          <a:ln w="152400" cap="rnd">
            <a:pattFill prst="sphere">
              <a:fgClr>
                <a:schemeClr val="accent1"/>
              </a:fgClr>
              <a:bgClr>
                <a:srgbClr val="FFFFFF"/>
              </a:bgClr>
            </a:pattFill>
            <a:miter lim="800000"/>
            <a:headEnd/>
            <a:tailEnd/>
          </a:ln>
        </p:spPr>
        <p:txBody>
          <a:bodyPr anchor="ctr">
            <a:spAutoFit/>
          </a:bodyPr>
          <a:lstStyle/>
          <a:p>
            <a:pPr eaLnBrk="0" hangingPunct="0"/>
            <a:endParaRPr lang="ru-RU" sz="1600" b="1" i="1" u="sng">
              <a:latin typeface="Palatino Linotype" pitchFamily="18" charset="0"/>
              <a:ea typeface="Calibri" pitchFamily="34" charset="0"/>
              <a:cs typeface="Times New Roman" pitchFamily="18" charset="0"/>
            </a:endParaRPr>
          </a:p>
          <a:p>
            <a:pPr eaLnBrk="0" hangingPunct="0"/>
            <a:endParaRPr lang="ru-RU" sz="1600" b="1" i="1" u="sng">
              <a:latin typeface="Palatino Linotype" pitchFamily="18" charset="0"/>
              <a:ea typeface="Calibri" pitchFamily="34" charset="0"/>
              <a:cs typeface="Times New Roman" pitchFamily="18" charset="0"/>
            </a:endParaRPr>
          </a:p>
          <a:p>
            <a:pPr eaLnBrk="0" hangingPunct="0"/>
            <a:r>
              <a:rPr lang="ru-RU" sz="2000" b="1" i="1" u="sng">
                <a:latin typeface="Palatino Linotype" pitchFamily="18" charset="0"/>
                <a:ea typeface="Calibri" pitchFamily="34" charset="0"/>
                <a:cs typeface="Times New Roman" pitchFamily="18" charset="0"/>
              </a:rPr>
              <a:t>Озеро Развал </a:t>
            </a:r>
            <a:r>
              <a:rPr lang="ru-RU" sz="2000" b="1" i="1">
                <a:latin typeface="Palatino Linotype" pitchFamily="18" charset="0"/>
                <a:ea typeface="Calibri" pitchFamily="34" charset="0"/>
                <a:cs typeface="Times New Roman" pitchFamily="18" charset="0"/>
              </a:rPr>
              <a:t>– это бывший соляной карьер, ставший аналогом Мертвого моря. Насыщенность солью в нём так велика,  что можно читать газету лежа на поверхности воды. Соль-Илецк стал уникальным бальнеологическим курортом России. Благодаря природным лечебным факторам здесь всегда очень много туристов. Кстати, именно местные, соль-илецкие пейзажи со своей богатой историей привлекли внимание режиссера Александра Прошкина, снявшего на их территории в 2003 году приключенческий художественный фильм «Трио» (в главных ролях – М. Пореченков, А. Панин, М. Звонарева). Озеро Развал в этой кинокартине – во всей своей красе. Соль-илечане и отдыхающие тогда активно участвовали в массовках, а актерская труппа удачно совместила работу с полезным отдыхом.</a:t>
            </a:r>
          </a:p>
          <a:p>
            <a:pPr eaLnBrk="0" hangingPunct="0"/>
            <a:endParaRPr lang="ru-RU" sz="1600" b="1" i="1">
              <a:latin typeface="Palatino Linotype" pitchFamily="18" charset="0"/>
              <a:ea typeface="Calibri" pitchFamily="34" charset="0"/>
              <a:cs typeface="Times New Roman" pitchFamily="18" charset="0"/>
            </a:endParaRPr>
          </a:p>
          <a:p>
            <a:pPr eaLnBrk="0" hangingPunct="0"/>
            <a:endParaRPr lang="ru-RU" sz="1600">
              <a:latin typeface="Palatino Linotype" pitchFamily="18" charset="0"/>
              <a:ea typeface="Calibri" pitchFamily="34" charset="0"/>
              <a:cs typeface="Times New Roman" pitchFamily="18" charset="0"/>
            </a:endParaRPr>
          </a:p>
        </p:txBody>
      </p:sp>
    </p:spTree>
  </p:cSld>
  <p:clrMapOvr>
    <a:masterClrMapping/>
  </p:clrMapOvr>
  <p:transition spd="med" advTm="81000">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Прямоугольник 1"/>
          <p:cNvSpPr>
            <a:spLocks noChangeArrowheads="1"/>
          </p:cNvSpPr>
          <p:nvPr/>
        </p:nvSpPr>
        <p:spPr bwMode="auto">
          <a:xfrm>
            <a:off x="428625" y="357188"/>
            <a:ext cx="8358188" cy="3940175"/>
          </a:xfrm>
          <a:prstGeom prst="rect">
            <a:avLst/>
          </a:prstGeom>
          <a:noFill/>
          <a:ln w="152400" cap="rnd">
            <a:pattFill prst="sphere">
              <a:fgClr>
                <a:schemeClr val="accent1"/>
              </a:fgClr>
              <a:bgClr>
                <a:srgbClr val="FFFFFF"/>
              </a:bgClr>
            </a:pattFill>
            <a:miter lim="800000"/>
            <a:headEnd/>
            <a:tailEnd/>
          </a:ln>
        </p:spPr>
        <p:txBody>
          <a:bodyPr>
            <a:spAutoFit/>
          </a:bodyPr>
          <a:lstStyle/>
          <a:p>
            <a:pPr algn="ctr"/>
            <a:r>
              <a:rPr lang="ru-RU" sz="2000" b="1" i="1">
                <a:latin typeface="Palatino Linotype" pitchFamily="18" charset="0"/>
              </a:rPr>
              <a:t>История   Соль-Илецкого арбуза</a:t>
            </a:r>
          </a:p>
          <a:p>
            <a:r>
              <a:rPr lang="ru-RU" sz="1600" b="1" i="1">
                <a:latin typeface="Palatino Linotype" pitchFamily="18" charset="0"/>
              </a:rPr>
              <a:t>Арбуз в Соль-Илецке выращивают века с 19-го, никто точной даты сказать не может, так же как и название сорта дать не могут. Известно, что это был истинный «Соль-илецкий» какой-то сорт, позже начали выращивать «Холодок» и «Огонек», который, кстати, сегодня не выращивают. Больше пользуются спросом «Кримсон» и «Продюсер».</a:t>
            </a:r>
          </a:p>
          <a:p>
            <a:r>
              <a:rPr lang="ru-RU" sz="1600" b="1" i="1">
                <a:latin typeface="Palatino Linotype" pitchFamily="18" charset="0"/>
              </a:rPr>
              <a:t>В Соль-Илецке о первых арбузах ходят байки. Поговаривают, что местные жители когда-то хищнически захватили эти земли для посева бахчей. Их и сейчас скупают, берут в аренду. Здесь развивается масштабный арбузный бизнес. Сегодня мы наблюдаем его вторую волну. Первая была, когда о Соль-Илецком арбузе только-только узнали. Здесь у кого не спроси, у каждого дедушка, прадедушка, отец – все занимались бахчами. Но на период советского времени о массовой торговле речь не велась. Новый виток в истории арбузного рынка начался уже в 21 веке</a:t>
            </a:r>
            <a:r>
              <a:rPr lang="ru-RU"/>
              <a:t>. </a:t>
            </a:r>
          </a:p>
          <a:p>
            <a:endParaRPr lang="ru-RU"/>
          </a:p>
          <a:p>
            <a:endParaRPr lang="ru-RU"/>
          </a:p>
        </p:txBody>
      </p:sp>
      <p:pic>
        <p:nvPicPr>
          <p:cNvPr id="13315" name="Picture 4" descr="F:\соль-илецк фото\Arbuzplet.gif"/>
          <p:cNvPicPr>
            <a:picLocks noChangeAspect="1" noChangeArrowheads="1"/>
          </p:cNvPicPr>
          <p:nvPr/>
        </p:nvPicPr>
        <p:blipFill>
          <a:blip r:embed="rId2"/>
          <a:srcRect/>
          <a:stretch>
            <a:fillRect/>
          </a:stretch>
        </p:blipFill>
        <p:spPr bwMode="auto">
          <a:xfrm>
            <a:off x="428625" y="6215063"/>
            <a:ext cx="8215313" cy="428625"/>
          </a:xfrm>
          <a:prstGeom prst="rect">
            <a:avLst/>
          </a:prstGeom>
          <a:noFill/>
          <a:ln w="9525">
            <a:noFill/>
            <a:miter lim="800000"/>
            <a:headEnd/>
            <a:tailEnd/>
          </a:ln>
        </p:spPr>
      </p:pic>
      <p:sp>
        <p:nvSpPr>
          <p:cNvPr id="13316" name="Прямоугольник 3"/>
          <p:cNvSpPr>
            <a:spLocks noChangeArrowheads="1"/>
          </p:cNvSpPr>
          <p:nvPr/>
        </p:nvSpPr>
        <p:spPr bwMode="auto">
          <a:xfrm>
            <a:off x="500063" y="3643313"/>
            <a:ext cx="8286750" cy="338137"/>
          </a:xfrm>
          <a:prstGeom prst="rect">
            <a:avLst/>
          </a:prstGeom>
          <a:noFill/>
          <a:ln w="9525">
            <a:noFill/>
            <a:miter lim="800000"/>
            <a:headEnd/>
            <a:tailEnd/>
          </a:ln>
        </p:spPr>
        <p:txBody>
          <a:bodyPr>
            <a:spAutoFit/>
          </a:bodyPr>
          <a:lstStyle/>
          <a:p>
            <a:r>
              <a:rPr lang="ru-RU" sz="1600" b="1" i="1">
                <a:latin typeface="Palatino Linotype" pitchFamily="18" charset="0"/>
              </a:rPr>
              <a:t>Таким популярным, как сегодня, Соль-Илецкий арбуз стал лишь в 2007 году</a:t>
            </a:r>
          </a:p>
        </p:txBody>
      </p:sp>
      <p:pic>
        <p:nvPicPr>
          <p:cNvPr id="13317" name="Picture 3" descr="F:\соль-илецк фото\watermelons.jpg"/>
          <p:cNvPicPr>
            <a:picLocks noChangeAspect="1" noChangeArrowheads="1"/>
          </p:cNvPicPr>
          <p:nvPr/>
        </p:nvPicPr>
        <p:blipFill>
          <a:blip r:embed="rId3"/>
          <a:srcRect/>
          <a:stretch>
            <a:fillRect/>
          </a:stretch>
        </p:blipFill>
        <p:spPr bwMode="auto">
          <a:xfrm rot="-350838">
            <a:off x="366713" y="4291013"/>
            <a:ext cx="2643187" cy="1730375"/>
          </a:xfrm>
          <a:prstGeom prst="rect">
            <a:avLst/>
          </a:prstGeom>
          <a:noFill/>
          <a:ln w="152400" cap="rnd">
            <a:pattFill prst="sphere">
              <a:fgClr>
                <a:schemeClr val="accent1"/>
              </a:fgClr>
              <a:bgClr>
                <a:srgbClr val="FFFFFF"/>
              </a:bgClr>
            </a:pattFill>
            <a:miter lim="800000"/>
            <a:headEnd/>
            <a:tailEnd/>
          </a:ln>
        </p:spPr>
      </p:pic>
      <p:pic>
        <p:nvPicPr>
          <p:cNvPr id="13318" name="Picture 2" descr="F:\соль-илецк фото\tradeboardLTnvCP_img.JPG"/>
          <p:cNvPicPr>
            <a:picLocks noChangeAspect="1" noChangeArrowheads="1"/>
          </p:cNvPicPr>
          <p:nvPr/>
        </p:nvPicPr>
        <p:blipFill>
          <a:blip r:embed="rId4"/>
          <a:srcRect/>
          <a:stretch>
            <a:fillRect/>
          </a:stretch>
        </p:blipFill>
        <p:spPr bwMode="auto">
          <a:xfrm rot="286034">
            <a:off x="6065838" y="4219575"/>
            <a:ext cx="2714625" cy="1819275"/>
          </a:xfrm>
          <a:prstGeom prst="rect">
            <a:avLst/>
          </a:prstGeom>
          <a:noFill/>
          <a:ln w="152400">
            <a:pattFill prst="sphere">
              <a:fgClr>
                <a:schemeClr val="accent1"/>
              </a:fgClr>
              <a:bgClr>
                <a:srgbClr val="FFFFFF"/>
              </a:bgClr>
            </a:pattFill>
            <a:miter lim="800000"/>
            <a:headEnd/>
            <a:tailEnd/>
          </a:ln>
        </p:spPr>
      </p:pic>
      <p:pic>
        <p:nvPicPr>
          <p:cNvPr id="13319" name="Picture 4" descr="F:\соль-илецк фото\sol-ileck_arbuz.jpg"/>
          <p:cNvPicPr>
            <a:picLocks noChangeAspect="1" noChangeArrowheads="1"/>
          </p:cNvPicPr>
          <p:nvPr/>
        </p:nvPicPr>
        <p:blipFill>
          <a:blip r:embed="rId5"/>
          <a:srcRect/>
          <a:stretch>
            <a:fillRect/>
          </a:stretch>
        </p:blipFill>
        <p:spPr bwMode="auto">
          <a:xfrm>
            <a:off x="3357563" y="4357688"/>
            <a:ext cx="2357437" cy="1643062"/>
          </a:xfrm>
          <a:prstGeom prst="rect">
            <a:avLst/>
          </a:prstGeom>
          <a:noFill/>
          <a:ln w="152400" cap="rnd">
            <a:pattFill prst="sphere">
              <a:fgClr>
                <a:schemeClr val="accent1"/>
              </a:fgClr>
              <a:bgClr>
                <a:srgbClr val="FFFFFF"/>
              </a:bgClr>
            </a:pattFill>
            <a:miter lim="800000"/>
            <a:headEnd/>
            <a:tailEnd/>
          </a:ln>
        </p:spPr>
      </p:pic>
    </p:spTree>
  </p:cSld>
  <p:clrMapOvr>
    <a:masterClrMapping/>
  </p:clrMapOvr>
  <p:transition spd="med" advTm="81000">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357188" y="927100"/>
            <a:ext cx="8286750" cy="5754688"/>
          </a:xfrm>
          <a:prstGeom prst="rect">
            <a:avLst/>
          </a:prstGeom>
          <a:noFill/>
          <a:ln w="152400">
            <a:noFill/>
            <a:miter lim="800000"/>
            <a:headEnd/>
            <a:tailEnd/>
          </a:ln>
        </p:spPr>
        <p:txBody>
          <a:bodyPr anchor="ctr">
            <a:spAutoFit/>
          </a:bodyPr>
          <a:lstStyle/>
          <a:p>
            <a:pPr algn="ctr" eaLnBrk="0" hangingPunct="0"/>
            <a:r>
              <a:rPr lang="ru-RU" sz="2400" b="1" i="1" u="sng">
                <a:latin typeface="Palatino Linotype" pitchFamily="18" charset="0"/>
                <a:cs typeface="Times New Roman" pitchFamily="18" charset="0"/>
              </a:rPr>
              <a:t>Фестиваль арбуза - добрая соль-илецкая традиция</a:t>
            </a:r>
          </a:p>
          <a:p>
            <a:pPr algn="ctr" eaLnBrk="0" hangingPunct="0"/>
            <a:endParaRPr lang="ru-RU" sz="2400" b="1" i="1" u="sng">
              <a:latin typeface="Palatino Linotype" pitchFamily="18" charset="0"/>
            </a:endParaRPr>
          </a:p>
          <a:p>
            <a:pPr eaLnBrk="0" hangingPunct="0"/>
            <a:r>
              <a:rPr lang="ru-RU" sz="1600" b="1" i="1" u="sng">
                <a:latin typeface="Palatino Linotype" pitchFamily="18" charset="0"/>
                <a:cs typeface="Times New Roman" pitchFamily="18" charset="0"/>
              </a:rPr>
              <a:t>АРБУЗ</a:t>
            </a:r>
            <a:r>
              <a:rPr lang="ru-RU" sz="1600" b="1" i="1">
                <a:latin typeface="Palatino Linotype" pitchFamily="18" charset="0"/>
                <a:cs typeface="Times New Roman" pitchFamily="18" charset="0"/>
              </a:rPr>
              <a:t> – любимая ягода жителей нашей страны. В крупных городах теперь его продают круглогодично, а каждый новый арбузный сезон начинается, чуть ли, не в середине июня. И все же истинный ценитель этой сладкой ягоды знает, что настоящие медовые ароматные плоды созревают в конце августа, и самые вкусные среди всех те, что выращивают в Соль-Илецком районе.</a:t>
            </a:r>
            <a:endParaRPr lang="ru-RU" sz="1600" b="1" i="1">
              <a:latin typeface="Palatino Linotype" pitchFamily="18" charset="0"/>
            </a:endParaRPr>
          </a:p>
          <a:p>
            <a:pPr eaLnBrk="0" hangingPunct="0"/>
            <a:r>
              <a:rPr lang="ru-RU" sz="1600" b="1" i="1">
                <a:latin typeface="Palatino Linotype" pitchFamily="18" charset="0"/>
                <a:cs typeface="Times New Roman" pitchFamily="18" charset="0"/>
              </a:rPr>
              <a:t>Именно в честь этой замечательной ягоды в г. Соль-Илецке ежегодно проводится фестиваль «Соль-Илецкий арбуз». Фестиваль арбуза является традиционным и любимым праздником соль-илечан. Каждое хозяйство представляет на фестивале свое подворье, с особенностями быта и досуга, информационные стенды, плакаты, фотографии, рассказывающие о его прошлом и сегодняшней жизни, национальные блюда, работы местных умельцев, дары родной природы. Здесь вся многоукладная соль-илецкая палитра! На фестивале демонстрируются замечательные образцы карвинга – художественного вырезания по арбузам, а также овощам и фруктам. Арбузы и дыни на фестивале представлены во всех мыслимых и немыслимых видах: привычными ягодами, сшитыми, вышитыми, выпиленными, слепленными и даже очеловеченными. В нарядах арбузов и дынь дефилируют взрослые и дети. Каждый такой праздник показывает, что соль-илечане умеют и трудиться, и достойно вести домашнее хозяйство, и с пользой для души веселиться.</a:t>
            </a:r>
            <a:endParaRPr lang="ru-RU" sz="1600" b="1" i="1">
              <a:latin typeface="Palatino Linotype" pitchFamily="18" charset="0"/>
            </a:endParaRPr>
          </a:p>
          <a:p>
            <a:pPr eaLnBrk="0" hangingPunct="0"/>
            <a:endParaRPr lang="ru-RU" sz="1600" b="1" i="1">
              <a:latin typeface="Palatino Linotype" pitchFamily="18" charset="0"/>
            </a:endParaRPr>
          </a:p>
        </p:txBody>
      </p:sp>
      <p:pic>
        <p:nvPicPr>
          <p:cNvPr id="14339" name="Picture 4" descr="F:\соль-илецк фото\Arbuzplet.gif"/>
          <p:cNvPicPr>
            <a:picLocks noChangeAspect="1" noChangeArrowheads="1"/>
          </p:cNvPicPr>
          <p:nvPr/>
        </p:nvPicPr>
        <p:blipFill>
          <a:blip r:embed="rId2"/>
          <a:srcRect/>
          <a:stretch>
            <a:fillRect/>
          </a:stretch>
        </p:blipFill>
        <p:spPr bwMode="auto">
          <a:xfrm>
            <a:off x="285750" y="214313"/>
            <a:ext cx="8215313" cy="428625"/>
          </a:xfrm>
          <a:prstGeom prst="rect">
            <a:avLst/>
          </a:prstGeom>
          <a:noFill/>
          <a:ln w="9525">
            <a:noFill/>
            <a:miter lim="800000"/>
            <a:headEnd/>
            <a:tailEnd/>
          </a:ln>
        </p:spPr>
      </p:pic>
      <p:pic>
        <p:nvPicPr>
          <p:cNvPr id="14340" name="Picture 4" descr="F:\соль-илецк фото\Arbuzplet.gif"/>
          <p:cNvPicPr>
            <a:picLocks noChangeAspect="1" noChangeArrowheads="1"/>
          </p:cNvPicPr>
          <p:nvPr/>
        </p:nvPicPr>
        <p:blipFill>
          <a:blip r:embed="rId3"/>
          <a:srcRect/>
          <a:stretch>
            <a:fillRect/>
          </a:stretch>
        </p:blipFill>
        <p:spPr bwMode="auto">
          <a:xfrm>
            <a:off x="0" y="571500"/>
            <a:ext cx="428625" cy="6072188"/>
          </a:xfrm>
          <a:prstGeom prst="rect">
            <a:avLst/>
          </a:prstGeom>
          <a:noFill/>
          <a:ln w="9525">
            <a:noFill/>
            <a:miter lim="800000"/>
            <a:headEnd/>
            <a:tailEnd/>
          </a:ln>
        </p:spPr>
      </p:pic>
      <p:pic>
        <p:nvPicPr>
          <p:cNvPr id="14341" name="Picture 4" descr="F:\соль-илецк фото\Arbuzplet.gif"/>
          <p:cNvPicPr>
            <a:picLocks noChangeAspect="1" noChangeArrowheads="1"/>
          </p:cNvPicPr>
          <p:nvPr/>
        </p:nvPicPr>
        <p:blipFill>
          <a:blip r:embed="rId4"/>
          <a:srcRect/>
          <a:stretch>
            <a:fillRect/>
          </a:stretch>
        </p:blipFill>
        <p:spPr bwMode="auto">
          <a:xfrm>
            <a:off x="8643938" y="571500"/>
            <a:ext cx="500062" cy="6072188"/>
          </a:xfrm>
          <a:prstGeom prst="rect">
            <a:avLst/>
          </a:prstGeom>
          <a:noFill/>
          <a:ln w="9525">
            <a:noFill/>
            <a:miter lim="800000"/>
            <a:headEnd/>
            <a:tailEnd/>
          </a:ln>
        </p:spPr>
      </p:pic>
      <p:pic>
        <p:nvPicPr>
          <p:cNvPr id="14342" name="Picture 4" descr="F:\соль-илецк фото\Arbuzplet.gif"/>
          <p:cNvPicPr>
            <a:picLocks noChangeAspect="1" noChangeArrowheads="1"/>
          </p:cNvPicPr>
          <p:nvPr/>
        </p:nvPicPr>
        <p:blipFill>
          <a:blip r:embed="rId5"/>
          <a:srcRect/>
          <a:stretch>
            <a:fillRect/>
          </a:stretch>
        </p:blipFill>
        <p:spPr bwMode="auto">
          <a:xfrm>
            <a:off x="214313" y="6215063"/>
            <a:ext cx="8215312" cy="428625"/>
          </a:xfrm>
          <a:prstGeom prst="rect">
            <a:avLst/>
          </a:prstGeom>
          <a:noFill/>
          <a:ln w="9525">
            <a:noFill/>
            <a:miter lim="800000"/>
            <a:headEnd/>
            <a:tailEnd/>
          </a:ln>
        </p:spPr>
      </p:pic>
      <p:sp>
        <p:nvSpPr>
          <p:cNvPr id="14343" name="TextBox 6"/>
          <p:cNvSpPr txBox="1">
            <a:spLocks noChangeArrowheads="1"/>
          </p:cNvSpPr>
          <p:nvPr/>
        </p:nvSpPr>
        <p:spPr bwMode="auto">
          <a:xfrm>
            <a:off x="1500188" y="642938"/>
            <a:ext cx="5786437" cy="369887"/>
          </a:xfrm>
          <a:prstGeom prst="rect">
            <a:avLst/>
          </a:prstGeom>
          <a:noFill/>
          <a:ln w="9525">
            <a:noFill/>
            <a:miter lim="800000"/>
            <a:headEnd/>
            <a:tailEnd/>
          </a:ln>
        </p:spPr>
        <p:txBody>
          <a:bodyPr>
            <a:spAutoFit/>
          </a:bodyPr>
          <a:lstStyle/>
          <a:p>
            <a:pPr algn="ctr"/>
            <a:r>
              <a:rPr lang="ru-RU" b="1" i="1">
                <a:latin typeface="Palatino Linotype" pitchFamily="18" charset="0"/>
              </a:rPr>
              <a:t>Его величество АРБУЗ</a:t>
            </a:r>
          </a:p>
        </p:txBody>
      </p:sp>
    </p:spTree>
  </p:cSld>
  <p:clrMapOvr>
    <a:masterClrMapping/>
  </p:clrMapOvr>
  <p:transition spd="med" advTm="81000">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соль-илецк фото\8011777.jpg"/>
          <p:cNvPicPr>
            <a:picLocks noChangeAspect="1" noChangeArrowheads="1"/>
          </p:cNvPicPr>
          <p:nvPr/>
        </p:nvPicPr>
        <p:blipFill>
          <a:blip r:embed="rId2"/>
          <a:srcRect/>
          <a:stretch>
            <a:fillRect/>
          </a:stretch>
        </p:blipFill>
        <p:spPr bwMode="auto">
          <a:xfrm rot="-405196">
            <a:off x="466725" y="2914650"/>
            <a:ext cx="2930525" cy="1355725"/>
          </a:xfrm>
          <a:prstGeom prst="rect">
            <a:avLst/>
          </a:prstGeom>
          <a:noFill/>
          <a:ln w="152400" cap="rnd">
            <a:pattFill prst="sphere">
              <a:fgClr>
                <a:schemeClr val="accent1"/>
              </a:fgClr>
              <a:bgClr>
                <a:srgbClr val="FFFFFF"/>
              </a:bgClr>
            </a:pattFill>
            <a:miter lim="800000"/>
            <a:headEnd/>
            <a:tailEnd/>
          </a:ln>
        </p:spPr>
      </p:pic>
      <p:pic>
        <p:nvPicPr>
          <p:cNvPr id="15363" name="Picture 5" descr="F:\соль-илецк фото\779021121.jpg"/>
          <p:cNvPicPr>
            <a:picLocks noChangeAspect="1" noChangeArrowheads="1"/>
          </p:cNvPicPr>
          <p:nvPr/>
        </p:nvPicPr>
        <p:blipFill>
          <a:blip r:embed="rId3"/>
          <a:srcRect/>
          <a:stretch>
            <a:fillRect/>
          </a:stretch>
        </p:blipFill>
        <p:spPr bwMode="auto">
          <a:xfrm rot="549771">
            <a:off x="5630863" y="2922588"/>
            <a:ext cx="2786062" cy="1433512"/>
          </a:xfrm>
          <a:prstGeom prst="rect">
            <a:avLst/>
          </a:prstGeom>
          <a:noFill/>
          <a:ln w="152400">
            <a:pattFill prst="sphere">
              <a:fgClr>
                <a:schemeClr val="accent1"/>
              </a:fgClr>
              <a:bgClr>
                <a:srgbClr val="FFFFFF"/>
              </a:bgClr>
            </a:pattFill>
            <a:miter lim="800000"/>
            <a:headEnd/>
            <a:tailEnd/>
          </a:ln>
        </p:spPr>
      </p:pic>
      <p:pic>
        <p:nvPicPr>
          <p:cNvPr id="15364" name="Picture 3" descr="F:\соль-илецк фото\festival-of-the-watermelon.jpg"/>
          <p:cNvPicPr>
            <a:picLocks noChangeAspect="1" noChangeArrowheads="1"/>
          </p:cNvPicPr>
          <p:nvPr/>
        </p:nvPicPr>
        <p:blipFill>
          <a:blip r:embed="rId4"/>
          <a:srcRect/>
          <a:stretch>
            <a:fillRect/>
          </a:stretch>
        </p:blipFill>
        <p:spPr bwMode="auto">
          <a:xfrm rot="566288">
            <a:off x="5511800" y="4794250"/>
            <a:ext cx="3054350" cy="1585913"/>
          </a:xfrm>
          <a:prstGeom prst="rect">
            <a:avLst/>
          </a:prstGeom>
          <a:noFill/>
          <a:ln w="152400">
            <a:pattFill prst="sphere">
              <a:fgClr>
                <a:schemeClr val="accent1"/>
              </a:fgClr>
              <a:bgClr>
                <a:srgbClr val="FFFFFF"/>
              </a:bgClr>
            </a:pattFill>
            <a:miter lim="800000"/>
            <a:headEnd/>
            <a:tailEnd/>
          </a:ln>
        </p:spPr>
      </p:pic>
      <p:pic>
        <p:nvPicPr>
          <p:cNvPr id="15365" name="Picture 4" descr="F:\соль-илецк фото\desjtoearb2.jpg"/>
          <p:cNvPicPr>
            <a:picLocks noChangeAspect="1" noChangeArrowheads="1"/>
          </p:cNvPicPr>
          <p:nvPr/>
        </p:nvPicPr>
        <p:blipFill>
          <a:blip r:embed="rId5"/>
          <a:srcRect/>
          <a:stretch>
            <a:fillRect/>
          </a:stretch>
        </p:blipFill>
        <p:spPr bwMode="auto">
          <a:xfrm rot="-424432">
            <a:off x="542925" y="1195388"/>
            <a:ext cx="2522538" cy="1347787"/>
          </a:xfrm>
          <a:prstGeom prst="rect">
            <a:avLst/>
          </a:prstGeom>
          <a:noFill/>
          <a:ln w="152400">
            <a:pattFill prst="sphere">
              <a:fgClr>
                <a:schemeClr val="accent1"/>
              </a:fgClr>
              <a:bgClr>
                <a:srgbClr val="FFFFFF"/>
              </a:bgClr>
            </a:pattFill>
            <a:miter lim="800000"/>
            <a:headEnd/>
            <a:tailEnd/>
          </a:ln>
        </p:spPr>
      </p:pic>
      <p:pic>
        <p:nvPicPr>
          <p:cNvPr id="15366" name="Picture 5" descr="F:\соль-илецк фото\desjtoearb3.jpg"/>
          <p:cNvPicPr>
            <a:picLocks noChangeAspect="1" noChangeArrowheads="1"/>
          </p:cNvPicPr>
          <p:nvPr/>
        </p:nvPicPr>
        <p:blipFill>
          <a:blip r:embed="rId6"/>
          <a:srcRect/>
          <a:stretch>
            <a:fillRect/>
          </a:stretch>
        </p:blipFill>
        <p:spPr bwMode="auto">
          <a:xfrm rot="-420253">
            <a:off x="395288" y="4652963"/>
            <a:ext cx="3168650" cy="1736725"/>
          </a:xfrm>
          <a:prstGeom prst="rect">
            <a:avLst/>
          </a:prstGeom>
          <a:noFill/>
          <a:ln w="152400">
            <a:pattFill prst="sphere">
              <a:fgClr>
                <a:schemeClr val="accent1"/>
              </a:fgClr>
              <a:bgClr>
                <a:srgbClr val="FFFFFF"/>
              </a:bgClr>
            </a:pattFill>
            <a:miter lim="800000"/>
            <a:headEnd/>
            <a:tailEnd/>
          </a:ln>
        </p:spPr>
      </p:pic>
      <p:pic>
        <p:nvPicPr>
          <p:cNvPr id="15367" name="Picture 6" descr="F:\соль-илецк фото\desjtoearb5.jpg"/>
          <p:cNvPicPr>
            <a:picLocks noChangeAspect="1" noChangeArrowheads="1"/>
          </p:cNvPicPr>
          <p:nvPr/>
        </p:nvPicPr>
        <p:blipFill>
          <a:blip r:embed="rId7"/>
          <a:srcRect/>
          <a:stretch>
            <a:fillRect/>
          </a:stretch>
        </p:blipFill>
        <p:spPr bwMode="auto">
          <a:xfrm>
            <a:off x="3276600" y="3429000"/>
            <a:ext cx="2447925" cy="1871663"/>
          </a:xfrm>
          <a:prstGeom prst="rect">
            <a:avLst/>
          </a:prstGeom>
          <a:noFill/>
          <a:ln w="152400">
            <a:pattFill prst="sphere">
              <a:fgClr>
                <a:schemeClr val="accent1"/>
              </a:fgClr>
              <a:bgClr>
                <a:srgbClr val="FFFFFF"/>
              </a:bgClr>
            </a:pattFill>
            <a:miter lim="800000"/>
            <a:headEnd/>
            <a:tailEnd/>
          </a:ln>
        </p:spPr>
      </p:pic>
      <p:sp>
        <p:nvSpPr>
          <p:cNvPr id="15368" name="Прямоугольник 7"/>
          <p:cNvSpPr>
            <a:spLocks noChangeArrowheads="1"/>
          </p:cNvSpPr>
          <p:nvPr/>
        </p:nvSpPr>
        <p:spPr bwMode="auto">
          <a:xfrm>
            <a:off x="642938" y="285750"/>
            <a:ext cx="8215312" cy="641350"/>
          </a:xfrm>
          <a:prstGeom prst="rect">
            <a:avLst/>
          </a:prstGeom>
          <a:noFill/>
          <a:ln w="9525">
            <a:noFill/>
            <a:miter lim="800000"/>
            <a:headEnd/>
            <a:tailEnd/>
          </a:ln>
        </p:spPr>
        <p:txBody>
          <a:bodyPr>
            <a:spAutoFit/>
          </a:bodyPr>
          <a:lstStyle/>
          <a:p>
            <a:pPr algn="ctr"/>
            <a:r>
              <a:rPr lang="ru-RU" sz="3600" b="1" i="1">
                <a:latin typeface="Palatino Linotype" pitchFamily="18" charset="0"/>
                <a:cs typeface="Times New Roman" pitchFamily="18" charset="0"/>
              </a:rPr>
              <a:t>Фестиваль арбуза</a:t>
            </a:r>
            <a:r>
              <a:rPr lang="ru-RU" sz="3600" b="1" i="1">
                <a:solidFill>
                  <a:srgbClr val="591F4D"/>
                </a:solidFill>
                <a:latin typeface="Palatino Linotype" pitchFamily="18" charset="0"/>
                <a:cs typeface="Times New Roman" pitchFamily="18" charset="0"/>
              </a:rPr>
              <a:t> </a:t>
            </a:r>
            <a:endParaRPr lang="ru-RU" sz="3600">
              <a:solidFill>
                <a:srgbClr val="591F4D"/>
              </a:solidFill>
            </a:endParaRPr>
          </a:p>
        </p:txBody>
      </p:sp>
      <p:pic>
        <p:nvPicPr>
          <p:cNvPr id="15369" name="Picture 4" descr="F:\соль-илецк фото\Arbuzplet.gif"/>
          <p:cNvPicPr>
            <a:picLocks noChangeAspect="1" noChangeArrowheads="1"/>
          </p:cNvPicPr>
          <p:nvPr/>
        </p:nvPicPr>
        <p:blipFill>
          <a:blip r:embed="rId8"/>
          <a:srcRect/>
          <a:stretch>
            <a:fillRect/>
          </a:stretch>
        </p:blipFill>
        <p:spPr bwMode="auto">
          <a:xfrm>
            <a:off x="285750" y="0"/>
            <a:ext cx="8215313" cy="428625"/>
          </a:xfrm>
          <a:prstGeom prst="rect">
            <a:avLst/>
          </a:prstGeom>
          <a:noFill/>
          <a:ln w="9525">
            <a:noFill/>
            <a:miter lim="800000"/>
            <a:headEnd/>
            <a:tailEnd/>
          </a:ln>
        </p:spPr>
      </p:pic>
      <p:pic>
        <p:nvPicPr>
          <p:cNvPr id="15370" name="Picture 4" descr="F:\соль-илецк фото\Arbuzplet.gif"/>
          <p:cNvPicPr>
            <a:picLocks noChangeAspect="1" noChangeArrowheads="1"/>
          </p:cNvPicPr>
          <p:nvPr/>
        </p:nvPicPr>
        <p:blipFill>
          <a:blip r:embed="rId9"/>
          <a:srcRect/>
          <a:stretch>
            <a:fillRect/>
          </a:stretch>
        </p:blipFill>
        <p:spPr bwMode="auto">
          <a:xfrm>
            <a:off x="0" y="571500"/>
            <a:ext cx="428625" cy="6072188"/>
          </a:xfrm>
          <a:prstGeom prst="rect">
            <a:avLst/>
          </a:prstGeom>
          <a:noFill/>
          <a:ln w="9525">
            <a:noFill/>
            <a:miter lim="800000"/>
            <a:headEnd/>
            <a:tailEnd/>
          </a:ln>
        </p:spPr>
      </p:pic>
      <p:pic>
        <p:nvPicPr>
          <p:cNvPr id="15371" name="Picture 4" descr="F:\соль-илецк фото\Arbuzplet.gif"/>
          <p:cNvPicPr>
            <a:picLocks noChangeAspect="1" noChangeArrowheads="1"/>
          </p:cNvPicPr>
          <p:nvPr/>
        </p:nvPicPr>
        <p:blipFill>
          <a:blip r:embed="rId10"/>
          <a:srcRect/>
          <a:stretch>
            <a:fillRect/>
          </a:stretch>
        </p:blipFill>
        <p:spPr bwMode="auto">
          <a:xfrm>
            <a:off x="8643938" y="571500"/>
            <a:ext cx="500062" cy="6072188"/>
          </a:xfrm>
          <a:prstGeom prst="rect">
            <a:avLst/>
          </a:prstGeom>
          <a:noFill/>
          <a:ln w="9525">
            <a:noFill/>
            <a:miter lim="800000"/>
            <a:headEnd/>
            <a:tailEnd/>
          </a:ln>
        </p:spPr>
      </p:pic>
      <p:pic>
        <p:nvPicPr>
          <p:cNvPr id="15372" name="Picture 4" descr="F:\соль-илецк фото\Arbuzplet.gif"/>
          <p:cNvPicPr>
            <a:picLocks noChangeAspect="1" noChangeArrowheads="1"/>
          </p:cNvPicPr>
          <p:nvPr/>
        </p:nvPicPr>
        <p:blipFill>
          <a:blip r:embed="rId11"/>
          <a:srcRect/>
          <a:stretch>
            <a:fillRect/>
          </a:stretch>
        </p:blipFill>
        <p:spPr bwMode="auto">
          <a:xfrm>
            <a:off x="214313" y="6215063"/>
            <a:ext cx="8215312" cy="428625"/>
          </a:xfrm>
          <a:prstGeom prst="rect">
            <a:avLst/>
          </a:prstGeom>
          <a:noFill/>
          <a:ln w="9525">
            <a:noFill/>
            <a:miter lim="800000"/>
            <a:headEnd/>
            <a:tailEnd/>
          </a:ln>
        </p:spPr>
      </p:pic>
      <p:pic>
        <p:nvPicPr>
          <p:cNvPr id="15373" name="Picture 13" descr="F:\соль-илецк фото\_DSC9416.jpg"/>
          <p:cNvPicPr>
            <a:picLocks noChangeAspect="1" noChangeArrowheads="1"/>
          </p:cNvPicPr>
          <p:nvPr/>
        </p:nvPicPr>
        <p:blipFill>
          <a:blip r:embed="rId12"/>
          <a:srcRect/>
          <a:stretch>
            <a:fillRect/>
          </a:stretch>
        </p:blipFill>
        <p:spPr bwMode="auto">
          <a:xfrm>
            <a:off x="3563938" y="1557338"/>
            <a:ext cx="1871662" cy="1422400"/>
          </a:xfrm>
          <a:prstGeom prst="rect">
            <a:avLst/>
          </a:prstGeom>
          <a:noFill/>
          <a:ln w="152400">
            <a:pattFill prst="sphere">
              <a:fgClr>
                <a:schemeClr val="accent1"/>
              </a:fgClr>
              <a:bgClr>
                <a:srgbClr val="FFFFFF"/>
              </a:bgClr>
            </a:pattFill>
            <a:miter lim="800000"/>
            <a:headEnd/>
            <a:tailEnd/>
          </a:ln>
        </p:spPr>
      </p:pic>
      <p:pic>
        <p:nvPicPr>
          <p:cNvPr id="15374" name="Picture 2" descr="C:\Documents and Settings\Admin\Рабочий стол\0_72247_ea56c397_XL.jpeg"/>
          <p:cNvPicPr>
            <a:picLocks noChangeAspect="1" noChangeArrowheads="1"/>
          </p:cNvPicPr>
          <p:nvPr/>
        </p:nvPicPr>
        <p:blipFill>
          <a:blip r:embed="rId13" cstate="print"/>
          <a:srcRect/>
          <a:stretch>
            <a:fillRect/>
          </a:stretch>
        </p:blipFill>
        <p:spPr bwMode="auto">
          <a:xfrm rot="529222">
            <a:off x="5992813" y="1266825"/>
            <a:ext cx="2587625" cy="1274763"/>
          </a:xfrm>
          <a:prstGeom prst="rect">
            <a:avLst/>
          </a:prstGeom>
          <a:noFill/>
          <a:ln w="152400">
            <a:pattFill prst="sphere">
              <a:fgClr>
                <a:schemeClr val="accent1"/>
              </a:fgClr>
              <a:bgClr>
                <a:srgbClr val="FFFFFF"/>
              </a:bgClr>
            </a:pattFill>
            <a:miter lim="800000"/>
            <a:headEnd/>
            <a:tailEnd/>
          </a:ln>
        </p:spPr>
      </p:pic>
    </p:spTree>
  </p:cSld>
  <p:clrMapOvr>
    <a:masterClrMapping/>
  </p:clrMapOvr>
  <p:transition spd="med" advTm="81000">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285750" y="236538"/>
            <a:ext cx="5143500" cy="6432550"/>
          </a:xfrm>
          <a:prstGeom prst="rect">
            <a:avLst/>
          </a:prstGeom>
          <a:noFill/>
          <a:ln w="152400" cap="rnd">
            <a:pattFill prst="sphere">
              <a:fgClr>
                <a:schemeClr val="accent1"/>
              </a:fgClr>
              <a:bgClr>
                <a:srgbClr val="FFFFFF"/>
              </a:bgClr>
            </a:pattFill>
            <a:miter lim="800000"/>
            <a:headEnd/>
            <a:tailEnd/>
          </a:ln>
        </p:spPr>
        <p:txBody>
          <a:bodyPr anchor="ctr">
            <a:spAutoFit/>
          </a:bodyPr>
          <a:lstStyle/>
          <a:p>
            <a:pPr eaLnBrk="0" hangingPunct="0"/>
            <a:r>
              <a:rPr lang="ru-RU" sz="2800" b="1" i="1" u="sng">
                <a:latin typeface="Palatino Linotype" pitchFamily="18" charset="0"/>
                <a:cs typeface="Times New Roman" pitchFamily="18" charset="0"/>
              </a:rPr>
              <a:t>Чёрный дельфин </a:t>
            </a:r>
            <a:r>
              <a:rPr lang="ru-RU" sz="1600" b="1" i="1">
                <a:latin typeface="Palatino Linotype" pitchFamily="18" charset="0"/>
                <a:cs typeface="Times New Roman" pitchFamily="18" charset="0"/>
              </a:rPr>
              <a:t>(официальное название "ФГУ ИК-6 УФСИН России по Оренбургской области") - колония для пожизненно осуждённых в городе Соль-Илецке, самая большая колония подобного типа в России (на 1600 посадочных мест). В настоящее время в колонии содержатся около 650 человек. Количество персонала - около 900 человек.</a:t>
            </a:r>
            <a:endParaRPr lang="ru-RU" sz="1600" b="1" i="1">
              <a:latin typeface="Palatino Linotype" pitchFamily="18" charset="0"/>
            </a:endParaRPr>
          </a:p>
          <a:p>
            <a:pPr eaLnBrk="0" hangingPunct="0"/>
            <a:r>
              <a:rPr lang="ru-RU" sz="1600" b="1" i="1">
                <a:latin typeface="Palatino Linotype" pitchFamily="18" charset="0"/>
                <a:cs typeface="Times New Roman" pitchFamily="18" charset="0"/>
              </a:rPr>
              <a:t> В тюрьме содержатся не только пожизненные заключённые, но и заключённые с общим режимом, вольноотпущенные и живущие в специальных поселениях.</a:t>
            </a:r>
            <a:endParaRPr lang="ru-RU" sz="1600" b="1" i="1">
              <a:latin typeface="Palatino Linotype" pitchFamily="18" charset="0"/>
            </a:endParaRPr>
          </a:p>
          <a:p>
            <a:pPr eaLnBrk="0" hangingPunct="0"/>
            <a:r>
              <a:rPr lang="ru-RU" sz="1600" b="1" i="1">
                <a:latin typeface="Palatino Linotype" pitchFamily="18" charset="0"/>
                <a:cs typeface="Times New Roman" pitchFamily="18" charset="0"/>
              </a:rPr>
              <a:t> Первые пожизненные тюрьмы в Оренбургской области появились ещё в екатерининские времена.</a:t>
            </a:r>
            <a:endParaRPr lang="ru-RU" sz="1600" b="1" i="1">
              <a:latin typeface="Palatino Linotype" pitchFamily="18" charset="0"/>
            </a:endParaRPr>
          </a:p>
          <a:p>
            <a:pPr eaLnBrk="0" hangingPunct="0"/>
            <a:r>
              <a:rPr lang="ru-RU" sz="1600" b="1" i="1">
                <a:latin typeface="Palatino Linotype" pitchFamily="18" charset="0"/>
                <a:cs typeface="Times New Roman" pitchFamily="18" charset="0"/>
              </a:rPr>
              <a:t> История "Чёрного дельфина" ведет своё начало с екатерининской поры. После подавления пугачёвского бунта в 1773 году возникла в этих краях нужда в остроге для ссыльных разбойников. Минули века, но назначение заведения никогда не менялось. Крепкие стены в оренбургских степях одинаково верно служили всем российским государям. Была здесь и пересылка, и острог, и туберкулёзная "специализация", но тюрьма всегда оставалась тюрьмой.</a:t>
            </a:r>
            <a:endParaRPr lang="ru-RU" sz="1600" b="1" i="1">
              <a:latin typeface="Palatino Linotype" pitchFamily="18" charset="0"/>
            </a:endParaRPr>
          </a:p>
          <a:p>
            <a:pPr eaLnBrk="0" hangingPunct="0"/>
            <a:endParaRPr lang="ru-RU" sz="1600" b="1" i="1">
              <a:latin typeface="Palatino Linotype" pitchFamily="18" charset="0"/>
            </a:endParaRPr>
          </a:p>
        </p:txBody>
      </p:sp>
      <p:pic>
        <p:nvPicPr>
          <p:cNvPr id="16387" name="Picture 4" descr="F:\соль-илецк фото\6197264v8s.jpg"/>
          <p:cNvPicPr>
            <a:picLocks noChangeAspect="1" noChangeArrowheads="1"/>
          </p:cNvPicPr>
          <p:nvPr/>
        </p:nvPicPr>
        <p:blipFill>
          <a:blip r:embed="rId2"/>
          <a:srcRect/>
          <a:stretch>
            <a:fillRect/>
          </a:stretch>
        </p:blipFill>
        <p:spPr bwMode="auto">
          <a:xfrm>
            <a:off x="5724525" y="1000125"/>
            <a:ext cx="3205163" cy="4572000"/>
          </a:xfrm>
          <a:prstGeom prst="rect">
            <a:avLst/>
          </a:prstGeom>
          <a:noFill/>
          <a:ln w="152400">
            <a:pattFill prst="sphere">
              <a:fgClr>
                <a:schemeClr val="accent1"/>
              </a:fgClr>
              <a:bgClr>
                <a:srgbClr val="FFFFFF"/>
              </a:bgClr>
            </a:pattFill>
            <a:miter lim="800000"/>
            <a:headEnd/>
            <a:tailEnd/>
          </a:ln>
        </p:spPr>
      </p:pic>
    </p:spTree>
  </p:cSld>
  <p:clrMapOvr>
    <a:masterClrMapping/>
  </p:clrMapOvr>
  <p:transition spd="med" advTm="81000">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F:\соль-илецк фото\37110551.jpg"/>
          <p:cNvPicPr>
            <a:picLocks noChangeAspect="1" noChangeArrowheads="1"/>
          </p:cNvPicPr>
          <p:nvPr/>
        </p:nvPicPr>
        <p:blipFill>
          <a:blip r:embed="rId2"/>
          <a:srcRect/>
          <a:stretch>
            <a:fillRect/>
          </a:stretch>
        </p:blipFill>
        <p:spPr bwMode="auto">
          <a:xfrm>
            <a:off x="6227763" y="2708275"/>
            <a:ext cx="2644775" cy="1592263"/>
          </a:xfrm>
          <a:prstGeom prst="rect">
            <a:avLst/>
          </a:prstGeom>
          <a:noFill/>
          <a:ln w="152400">
            <a:pattFill prst="sphere">
              <a:fgClr>
                <a:schemeClr val="accent1"/>
              </a:fgClr>
              <a:bgClr>
                <a:srgbClr val="FFFFFF"/>
              </a:bgClr>
            </a:pattFill>
            <a:miter lim="800000"/>
            <a:headEnd/>
            <a:tailEnd/>
          </a:ln>
        </p:spPr>
      </p:pic>
      <p:sp>
        <p:nvSpPr>
          <p:cNvPr id="17411" name="TextBox 18"/>
          <p:cNvSpPr txBox="1">
            <a:spLocks noChangeArrowheads="1"/>
          </p:cNvSpPr>
          <p:nvPr/>
        </p:nvSpPr>
        <p:spPr bwMode="auto">
          <a:xfrm>
            <a:off x="0" y="0"/>
            <a:ext cx="8643938" cy="701675"/>
          </a:xfrm>
          <a:prstGeom prst="rect">
            <a:avLst/>
          </a:prstGeom>
          <a:noFill/>
          <a:ln w="9525">
            <a:noFill/>
            <a:miter lim="800000"/>
            <a:headEnd/>
            <a:tailEnd/>
          </a:ln>
        </p:spPr>
        <p:txBody>
          <a:bodyPr>
            <a:spAutoFit/>
          </a:bodyPr>
          <a:lstStyle/>
          <a:p>
            <a:pPr algn="ctr"/>
            <a:r>
              <a:rPr lang="ru-RU" sz="4000" b="1" i="1">
                <a:latin typeface="Palatino Linotype" pitchFamily="18" charset="0"/>
              </a:rPr>
              <a:t>МОЙ ГОРОД</a:t>
            </a:r>
          </a:p>
        </p:txBody>
      </p:sp>
      <p:pic>
        <p:nvPicPr>
          <p:cNvPr id="17412" name="Picture 15" descr="F:\соль-илецк фото\_22.jpg"/>
          <p:cNvPicPr>
            <a:picLocks noChangeAspect="1" noChangeArrowheads="1"/>
          </p:cNvPicPr>
          <p:nvPr/>
        </p:nvPicPr>
        <p:blipFill>
          <a:blip r:embed="rId3"/>
          <a:srcRect/>
          <a:stretch>
            <a:fillRect/>
          </a:stretch>
        </p:blipFill>
        <p:spPr bwMode="auto">
          <a:xfrm>
            <a:off x="6227763" y="692150"/>
            <a:ext cx="2663825" cy="1501775"/>
          </a:xfrm>
          <a:prstGeom prst="rect">
            <a:avLst/>
          </a:prstGeom>
          <a:noFill/>
          <a:ln w="152400" cap="rnd">
            <a:pattFill prst="sphere">
              <a:fgClr>
                <a:schemeClr val="accent1"/>
              </a:fgClr>
              <a:bgClr>
                <a:srgbClr val="FFFFFF"/>
              </a:bgClr>
            </a:pattFill>
            <a:miter lim="800000"/>
            <a:headEnd/>
            <a:tailEnd/>
          </a:ln>
        </p:spPr>
      </p:pic>
      <p:pic>
        <p:nvPicPr>
          <p:cNvPr id="17413" name="Picture 16" descr="F:\соль-илецк фото\_23.jpg"/>
          <p:cNvPicPr>
            <a:picLocks noChangeAspect="1" noChangeArrowheads="1"/>
          </p:cNvPicPr>
          <p:nvPr/>
        </p:nvPicPr>
        <p:blipFill>
          <a:blip r:embed="rId4"/>
          <a:srcRect/>
          <a:stretch>
            <a:fillRect/>
          </a:stretch>
        </p:blipFill>
        <p:spPr bwMode="auto">
          <a:xfrm>
            <a:off x="323850" y="2708275"/>
            <a:ext cx="2519363" cy="1500188"/>
          </a:xfrm>
          <a:prstGeom prst="rect">
            <a:avLst/>
          </a:prstGeom>
          <a:noFill/>
          <a:ln w="152400">
            <a:pattFill prst="sphere">
              <a:fgClr>
                <a:schemeClr val="accent1"/>
              </a:fgClr>
              <a:bgClr>
                <a:srgbClr val="FFFFFF"/>
              </a:bgClr>
            </a:pattFill>
            <a:miter lim="800000"/>
            <a:headEnd/>
            <a:tailEnd/>
          </a:ln>
        </p:spPr>
      </p:pic>
      <p:pic>
        <p:nvPicPr>
          <p:cNvPr id="17414" name="Picture 17" descr="F:\соль-илецк фото\_24.jpg"/>
          <p:cNvPicPr>
            <a:picLocks noChangeAspect="1" noChangeArrowheads="1"/>
          </p:cNvPicPr>
          <p:nvPr/>
        </p:nvPicPr>
        <p:blipFill>
          <a:blip r:embed="rId5"/>
          <a:srcRect/>
          <a:stretch>
            <a:fillRect/>
          </a:stretch>
        </p:blipFill>
        <p:spPr bwMode="auto">
          <a:xfrm>
            <a:off x="395288" y="4868863"/>
            <a:ext cx="2428875" cy="1439862"/>
          </a:xfrm>
          <a:prstGeom prst="rect">
            <a:avLst/>
          </a:prstGeom>
          <a:noFill/>
          <a:ln w="152400">
            <a:pattFill prst="sphere">
              <a:fgClr>
                <a:schemeClr val="accent1"/>
              </a:fgClr>
              <a:bgClr>
                <a:srgbClr val="FFFFFF"/>
              </a:bgClr>
            </a:pattFill>
            <a:miter lim="800000"/>
            <a:headEnd/>
            <a:tailEnd/>
          </a:ln>
        </p:spPr>
      </p:pic>
      <p:pic>
        <p:nvPicPr>
          <p:cNvPr id="17415" name="Picture 2" descr="F:\соль-илецк фото\muzei_sol-iletska.jpg"/>
          <p:cNvPicPr>
            <a:picLocks noChangeAspect="1" noChangeArrowheads="1"/>
          </p:cNvPicPr>
          <p:nvPr/>
        </p:nvPicPr>
        <p:blipFill>
          <a:blip r:embed="rId6"/>
          <a:srcRect/>
          <a:stretch>
            <a:fillRect/>
          </a:stretch>
        </p:blipFill>
        <p:spPr bwMode="auto">
          <a:xfrm>
            <a:off x="6227763" y="5000625"/>
            <a:ext cx="2665412" cy="1381125"/>
          </a:xfrm>
          <a:prstGeom prst="rect">
            <a:avLst/>
          </a:prstGeom>
          <a:noFill/>
          <a:ln w="152400">
            <a:pattFill prst="sphere">
              <a:fgClr>
                <a:schemeClr val="accent1"/>
              </a:fgClr>
              <a:bgClr>
                <a:srgbClr val="FFFFFF"/>
              </a:bgClr>
            </a:pattFill>
            <a:miter lim="800000"/>
            <a:headEnd/>
            <a:tailEnd/>
          </a:ln>
        </p:spPr>
      </p:pic>
      <p:pic>
        <p:nvPicPr>
          <p:cNvPr id="17416" name="Picture 19" descr="F:\соль-илецк фото\_35.jpg"/>
          <p:cNvPicPr>
            <a:picLocks noChangeAspect="1" noChangeArrowheads="1"/>
          </p:cNvPicPr>
          <p:nvPr/>
        </p:nvPicPr>
        <p:blipFill>
          <a:blip r:embed="rId7"/>
          <a:srcRect/>
          <a:stretch>
            <a:fillRect/>
          </a:stretch>
        </p:blipFill>
        <p:spPr bwMode="auto">
          <a:xfrm>
            <a:off x="3348038" y="4724400"/>
            <a:ext cx="2376487" cy="1584325"/>
          </a:xfrm>
          <a:prstGeom prst="rect">
            <a:avLst/>
          </a:prstGeom>
          <a:noFill/>
          <a:ln w="152400">
            <a:pattFill prst="sphere">
              <a:fgClr>
                <a:schemeClr val="accent1"/>
              </a:fgClr>
              <a:bgClr>
                <a:srgbClr val="FFFFFF"/>
              </a:bgClr>
            </a:pattFill>
            <a:miter lim="800000"/>
            <a:headEnd/>
            <a:tailEnd/>
          </a:ln>
        </p:spPr>
      </p:pic>
      <p:sp>
        <p:nvSpPr>
          <p:cNvPr id="17417" name="Rectangle 20"/>
          <p:cNvSpPr>
            <a:spLocks noChangeArrowheads="1"/>
          </p:cNvSpPr>
          <p:nvPr/>
        </p:nvSpPr>
        <p:spPr bwMode="auto">
          <a:xfrm>
            <a:off x="0" y="2311400"/>
            <a:ext cx="3214688" cy="276225"/>
          </a:xfrm>
          <a:prstGeom prst="rect">
            <a:avLst/>
          </a:prstGeom>
          <a:noFill/>
          <a:ln w="9525">
            <a:noFill/>
            <a:miter lim="800000"/>
            <a:headEnd/>
            <a:tailEnd/>
          </a:ln>
        </p:spPr>
        <p:txBody>
          <a:bodyPr anchor="ctr">
            <a:spAutoFit/>
          </a:bodyPr>
          <a:lstStyle/>
          <a:p>
            <a:pPr indent="73025" algn="ctr" eaLnBrk="0" hangingPunct="0"/>
            <a:r>
              <a:rPr lang="ru-RU" sz="1200" b="1" i="1">
                <a:latin typeface="Palatino Linotype" pitchFamily="18" charset="0"/>
                <a:cs typeface="Times New Roman" pitchFamily="18" charset="0"/>
              </a:rPr>
              <a:t>Модульная библиотека</a:t>
            </a:r>
            <a:endParaRPr lang="ru-RU" sz="1200" b="1" i="1">
              <a:latin typeface="Palatino Linotype" pitchFamily="18" charset="0"/>
            </a:endParaRPr>
          </a:p>
        </p:txBody>
      </p:sp>
      <p:sp>
        <p:nvSpPr>
          <p:cNvPr id="17418" name="Прямоугольник 20"/>
          <p:cNvSpPr>
            <a:spLocks noChangeArrowheads="1"/>
          </p:cNvSpPr>
          <p:nvPr/>
        </p:nvSpPr>
        <p:spPr bwMode="auto">
          <a:xfrm>
            <a:off x="5572125" y="2286000"/>
            <a:ext cx="4500563" cy="261938"/>
          </a:xfrm>
          <a:prstGeom prst="rect">
            <a:avLst/>
          </a:prstGeom>
          <a:noFill/>
          <a:ln w="9525">
            <a:noFill/>
            <a:miter lim="800000"/>
            <a:headEnd/>
            <a:tailEnd/>
          </a:ln>
        </p:spPr>
        <p:txBody>
          <a:bodyPr>
            <a:spAutoFit/>
          </a:bodyPr>
          <a:lstStyle/>
          <a:p>
            <a:endParaRPr lang="ru-RU" sz="1100" b="1" i="1">
              <a:solidFill>
                <a:schemeClr val="bg1"/>
              </a:solidFill>
              <a:latin typeface="Palatino Linotype" pitchFamily="18" charset="0"/>
            </a:endParaRPr>
          </a:p>
        </p:txBody>
      </p:sp>
      <p:sp>
        <p:nvSpPr>
          <p:cNvPr id="17419" name="TextBox 21"/>
          <p:cNvSpPr txBox="1">
            <a:spLocks noChangeArrowheads="1"/>
          </p:cNvSpPr>
          <p:nvPr/>
        </p:nvSpPr>
        <p:spPr bwMode="auto">
          <a:xfrm>
            <a:off x="6000750" y="4437063"/>
            <a:ext cx="3143250" cy="461962"/>
          </a:xfrm>
          <a:prstGeom prst="rect">
            <a:avLst/>
          </a:prstGeom>
          <a:noFill/>
          <a:ln w="9525">
            <a:noFill/>
            <a:miter lim="800000"/>
            <a:headEnd/>
            <a:tailEnd/>
          </a:ln>
        </p:spPr>
        <p:txBody>
          <a:bodyPr>
            <a:spAutoFit/>
          </a:bodyPr>
          <a:lstStyle/>
          <a:p>
            <a:pPr algn="ctr"/>
            <a:r>
              <a:rPr lang="ru-RU" sz="1200" b="1" i="1">
                <a:latin typeface="Palatino Linotype" pitchFamily="18" charset="0"/>
              </a:rPr>
              <a:t>Физкультурно-оздоровительный комплекс «Юность»</a:t>
            </a:r>
          </a:p>
        </p:txBody>
      </p:sp>
      <p:sp>
        <p:nvSpPr>
          <p:cNvPr id="17420" name="Прямоугольник 27"/>
          <p:cNvSpPr>
            <a:spLocks noChangeArrowheads="1"/>
          </p:cNvSpPr>
          <p:nvPr/>
        </p:nvSpPr>
        <p:spPr bwMode="auto">
          <a:xfrm>
            <a:off x="5003800" y="2349500"/>
            <a:ext cx="4572000" cy="261938"/>
          </a:xfrm>
          <a:prstGeom prst="rect">
            <a:avLst/>
          </a:prstGeom>
          <a:noFill/>
          <a:ln w="9525">
            <a:noFill/>
            <a:miter lim="800000"/>
            <a:headEnd/>
            <a:tailEnd/>
          </a:ln>
        </p:spPr>
        <p:txBody>
          <a:bodyPr>
            <a:spAutoFit/>
          </a:bodyPr>
          <a:lstStyle/>
          <a:p>
            <a:pPr algn="ctr"/>
            <a:r>
              <a:rPr lang="ru-RU" sz="1100" b="1" i="1">
                <a:latin typeface="Palatino Linotype" pitchFamily="18" charset="0"/>
              </a:rPr>
              <a:t>Зал торжеств</a:t>
            </a:r>
          </a:p>
        </p:txBody>
      </p:sp>
      <p:sp>
        <p:nvSpPr>
          <p:cNvPr id="17421" name="Прямоугольник 28"/>
          <p:cNvSpPr>
            <a:spLocks noChangeArrowheads="1"/>
          </p:cNvSpPr>
          <p:nvPr/>
        </p:nvSpPr>
        <p:spPr bwMode="auto">
          <a:xfrm>
            <a:off x="323850" y="4365625"/>
            <a:ext cx="2643188" cy="276225"/>
          </a:xfrm>
          <a:prstGeom prst="rect">
            <a:avLst/>
          </a:prstGeom>
          <a:noFill/>
          <a:ln w="9525">
            <a:noFill/>
            <a:miter lim="800000"/>
            <a:headEnd/>
            <a:tailEnd/>
          </a:ln>
        </p:spPr>
        <p:txBody>
          <a:bodyPr>
            <a:spAutoFit/>
          </a:bodyPr>
          <a:lstStyle/>
          <a:p>
            <a:pPr algn="ctr"/>
            <a:r>
              <a:rPr lang="ru-RU" sz="1200" b="1" i="1">
                <a:latin typeface="Palatino Linotype" pitchFamily="18" charset="0"/>
              </a:rPr>
              <a:t>Универмаг</a:t>
            </a:r>
          </a:p>
        </p:txBody>
      </p:sp>
      <p:sp>
        <p:nvSpPr>
          <p:cNvPr id="17422" name="TextBox 31"/>
          <p:cNvSpPr txBox="1">
            <a:spLocks noChangeArrowheads="1"/>
          </p:cNvSpPr>
          <p:nvPr/>
        </p:nvSpPr>
        <p:spPr bwMode="auto">
          <a:xfrm>
            <a:off x="6516688" y="6596063"/>
            <a:ext cx="2428875" cy="276225"/>
          </a:xfrm>
          <a:prstGeom prst="rect">
            <a:avLst/>
          </a:prstGeom>
          <a:noFill/>
          <a:ln w="9525">
            <a:noFill/>
            <a:miter lim="800000"/>
            <a:headEnd/>
            <a:tailEnd/>
          </a:ln>
        </p:spPr>
        <p:txBody>
          <a:bodyPr>
            <a:spAutoFit/>
          </a:bodyPr>
          <a:lstStyle/>
          <a:p>
            <a:pPr algn="ctr"/>
            <a:r>
              <a:rPr lang="ru-RU" sz="1200" b="1" i="1">
                <a:latin typeface="Palatino Linotype" pitchFamily="18" charset="0"/>
              </a:rPr>
              <a:t>Краеведческий музей</a:t>
            </a:r>
          </a:p>
        </p:txBody>
      </p:sp>
      <p:sp>
        <p:nvSpPr>
          <p:cNvPr id="17423" name="TextBox 32"/>
          <p:cNvSpPr txBox="1">
            <a:spLocks noChangeArrowheads="1"/>
          </p:cNvSpPr>
          <p:nvPr/>
        </p:nvSpPr>
        <p:spPr bwMode="auto">
          <a:xfrm>
            <a:off x="468313" y="6429375"/>
            <a:ext cx="2286000" cy="461963"/>
          </a:xfrm>
          <a:prstGeom prst="rect">
            <a:avLst/>
          </a:prstGeom>
          <a:noFill/>
          <a:ln w="9525">
            <a:noFill/>
            <a:miter lim="800000"/>
            <a:headEnd/>
            <a:tailEnd/>
          </a:ln>
        </p:spPr>
        <p:txBody>
          <a:bodyPr>
            <a:spAutoFit/>
          </a:bodyPr>
          <a:lstStyle/>
          <a:p>
            <a:pPr algn="ctr"/>
            <a:r>
              <a:rPr lang="ru-RU" sz="1200" b="1" i="1">
                <a:latin typeface="Palatino Linotype" pitchFamily="18" charset="0"/>
              </a:rPr>
              <a:t>Здание железно-дорожного вокзала</a:t>
            </a:r>
          </a:p>
        </p:txBody>
      </p:sp>
      <p:pic>
        <p:nvPicPr>
          <p:cNvPr id="17424" name="Picture 4" descr="C:\Documents and Settings\Admin\Рабочий стол\vid2.jpg"/>
          <p:cNvPicPr>
            <a:picLocks noChangeAspect="1" noChangeArrowheads="1"/>
          </p:cNvPicPr>
          <p:nvPr/>
        </p:nvPicPr>
        <p:blipFill>
          <a:blip r:embed="rId8"/>
          <a:srcRect/>
          <a:stretch>
            <a:fillRect/>
          </a:stretch>
        </p:blipFill>
        <p:spPr bwMode="auto">
          <a:xfrm>
            <a:off x="323850" y="692150"/>
            <a:ext cx="2592388" cy="1481138"/>
          </a:xfrm>
          <a:prstGeom prst="rect">
            <a:avLst/>
          </a:prstGeom>
          <a:noFill/>
          <a:ln w="152400">
            <a:pattFill prst="sphere">
              <a:fgClr>
                <a:schemeClr val="accent1"/>
              </a:fgClr>
              <a:bgClr>
                <a:srgbClr val="FFFFFF"/>
              </a:bgClr>
            </a:pattFill>
            <a:miter lim="800000"/>
            <a:headEnd/>
            <a:tailEnd/>
          </a:ln>
        </p:spPr>
      </p:pic>
      <p:pic>
        <p:nvPicPr>
          <p:cNvPr id="17425" name="Picture 29" descr="solileck"/>
          <p:cNvPicPr>
            <a:picLocks noChangeAspect="1" noChangeArrowheads="1"/>
          </p:cNvPicPr>
          <p:nvPr/>
        </p:nvPicPr>
        <p:blipFill>
          <a:blip r:embed="rId9"/>
          <a:srcRect/>
          <a:stretch>
            <a:fillRect/>
          </a:stretch>
        </p:blipFill>
        <p:spPr bwMode="auto">
          <a:xfrm>
            <a:off x="3563938" y="1052513"/>
            <a:ext cx="1944687" cy="2736850"/>
          </a:xfrm>
          <a:prstGeom prst="rect">
            <a:avLst/>
          </a:prstGeom>
          <a:noFill/>
          <a:ln w="152400" cap="rnd">
            <a:pattFill prst="sphere">
              <a:fgClr>
                <a:schemeClr val="accent1"/>
              </a:fgClr>
              <a:bgClr>
                <a:srgbClr val="FFFFFF"/>
              </a:bgClr>
            </a:pattFill>
            <a:miter lim="800000"/>
            <a:headEnd/>
            <a:tailEnd/>
          </a:ln>
        </p:spPr>
      </p:pic>
      <p:sp>
        <p:nvSpPr>
          <p:cNvPr id="17426" name="Text Box 30"/>
          <p:cNvSpPr txBox="1">
            <a:spLocks noChangeArrowheads="1"/>
          </p:cNvSpPr>
          <p:nvPr/>
        </p:nvSpPr>
        <p:spPr bwMode="auto">
          <a:xfrm>
            <a:off x="3492500" y="4005263"/>
            <a:ext cx="2087563" cy="274637"/>
          </a:xfrm>
          <a:prstGeom prst="rect">
            <a:avLst/>
          </a:prstGeom>
          <a:noFill/>
          <a:ln w="9525">
            <a:noFill/>
            <a:miter lim="800000"/>
            <a:headEnd/>
            <a:tailEnd/>
          </a:ln>
        </p:spPr>
        <p:txBody>
          <a:bodyPr>
            <a:spAutoFit/>
          </a:bodyPr>
          <a:lstStyle/>
          <a:p>
            <a:pPr algn="ctr">
              <a:spcBef>
                <a:spcPct val="50000"/>
              </a:spcBef>
            </a:pPr>
            <a:r>
              <a:rPr lang="ru-RU" sz="1200" b="1" i="1">
                <a:latin typeface="Palatino Linotype" pitchFamily="18" charset="0"/>
              </a:rPr>
              <a:t>Герб города</a:t>
            </a:r>
          </a:p>
        </p:txBody>
      </p:sp>
      <p:sp>
        <p:nvSpPr>
          <p:cNvPr id="17427" name="Text Box 31"/>
          <p:cNvSpPr txBox="1">
            <a:spLocks noChangeArrowheads="1"/>
          </p:cNvSpPr>
          <p:nvPr/>
        </p:nvSpPr>
        <p:spPr bwMode="auto">
          <a:xfrm>
            <a:off x="3348038" y="6524625"/>
            <a:ext cx="2376487" cy="274638"/>
          </a:xfrm>
          <a:prstGeom prst="rect">
            <a:avLst/>
          </a:prstGeom>
          <a:noFill/>
          <a:ln w="9525">
            <a:noFill/>
            <a:miter lim="800000"/>
            <a:headEnd/>
            <a:tailEnd/>
          </a:ln>
        </p:spPr>
        <p:txBody>
          <a:bodyPr>
            <a:spAutoFit/>
          </a:bodyPr>
          <a:lstStyle/>
          <a:p>
            <a:pPr algn="ctr">
              <a:spcBef>
                <a:spcPct val="50000"/>
              </a:spcBef>
            </a:pPr>
            <a:r>
              <a:rPr lang="ru-RU" sz="1200" b="1" i="1">
                <a:latin typeface="Palatino Linotype" pitchFamily="18" charset="0"/>
              </a:rPr>
              <a:t>ООО «Руссоль»</a:t>
            </a:r>
          </a:p>
        </p:txBody>
      </p:sp>
    </p:spTree>
  </p:cSld>
  <p:clrMapOvr>
    <a:masterClrMapping/>
  </p:clrMapOvr>
  <p:transition spd="med" advTm="81000">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Admin\Рабочий стол\mechet.jpg"/>
          <p:cNvPicPr>
            <a:picLocks noChangeAspect="1" noChangeArrowheads="1"/>
          </p:cNvPicPr>
          <p:nvPr/>
        </p:nvPicPr>
        <p:blipFill>
          <a:blip r:embed="rId2"/>
          <a:srcRect/>
          <a:stretch>
            <a:fillRect/>
          </a:stretch>
        </p:blipFill>
        <p:spPr bwMode="auto">
          <a:xfrm>
            <a:off x="642938" y="1071563"/>
            <a:ext cx="3071812" cy="2571750"/>
          </a:xfrm>
          <a:prstGeom prst="rect">
            <a:avLst/>
          </a:prstGeom>
          <a:noFill/>
          <a:ln w="152400" cap="rnd">
            <a:pattFill prst="sphere">
              <a:fgClr>
                <a:schemeClr val="accent1"/>
              </a:fgClr>
              <a:bgClr>
                <a:srgbClr val="FFFFFF"/>
              </a:bgClr>
            </a:pattFill>
            <a:miter lim="800000"/>
            <a:headEnd/>
            <a:tailEnd/>
          </a:ln>
        </p:spPr>
      </p:pic>
      <p:pic>
        <p:nvPicPr>
          <p:cNvPr id="18435" name="Picture 1" descr="C:\Documents and Settings\Admin\Рабочий стол\xpam.jpg"/>
          <p:cNvPicPr>
            <a:picLocks noChangeAspect="1" noChangeArrowheads="1"/>
          </p:cNvPicPr>
          <p:nvPr/>
        </p:nvPicPr>
        <p:blipFill>
          <a:blip r:embed="rId3"/>
          <a:srcRect/>
          <a:stretch>
            <a:fillRect/>
          </a:stretch>
        </p:blipFill>
        <p:spPr bwMode="auto">
          <a:xfrm>
            <a:off x="642938" y="4357688"/>
            <a:ext cx="3214687" cy="1857375"/>
          </a:xfrm>
          <a:prstGeom prst="rect">
            <a:avLst/>
          </a:prstGeom>
          <a:noFill/>
          <a:ln w="152400">
            <a:pattFill prst="sphere">
              <a:fgClr>
                <a:schemeClr val="accent1"/>
              </a:fgClr>
              <a:bgClr>
                <a:srgbClr val="FFFFFF"/>
              </a:bgClr>
            </a:pattFill>
            <a:miter lim="800000"/>
            <a:headEnd/>
            <a:tailEnd/>
          </a:ln>
        </p:spPr>
      </p:pic>
      <p:pic>
        <p:nvPicPr>
          <p:cNvPr id="18436" name="Picture 1" descr="F:\соль-илецк фото\0002cdt9.jpeg"/>
          <p:cNvPicPr>
            <a:picLocks noChangeAspect="1" noChangeArrowheads="1"/>
          </p:cNvPicPr>
          <p:nvPr/>
        </p:nvPicPr>
        <p:blipFill>
          <a:blip r:embed="rId4"/>
          <a:srcRect/>
          <a:stretch>
            <a:fillRect/>
          </a:stretch>
        </p:blipFill>
        <p:spPr bwMode="auto">
          <a:xfrm>
            <a:off x="5000625" y="1071563"/>
            <a:ext cx="3429000" cy="2500312"/>
          </a:xfrm>
          <a:prstGeom prst="rect">
            <a:avLst/>
          </a:prstGeom>
          <a:noFill/>
          <a:ln w="152400">
            <a:pattFill prst="sphere">
              <a:fgClr>
                <a:schemeClr val="accent1"/>
              </a:fgClr>
              <a:bgClr>
                <a:srgbClr val="FFFFFF"/>
              </a:bgClr>
            </a:pattFill>
            <a:miter lim="800000"/>
            <a:headEnd/>
            <a:tailEnd/>
          </a:ln>
        </p:spPr>
      </p:pic>
      <p:pic>
        <p:nvPicPr>
          <p:cNvPr id="5" name="Picture 20"/>
          <p:cNvPicPr>
            <a:picLocks noChangeAspect="1" noChangeArrowheads="1"/>
          </p:cNvPicPr>
          <p:nvPr/>
        </p:nvPicPr>
        <p:blipFill>
          <a:blip r:embed="rId5"/>
          <a:srcRect/>
          <a:stretch>
            <a:fillRect/>
          </a:stretch>
        </p:blipFill>
        <p:spPr bwMode="auto">
          <a:xfrm>
            <a:off x="4929190" y="4286256"/>
            <a:ext cx="3571900" cy="2000264"/>
          </a:xfrm>
          <a:prstGeom prst="rect">
            <a:avLst/>
          </a:prstGeom>
          <a:noFill/>
          <a:ln w="9525">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miter lim="800000"/>
            <a:headEnd/>
            <a:tailEnd/>
          </a:ln>
          <a:effectLst/>
        </p:spPr>
      </p:pic>
      <p:sp>
        <p:nvSpPr>
          <p:cNvPr id="18438" name="Прямоугольник 5"/>
          <p:cNvSpPr>
            <a:spLocks noChangeArrowheads="1"/>
          </p:cNvSpPr>
          <p:nvPr/>
        </p:nvSpPr>
        <p:spPr bwMode="auto">
          <a:xfrm>
            <a:off x="4572000" y="6211888"/>
            <a:ext cx="4572000" cy="646112"/>
          </a:xfrm>
          <a:prstGeom prst="rect">
            <a:avLst/>
          </a:prstGeom>
          <a:noFill/>
          <a:ln w="9525">
            <a:noFill/>
            <a:miter lim="800000"/>
            <a:headEnd/>
            <a:tailEnd/>
          </a:ln>
        </p:spPr>
        <p:txBody>
          <a:bodyPr>
            <a:spAutoFit/>
          </a:bodyPr>
          <a:lstStyle/>
          <a:p>
            <a:pPr algn="ctr"/>
            <a:r>
              <a:rPr lang="ru-RU" b="1" i="1">
                <a:latin typeface="Palatino Linotype" pitchFamily="18" charset="0"/>
              </a:rPr>
              <a:t>Часовня Св.Великомученицы Екатерины</a:t>
            </a:r>
          </a:p>
        </p:txBody>
      </p:sp>
      <p:sp>
        <p:nvSpPr>
          <p:cNvPr id="18439" name="Прямоугольник 6"/>
          <p:cNvSpPr>
            <a:spLocks noChangeArrowheads="1"/>
          </p:cNvSpPr>
          <p:nvPr/>
        </p:nvSpPr>
        <p:spPr bwMode="auto">
          <a:xfrm>
            <a:off x="4572000" y="3714750"/>
            <a:ext cx="4572000" cy="584200"/>
          </a:xfrm>
          <a:prstGeom prst="rect">
            <a:avLst/>
          </a:prstGeom>
          <a:noFill/>
          <a:ln w="9525">
            <a:noFill/>
            <a:miter lim="800000"/>
            <a:headEnd/>
            <a:tailEnd/>
          </a:ln>
        </p:spPr>
        <p:txBody>
          <a:bodyPr>
            <a:spAutoFit/>
          </a:bodyPr>
          <a:lstStyle/>
          <a:p>
            <a:pPr algn="ctr"/>
            <a:r>
              <a:rPr lang="ru-RU" sz="1600" b="1" i="1">
                <a:latin typeface="Palatino Linotype" pitchFamily="18" charset="0"/>
              </a:rPr>
              <a:t>Часовня Святого Мученика Георгия Победоносца</a:t>
            </a:r>
          </a:p>
        </p:txBody>
      </p:sp>
      <p:sp>
        <p:nvSpPr>
          <p:cNvPr id="18440" name="TextBox 7"/>
          <p:cNvSpPr txBox="1">
            <a:spLocks noChangeArrowheads="1"/>
          </p:cNvSpPr>
          <p:nvPr/>
        </p:nvSpPr>
        <p:spPr bwMode="auto">
          <a:xfrm>
            <a:off x="857250" y="214313"/>
            <a:ext cx="7643813" cy="584200"/>
          </a:xfrm>
          <a:prstGeom prst="rect">
            <a:avLst/>
          </a:prstGeom>
          <a:noFill/>
          <a:ln w="9525">
            <a:noFill/>
            <a:miter lim="800000"/>
            <a:headEnd/>
            <a:tailEnd/>
          </a:ln>
        </p:spPr>
        <p:txBody>
          <a:bodyPr>
            <a:spAutoFit/>
          </a:bodyPr>
          <a:lstStyle/>
          <a:p>
            <a:pPr algn="ctr"/>
            <a:r>
              <a:rPr lang="ru-RU" sz="3200" b="1" i="1">
                <a:latin typeface="Palatino Linotype" pitchFamily="18" charset="0"/>
              </a:rPr>
              <a:t>Духовная жизнь нашего города</a:t>
            </a:r>
          </a:p>
        </p:txBody>
      </p:sp>
      <p:sp>
        <p:nvSpPr>
          <p:cNvPr id="18441" name="TextBox 8"/>
          <p:cNvSpPr txBox="1">
            <a:spLocks noChangeArrowheads="1"/>
          </p:cNvSpPr>
          <p:nvPr/>
        </p:nvSpPr>
        <p:spPr bwMode="auto">
          <a:xfrm>
            <a:off x="928688" y="3857625"/>
            <a:ext cx="2500312" cy="338138"/>
          </a:xfrm>
          <a:prstGeom prst="rect">
            <a:avLst/>
          </a:prstGeom>
          <a:noFill/>
          <a:ln w="9525">
            <a:noFill/>
            <a:miter lim="800000"/>
            <a:headEnd/>
            <a:tailEnd/>
          </a:ln>
        </p:spPr>
        <p:txBody>
          <a:bodyPr>
            <a:spAutoFit/>
          </a:bodyPr>
          <a:lstStyle/>
          <a:p>
            <a:pPr algn="ctr"/>
            <a:r>
              <a:rPr lang="ru-RU" sz="1600" b="1" i="1">
                <a:latin typeface="Palatino Linotype" pitchFamily="18" charset="0"/>
              </a:rPr>
              <a:t>Мечеть</a:t>
            </a:r>
          </a:p>
        </p:txBody>
      </p:sp>
      <p:sp>
        <p:nvSpPr>
          <p:cNvPr id="18442" name="TextBox 9"/>
          <p:cNvSpPr txBox="1">
            <a:spLocks noChangeArrowheads="1"/>
          </p:cNvSpPr>
          <p:nvPr/>
        </p:nvSpPr>
        <p:spPr bwMode="auto">
          <a:xfrm>
            <a:off x="571500" y="6286500"/>
            <a:ext cx="3500438" cy="584200"/>
          </a:xfrm>
          <a:prstGeom prst="rect">
            <a:avLst/>
          </a:prstGeom>
          <a:noFill/>
          <a:ln w="9525">
            <a:noFill/>
            <a:miter lim="800000"/>
            <a:headEnd/>
            <a:tailEnd/>
          </a:ln>
        </p:spPr>
        <p:txBody>
          <a:bodyPr>
            <a:spAutoFit/>
          </a:bodyPr>
          <a:lstStyle/>
          <a:p>
            <a:pPr algn="ctr"/>
            <a:r>
              <a:rPr lang="ru-RU" sz="1600" b="1" i="1">
                <a:latin typeface="Palatino Linotype" pitchFamily="18" charset="0"/>
              </a:rPr>
              <a:t>Церковь Казанской иконы Божьей Матери</a:t>
            </a:r>
          </a:p>
        </p:txBody>
      </p:sp>
    </p:spTree>
  </p:cSld>
  <p:clrMapOvr>
    <a:masterClrMapping/>
  </p:clrMapOvr>
  <p:transition spd="med" advTm="81000">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F:\соль-илецк фото\_4.jpg"/>
          <p:cNvPicPr>
            <a:picLocks noChangeAspect="1" noChangeArrowheads="1"/>
          </p:cNvPicPr>
          <p:nvPr/>
        </p:nvPicPr>
        <p:blipFill>
          <a:blip r:embed="rId2"/>
          <a:srcRect/>
          <a:stretch>
            <a:fillRect/>
          </a:stretch>
        </p:blipFill>
        <p:spPr bwMode="auto">
          <a:xfrm>
            <a:off x="285750" y="3429000"/>
            <a:ext cx="2214563" cy="2581275"/>
          </a:xfrm>
          <a:prstGeom prst="rect">
            <a:avLst/>
          </a:prstGeom>
          <a:noFill/>
          <a:ln w="152400">
            <a:pattFill prst="sphere">
              <a:fgClr>
                <a:schemeClr val="accent1"/>
              </a:fgClr>
              <a:bgClr>
                <a:srgbClr val="FFFFFF"/>
              </a:bgClr>
            </a:pattFill>
            <a:miter lim="800000"/>
            <a:headEnd/>
            <a:tailEnd/>
          </a:ln>
        </p:spPr>
      </p:pic>
      <p:pic>
        <p:nvPicPr>
          <p:cNvPr id="19459" name="Picture 3" descr="IMG_0317"/>
          <p:cNvPicPr>
            <a:picLocks noChangeArrowheads="1"/>
          </p:cNvPicPr>
          <p:nvPr/>
        </p:nvPicPr>
        <p:blipFill>
          <a:blip r:embed="rId3"/>
          <a:srcRect b="3035"/>
          <a:stretch>
            <a:fillRect/>
          </a:stretch>
        </p:blipFill>
        <p:spPr bwMode="auto">
          <a:xfrm>
            <a:off x="6858000" y="4357688"/>
            <a:ext cx="2016125" cy="1928812"/>
          </a:xfrm>
          <a:prstGeom prst="rect">
            <a:avLst/>
          </a:prstGeom>
          <a:noFill/>
          <a:ln w="152400">
            <a:pattFill prst="sphere">
              <a:fgClr>
                <a:schemeClr val="accent1"/>
              </a:fgClr>
              <a:bgClr>
                <a:srgbClr val="FFFFFF"/>
              </a:bgClr>
            </a:pattFill>
            <a:miter lim="800000"/>
            <a:headEnd/>
            <a:tailEnd/>
          </a:ln>
        </p:spPr>
      </p:pic>
      <p:pic>
        <p:nvPicPr>
          <p:cNvPr id="19460" name="Picture 4" descr="IMG_0253"/>
          <p:cNvPicPr>
            <a:picLocks noChangeAspect="1" noChangeArrowheads="1"/>
          </p:cNvPicPr>
          <p:nvPr/>
        </p:nvPicPr>
        <p:blipFill>
          <a:blip r:embed="rId4"/>
          <a:srcRect/>
          <a:stretch>
            <a:fillRect/>
          </a:stretch>
        </p:blipFill>
        <p:spPr bwMode="auto">
          <a:xfrm>
            <a:off x="3000375" y="4286250"/>
            <a:ext cx="3357563" cy="1717675"/>
          </a:xfrm>
          <a:prstGeom prst="rect">
            <a:avLst/>
          </a:prstGeom>
          <a:noFill/>
          <a:ln w="152400">
            <a:pattFill prst="sphere">
              <a:fgClr>
                <a:schemeClr val="accent1"/>
              </a:fgClr>
              <a:bgClr>
                <a:srgbClr val="FFFFFF"/>
              </a:bgClr>
            </a:pattFill>
            <a:miter lim="800000"/>
            <a:headEnd/>
            <a:tailEnd/>
          </a:ln>
        </p:spPr>
      </p:pic>
      <p:sp>
        <p:nvSpPr>
          <p:cNvPr id="19461" name="Rectangle 5"/>
          <p:cNvSpPr>
            <a:spLocks noChangeArrowheads="1"/>
          </p:cNvSpPr>
          <p:nvPr/>
        </p:nvSpPr>
        <p:spPr bwMode="auto">
          <a:xfrm>
            <a:off x="3643313" y="6286500"/>
            <a:ext cx="2232025" cy="274638"/>
          </a:xfrm>
          <a:prstGeom prst="rect">
            <a:avLst/>
          </a:prstGeom>
          <a:noFill/>
          <a:ln w="9525">
            <a:noFill/>
            <a:miter lim="800000"/>
            <a:headEnd/>
            <a:tailEnd/>
          </a:ln>
        </p:spPr>
        <p:txBody>
          <a:bodyPr anchor="ctr">
            <a:spAutoFit/>
          </a:bodyPr>
          <a:lstStyle/>
          <a:p>
            <a:pPr indent="115888" algn="ctr" eaLnBrk="0" hangingPunct="0">
              <a:tabLst>
                <a:tab pos="292100" algn="l"/>
              </a:tabLst>
            </a:pPr>
            <a:r>
              <a:rPr lang="ru-RU" sz="1200" b="1" i="1">
                <a:latin typeface="Palatino Linotype" pitchFamily="18" charset="0"/>
                <a:cs typeface="Times New Roman" pitchFamily="18" charset="0"/>
              </a:rPr>
              <a:t>Памятник М.И. Калинину</a:t>
            </a:r>
            <a:endParaRPr lang="ru-RU" sz="1200" b="1" i="1">
              <a:latin typeface="Palatino Linotype" pitchFamily="18" charset="0"/>
            </a:endParaRPr>
          </a:p>
        </p:txBody>
      </p:sp>
      <p:sp>
        <p:nvSpPr>
          <p:cNvPr id="19462" name="Rectangle 6"/>
          <p:cNvSpPr>
            <a:spLocks noChangeArrowheads="1"/>
          </p:cNvSpPr>
          <p:nvPr/>
        </p:nvSpPr>
        <p:spPr bwMode="auto">
          <a:xfrm>
            <a:off x="2786063" y="3143250"/>
            <a:ext cx="4071937" cy="830263"/>
          </a:xfrm>
          <a:prstGeom prst="rect">
            <a:avLst/>
          </a:prstGeom>
          <a:noFill/>
          <a:ln w="152400">
            <a:pattFill prst="sphere">
              <a:fgClr>
                <a:schemeClr val="accent1"/>
              </a:fgClr>
              <a:bgClr>
                <a:srgbClr val="FFFFFF"/>
              </a:bgClr>
            </a:pattFill>
            <a:miter lim="800000"/>
            <a:headEnd/>
            <a:tailEnd/>
          </a:ln>
        </p:spPr>
        <p:txBody>
          <a:bodyPr anchor="ctr">
            <a:spAutoFit/>
          </a:bodyPr>
          <a:lstStyle/>
          <a:p>
            <a:pPr indent="120650" eaLnBrk="0" hangingPunct="0"/>
            <a:r>
              <a:rPr lang="ru-RU" sz="1200" b="1" i="1">
                <a:latin typeface="Palatino Linotype" pitchFamily="18" charset="0"/>
                <a:cs typeface="Times New Roman" pitchFamily="18" charset="0"/>
              </a:rPr>
              <a:t>В свое время в Илецкой Защите побывали император Александр </a:t>
            </a:r>
            <a:r>
              <a:rPr lang="en-US" sz="1200" b="1" i="1">
                <a:latin typeface="Palatino Linotype" pitchFamily="18" charset="0"/>
                <a:cs typeface="Times New Roman" pitchFamily="18" charset="0"/>
              </a:rPr>
              <a:t>I</a:t>
            </a:r>
            <a:r>
              <a:rPr lang="ru-RU" sz="1200" b="1" i="1">
                <a:latin typeface="Palatino Linotype" pitchFamily="18" charset="0"/>
                <a:cs typeface="Times New Roman" pitchFamily="18" charset="0"/>
              </a:rPr>
              <a:t>, поэты </a:t>
            </a:r>
          </a:p>
          <a:p>
            <a:pPr indent="120650" eaLnBrk="0" hangingPunct="0"/>
            <a:r>
              <a:rPr lang="ru-RU" sz="1200" b="1" i="1">
                <a:latin typeface="Palatino Linotype" pitchFamily="18" charset="0"/>
                <a:cs typeface="Times New Roman" pitchFamily="18" charset="0"/>
              </a:rPr>
              <a:t>В.А. Жуковский, Т. Г. Шевченко, А. Н. Плещеев, М. Л. Михайлов,    М.Джалиль. </a:t>
            </a:r>
            <a:endParaRPr lang="ru-RU" sz="1200" b="1" i="1">
              <a:latin typeface="Palatino Linotype" pitchFamily="18" charset="0"/>
            </a:endParaRPr>
          </a:p>
        </p:txBody>
      </p:sp>
      <p:pic>
        <p:nvPicPr>
          <p:cNvPr id="19463" name="Picture 4" descr="Изображение 008"/>
          <p:cNvPicPr>
            <a:picLocks noChangeAspect="1" noChangeArrowheads="1"/>
          </p:cNvPicPr>
          <p:nvPr/>
        </p:nvPicPr>
        <p:blipFill>
          <a:blip r:embed="rId5"/>
          <a:srcRect/>
          <a:stretch>
            <a:fillRect/>
          </a:stretch>
        </p:blipFill>
        <p:spPr bwMode="auto">
          <a:xfrm>
            <a:off x="250825" y="500063"/>
            <a:ext cx="2233613" cy="2071687"/>
          </a:xfrm>
          <a:prstGeom prst="rect">
            <a:avLst/>
          </a:prstGeom>
          <a:noFill/>
          <a:ln w="152400">
            <a:pattFill prst="sphere">
              <a:fgClr>
                <a:schemeClr val="accent1"/>
              </a:fgClr>
              <a:bgClr>
                <a:srgbClr val="FFFFFF"/>
              </a:bgClr>
            </a:pattFill>
            <a:miter lim="800000"/>
            <a:headEnd/>
            <a:tailEnd/>
          </a:ln>
        </p:spPr>
      </p:pic>
      <p:sp>
        <p:nvSpPr>
          <p:cNvPr id="19464" name="Прямоугольник 7"/>
          <p:cNvSpPr>
            <a:spLocks noChangeArrowheads="1"/>
          </p:cNvSpPr>
          <p:nvPr/>
        </p:nvSpPr>
        <p:spPr bwMode="auto">
          <a:xfrm>
            <a:off x="214313" y="6143625"/>
            <a:ext cx="2124075" cy="461963"/>
          </a:xfrm>
          <a:prstGeom prst="rect">
            <a:avLst/>
          </a:prstGeom>
          <a:noFill/>
          <a:ln w="9525">
            <a:noFill/>
            <a:miter lim="800000"/>
            <a:headEnd/>
            <a:tailEnd/>
          </a:ln>
        </p:spPr>
        <p:txBody>
          <a:bodyPr>
            <a:spAutoFit/>
          </a:bodyPr>
          <a:lstStyle/>
          <a:p>
            <a:pPr algn="ctr"/>
            <a:r>
              <a:rPr lang="ru-RU" sz="1200" b="1" i="1">
                <a:latin typeface="Palatino Linotype" pitchFamily="18" charset="0"/>
              </a:rPr>
              <a:t>Мемориал Великой Отечественной войны</a:t>
            </a:r>
          </a:p>
        </p:txBody>
      </p:sp>
      <p:pic>
        <p:nvPicPr>
          <p:cNvPr id="19465" name="Picture 4"/>
          <p:cNvPicPr>
            <a:picLocks noChangeAspect="1" noChangeArrowheads="1"/>
          </p:cNvPicPr>
          <p:nvPr/>
        </p:nvPicPr>
        <p:blipFill>
          <a:blip r:embed="rId6"/>
          <a:srcRect/>
          <a:stretch>
            <a:fillRect/>
          </a:stretch>
        </p:blipFill>
        <p:spPr bwMode="auto">
          <a:xfrm>
            <a:off x="7164388" y="500063"/>
            <a:ext cx="1727200" cy="2786062"/>
          </a:xfrm>
          <a:prstGeom prst="rect">
            <a:avLst/>
          </a:prstGeom>
          <a:noFill/>
          <a:ln w="152400" cap="rnd">
            <a:pattFill prst="sphere">
              <a:fgClr>
                <a:schemeClr val="accent1"/>
              </a:fgClr>
              <a:bgClr>
                <a:srgbClr val="FFFFFF"/>
              </a:bgClr>
            </a:pattFill>
            <a:miter lim="800000"/>
            <a:headEnd/>
            <a:tailEnd/>
          </a:ln>
        </p:spPr>
      </p:pic>
      <p:sp>
        <p:nvSpPr>
          <p:cNvPr id="19466" name="Прямоугольник 10"/>
          <p:cNvSpPr>
            <a:spLocks noChangeArrowheads="1"/>
          </p:cNvSpPr>
          <p:nvPr/>
        </p:nvSpPr>
        <p:spPr bwMode="auto">
          <a:xfrm>
            <a:off x="2786063" y="500063"/>
            <a:ext cx="4071937" cy="2571750"/>
          </a:xfrm>
          <a:prstGeom prst="rect">
            <a:avLst/>
          </a:prstGeom>
          <a:noFill/>
          <a:ln w="152400" cap="rnd">
            <a:pattFill prst="sphere">
              <a:fgClr>
                <a:schemeClr val="accent1"/>
              </a:fgClr>
              <a:bgClr>
                <a:srgbClr val="FFFFFF"/>
              </a:bgClr>
            </a:pattFill>
            <a:miter lim="800000"/>
            <a:headEnd/>
            <a:tailEnd/>
          </a:ln>
        </p:spPr>
        <p:txBody>
          <a:bodyPr>
            <a:spAutoFit/>
          </a:bodyPr>
          <a:lstStyle/>
          <a:p>
            <a:pPr>
              <a:lnSpc>
                <a:spcPct val="90000"/>
              </a:lnSpc>
            </a:pPr>
            <a:endParaRPr lang="ru-RU" sz="1100">
              <a:latin typeface="Palatino Linotype" pitchFamily="18" charset="0"/>
            </a:endParaRPr>
          </a:p>
          <a:p>
            <a:pPr>
              <a:lnSpc>
                <a:spcPct val="90000"/>
              </a:lnSpc>
            </a:pPr>
            <a:r>
              <a:rPr lang="ru-RU" sz="1200">
                <a:latin typeface="Palatino Linotype" pitchFamily="18" charset="0"/>
              </a:rPr>
              <a:t>В </a:t>
            </a:r>
            <a:r>
              <a:rPr lang="ru-RU" sz="1200" b="1" i="1">
                <a:latin typeface="Palatino Linotype" pitchFamily="18" charset="0"/>
              </a:rPr>
              <a:t>память о посещении Александром </a:t>
            </a:r>
            <a:r>
              <a:rPr lang="en-US" sz="1200" b="1" i="1">
                <a:latin typeface="Palatino Linotype" pitchFamily="18" charset="0"/>
              </a:rPr>
              <a:t>II </a:t>
            </a:r>
            <a:r>
              <a:rPr lang="ru-RU" sz="1200" b="1" i="1">
                <a:latin typeface="Palatino Linotype" pitchFamily="18" charset="0"/>
              </a:rPr>
              <a:t>Илецкой Защиты купцы и солепромышленники воздвигли высокую каменную стелу с большой мраморной плитой и памятной надписью на ней, которая гласит: «В память посещения его Императорским Высочеством Государем Наследником цесаревичем и великим князем Александром Николаевичем, 14 июня 1837 года, крепости Илецкой Защиты и дарованных вследствие того сословию мастеровых Илецкого соляного промысла монарших милостей, сооружен в 1857 году». Этот обелиск до сих пор стоит в центре города, перед зданием центральной районной библиотеки, являясь памятником истории и культуры.</a:t>
            </a:r>
          </a:p>
        </p:txBody>
      </p:sp>
      <p:sp>
        <p:nvSpPr>
          <p:cNvPr id="19467" name="Text Box 18"/>
          <p:cNvSpPr txBox="1">
            <a:spLocks noChangeArrowheads="1"/>
          </p:cNvSpPr>
          <p:nvPr/>
        </p:nvSpPr>
        <p:spPr bwMode="auto">
          <a:xfrm>
            <a:off x="6715125" y="6429375"/>
            <a:ext cx="2159000" cy="277813"/>
          </a:xfrm>
          <a:prstGeom prst="rect">
            <a:avLst/>
          </a:prstGeom>
          <a:noFill/>
          <a:ln w="9525">
            <a:noFill/>
            <a:miter lim="800000"/>
            <a:headEnd/>
            <a:tailEnd/>
          </a:ln>
        </p:spPr>
        <p:txBody>
          <a:bodyPr>
            <a:spAutoFit/>
          </a:bodyPr>
          <a:lstStyle/>
          <a:p>
            <a:pPr algn="ctr">
              <a:spcBef>
                <a:spcPct val="50000"/>
              </a:spcBef>
            </a:pPr>
            <a:r>
              <a:rPr lang="ru-RU" sz="1200" b="1" i="1">
                <a:latin typeface="Palatino Linotype" pitchFamily="18" charset="0"/>
              </a:rPr>
              <a:t>Памятник А.Н. Плещееву</a:t>
            </a:r>
          </a:p>
        </p:txBody>
      </p:sp>
      <p:sp>
        <p:nvSpPr>
          <p:cNvPr id="19468" name="Text Box 19"/>
          <p:cNvSpPr txBox="1">
            <a:spLocks noChangeArrowheads="1"/>
          </p:cNvSpPr>
          <p:nvPr/>
        </p:nvSpPr>
        <p:spPr bwMode="auto">
          <a:xfrm>
            <a:off x="214313" y="2786063"/>
            <a:ext cx="2089150" cy="457200"/>
          </a:xfrm>
          <a:prstGeom prst="rect">
            <a:avLst/>
          </a:prstGeom>
          <a:noFill/>
          <a:ln w="9525">
            <a:noFill/>
            <a:miter lim="800000"/>
            <a:headEnd/>
            <a:tailEnd/>
          </a:ln>
        </p:spPr>
        <p:txBody>
          <a:bodyPr>
            <a:spAutoFit/>
          </a:bodyPr>
          <a:lstStyle/>
          <a:p>
            <a:pPr>
              <a:spcBef>
                <a:spcPct val="50000"/>
              </a:spcBef>
            </a:pPr>
            <a:r>
              <a:rPr lang="ru-RU" sz="1200" b="1" i="1">
                <a:latin typeface="Palatino Linotype" pitchFamily="18" charset="0"/>
              </a:rPr>
              <a:t>Памятник воинам -интернационалистам</a:t>
            </a:r>
          </a:p>
        </p:txBody>
      </p:sp>
      <p:sp>
        <p:nvSpPr>
          <p:cNvPr id="19469" name="TextBox 19"/>
          <p:cNvSpPr txBox="1">
            <a:spLocks noChangeArrowheads="1"/>
          </p:cNvSpPr>
          <p:nvPr/>
        </p:nvSpPr>
        <p:spPr bwMode="auto">
          <a:xfrm>
            <a:off x="0" y="0"/>
            <a:ext cx="8643938" cy="400050"/>
          </a:xfrm>
          <a:prstGeom prst="rect">
            <a:avLst/>
          </a:prstGeom>
          <a:noFill/>
          <a:ln w="9525">
            <a:noFill/>
            <a:miter lim="800000"/>
            <a:headEnd/>
            <a:tailEnd/>
          </a:ln>
        </p:spPr>
        <p:txBody>
          <a:bodyPr>
            <a:spAutoFit/>
          </a:bodyPr>
          <a:lstStyle/>
          <a:p>
            <a:pPr algn="ctr"/>
            <a:r>
              <a:rPr lang="ru-RU" sz="2000" b="1" i="1">
                <a:latin typeface="Palatino Linotype" pitchFamily="18" charset="0"/>
              </a:rPr>
              <a:t>ПАМЯТНИКИ КУЛЬТУРЫ</a:t>
            </a:r>
          </a:p>
        </p:txBody>
      </p:sp>
      <p:sp>
        <p:nvSpPr>
          <p:cNvPr id="19470" name="TextBox 20"/>
          <p:cNvSpPr txBox="1">
            <a:spLocks noChangeArrowheads="1"/>
          </p:cNvSpPr>
          <p:nvPr/>
        </p:nvSpPr>
        <p:spPr bwMode="auto">
          <a:xfrm>
            <a:off x="7000875" y="3500438"/>
            <a:ext cx="2143125" cy="646112"/>
          </a:xfrm>
          <a:prstGeom prst="rect">
            <a:avLst/>
          </a:prstGeom>
          <a:noFill/>
          <a:ln w="9525">
            <a:noFill/>
            <a:miter lim="800000"/>
            <a:headEnd/>
            <a:tailEnd/>
          </a:ln>
        </p:spPr>
        <p:txBody>
          <a:bodyPr>
            <a:spAutoFit/>
          </a:bodyPr>
          <a:lstStyle/>
          <a:p>
            <a:r>
              <a:rPr lang="ru-RU" sz="1200" b="1" i="1">
                <a:latin typeface="Palatino Linotype" pitchFamily="18" charset="0"/>
              </a:rPr>
              <a:t>Стела в честь посещения Илецкой Защиты царскими особами</a:t>
            </a:r>
          </a:p>
        </p:txBody>
      </p:sp>
    </p:spTree>
  </p:cSld>
  <p:clrMapOvr>
    <a:masterClrMapping/>
  </p:clrMapOvr>
  <p:transition spd="med" advTm="81000">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428625" y="850900"/>
            <a:ext cx="8358188" cy="5262563"/>
          </a:xfrm>
          <a:prstGeom prst="rect">
            <a:avLst/>
          </a:prstGeom>
          <a:noFill/>
          <a:ln w="152400" cap="rnd">
            <a:pattFill prst="sphere">
              <a:fgClr>
                <a:schemeClr val="accent1"/>
              </a:fgClr>
              <a:bgClr>
                <a:srgbClr val="FFFFFF"/>
              </a:bgClr>
            </a:pattFill>
            <a:miter lim="800000"/>
            <a:headEnd/>
            <a:tailEnd/>
          </a:ln>
        </p:spPr>
        <p:txBody>
          <a:bodyPr anchor="ctr">
            <a:spAutoFit/>
          </a:bodyPr>
          <a:lstStyle/>
          <a:p>
            <a:pPr eaLnBrk="0" hangingPunct="0"/>
            <a:endParaRPr lang="ru-RU" sz="1600" b="1" i="1"/>
          </a:p>
          <a:p>
            <a:pPr algn="ctr" eaLnBrk="0" hangingPunct="0"/>
            <a:r>
              <a:rPr lang="ru-RU" sz="3200" b="1" i="1">
                <a:latin typeface="Palatino Linotype" pitchFamily="18" charset="0"/>
              </a:rPr>
              <a:t>На самом юге степного Оренбургского края на границе с Казахстаном расположился наш маленький городок Соль-Илецк. </a:t>
            </a:r>
          </a:p>
          <a:p>
            <a:pPr algn="ctr" eaLnBrk="0" hangingPunct="0"/>
            <a:r>
              <a:rPr lang="ru-RU" sz="3200" b="1" i="1">
                <a:latin typeface="Palatino Linotype" pitchFamily="18" charset="0"/>
              </a:rPr>
              <a:t>На первый взгляд он малоприметен и неказист, но таит в себе многовековую занимательную историю. Именно об этом городе-курорте мы рассказали в нашей виртуальной экскурсии</a:t>
            </a:r>
          </a:p>
          <a:p>
            <a:pPr algn="ctr" eaLnBrk="0" hangingPunct="0"/>
            <a:endParaRPr lang="ru-RU" sz="1600" b="1" i="1">
              <a:latin typeface="Palatino Linotype" pitchFamily="18" charset="0"/>
              <a:cs typeface="Times New Roman" pitchFamily="18" charset="0"/>
            </a:endParaRPr>
          </a:p>
          <a:p>
            <a:pPr eaLnBrk="0" hangingPunct="0"/>
            <a:endParaRPr lang="ru-RU" sz="1600" b="1" i="1">
              <a:latin typeface="Palatino Linotype" pitchFamily="18" charset="0"/>
              <a:cs typeface="Times New Roman" pitchFamily="18" charset="0"/>
            </a:endParaRPr>
          </a:p>
        </p:txBody>
      </p:sp>
    </p:spTree>
  </p:cSld>
  <p:clrMapOvr>
    <a:masterClrMapping/>
  </p:clrMapOvr>
  <p:transition spd="med" advTm="81000">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8"/>
          <p:cNvSpPr>
            <a:spLocks noChangeArrowheads="1"/>
          </p:cNvSpPr>
          <p:nvPr/>
        </p:nvSpPr>
        <p:spPr bwMode="auto">
          <a:xfrm>
            <a:off x="1560513" y="3246438"/>
            <a:ext cx="184150" cy="366712"/>
          </a:xfrm>
          <a:prstGeom prst="rect">
            <a:avLst/>
          </a:prstGeom>
          <a:noFill/>
          <a:ln w="9525">
            <a:noFill/>
            <a:miter lim="800000"/>
            <a:headEnd/>
            <a:tailEnd/>
          </a:ln>
        </p:spPr>
        <p:txBody>
          <a:bodyPr wrap="none">
            <a:spAutoFit/>
          </a:bodyPr>
          <a:lstStyle/>
          <a:p>
            <a:endParaRPr lang="ru-RU" b="1" i="1">
              <a:solidFill>
                <a:schemeClr val="bg1"/>
              </a:solidFill>
            </a:endParaRPr>
          </a:p>
        </p:txBody>
      </p:sp>
      <p:sp>
        <p:nvSpPr>
          <p:cNvPr id="21507" name="Text Box 9"/>
          <p:cNvSpPr txBox="1">
            <a:spLocks noChangeArrowheads="1"/>
          </p:cNvSpPr>
          <p:nvPr/>
        </p:nvSpPr>
        <p:spPr bwMode="auto">
          <a:xfrm>
            <a:off x="1835150" y="1700213"/>
            <a:ext cx="5761038" cy="641350"/>
          </a:xfrm>
          <a:prstGeom prst="rect">
            <a:avLst/>
          </a:prstGeom>
          <a:noFill/>
          <a:ln w="9525">
            <a:noFill/>
            <a:miter lim="800000"/>
            <a:headEnd/>
            <a:tailEnd/>
          </a:ln>
        </p:spPr>
        <p:txBody>
          <a:bodyPr>
            <a:spAutoFit/>
          </a:bodyPr>
          <a:lstStyle/>
          <a:p>
            <a:pPr algn="ctr">
              <a:spcBef>
                <a:spcPct val="50000"/>
              </a:spcBef>
            </a:pPr>
            <a:r>
              <a:rPr lang="ru-RU" sz="3600" b="1" i="1">
                <a:latin typeface="Palatino Linotype" pitchFamily="18" charset="0"/>
              </a:rPr>
              <a:t>Спасибо за внимание!</a:t>
            </a:r>
          </a:p>
        </p:txBody>
      </p:sp>
      <p:pic>
        <p:nvPicPr>
          <p:cNvPr id="21508" name="Picture 4" descr="F:\соль-илецк фото\Arbuzplet.gif"/>
          <p:cNvPicPr>
            <a:picLocks noChangeAspect="1" noChangeArrowheads="1"/>
          </p:cNvPicPr>
          <p:nvPr/>
        </p:nvPicPr>
        <p:blipFill>
          <a:blip r:embed="rId2"/>
          <a:srcRect/>
          <a:stretch>
            <a:fillRect/>
          </a:stretch>
        </p:blipFill>
        <p:spPr bwMode="auto">
          <a:xfrm>
            <a:off x="2627313" y="4941888"/>
            <a:ext cx="4105275" cy="644525"/>
          </a:xfrm>
          <a:prstGeom prst="rect">
            <a:avLst/>
          </a:prstGeom>
          <a:noFill/>
          <a:ln w="9525">
            <a:noFill/>
            <a:miter lim="800000"/>
            <a:headEnd/>
            <a:tailEnd/>
          </a:ln>
        </p:spPr>
      </p:pic>
    </p:spTree>
  </p:cSld>
  <p:clrMapOvr>
    <a:masterClrMapping/>
  </p:clrMapOvr>
  <p:transition spd="med" advTm="81000">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Прямоугольник 2"/>
          <p:cNvSpPr>
            <a:spLocks noChangeArrowheads="1"/>
          </p:cNvSpPr>
          <p:nvPr/>
        </p:nvSpPr>
        <p:spPr bwMode="auto">
          <a:xfrm>
            <a:off x="642938" y="928688"/>
            <a:ext cx="8072437" cy="1123950"/>
          </a:xfrm>
          <a:prstGeom prst="rect">
            <a:avLst/>
          </a:prstGeom>
          <a:noFill/>
          <a:ln w="9525">
            <a:noFill/>
            <a:miter lim="800000"/>
            <a:headEnd/>
            <a:tailEnd/>
          </a:ln>
        </p:spPr>
        <p:txBody>
          <a:bodyPr>
            <a:spAutoFit/>
          </a:bodyPr>
          <a:lstStyle/>
          <a:p>
            <a:endParaRPr lang="ru-RU" sz="2800" b="1" i="1">
              <a:latin typeface="Palatino Linotype" pitchFamily="18" charset="0"/>
            </a:endParaRPr>
          </a:p>
          <a:p>
            <a:endParaRPr lang="ru-RU" sz="2800" b="1" i="1">
              <a:solidFill>
                <a:schemeClr val="bg1"/>
              </a:solidFill>
              <a:latin typeface="Palatino Linotype" pitchFamily="18" charset="0"/>
            </a:endParaRPr>
          </a:p>
          <a:p>
            <a:endParaRPr lang="ru-RU" sz="1100" b="1" i="1">
              <a:solidFill>
                <a:schemeClr val="bg1"/>
              </a:solidFill>
              <a:latin typeface="Palatino Linotype" pitchFamily="18" charset="0"/>
            </a:endParaRPr>
          </a:p>
        </p:txBody>
      </p:sp>
      <p:pic>
        <p:nvPicPr>
          <p:cNvPr id="4099" name="Picture 3" descr="F:\соль-илецк фото\47cd6620377d3.jpg"/>
          <p:cNvPicPr>
            <a:picLocks noChangeAspect="1" noChangeArrowheads="1"/>
          </p:cNvPicPr>
          <p:nvPr/>
        </p:nvPicPr>
        <p:blipFill>
          <a:blip r:embed="rId2"/>
          <a:srcRect/>
          <a:stretch>
            <a:fillRect/>
          </a:stretch>
        </p:blipFill>
        <p:spPr bwMode="auto">
          <a:xfrm>
            <a:off x="571500" y="428625"/>
            <a:ext cx="8072438" cy="6000750"/>
          </a:xfrm>
          <a:prstGeom prst="rect">
            <a:avLst/>
          </a:prstGeom>
          <a:noFill/>
          <a:ln w="152400" cap="rnd">
            <a:pattFill prst="sphere">
              <a:fgClr>
                <a:schemeClr val="tx1"/>
              </a:fgClr>
              <a:bgClr>
                <a:schemeClr val="accent1"/>
              </a:bgClr>
            </a:pattFill>
            <a:miter lim="800000"/>
            <a:headEnd/>
            <a:tailEnd/>
          </a:ln>
        </p:spPr>
      </p:pic>
      <p:sp>
        <p:nvSpPr>
          <p:cNvPr id="4100" name="Прямоугольник 3"/>
          <p:cNvSpPr>
            <a:spLocks noChangeArrowheads="1"/>
          </p:cNvSpPr>
          <p:nvPr/>
        </p:nvSpPr>
        <p:spPr bwMode="auto">
          <a:xfrm>
            <a:off x="857250" y="2357438"/>
            <a:ext cx="7215188" cy="1477962"/>
          </a:xfrm>
          <a:prstGeom prst="rect">
            <a:avLst/>
          </a:prstGeom>
          <a:noFill/>
          <a:ln w="9525">
            <a:noFill/>
            <a:miter lim="800000"/>
            <a:headEnd/>
            <a:tailEnd/>
          </a:ln>
        </p:spPr>
        <p:txBody>
          <a:bodyPr>
            <a:spAutoFit/>
          </a:bodyPr>
          <a:lstStyle/>
          <a:p>
            <a:r>
              <a:rPr lang="ru-RU" b="1" i="1">
                <a:solidFill>
                  <a:schemeClr val="bg1"/>
                </a:solidFill>
                <a:latin typeface="Palatino Linotype" pitchFamily="18" charset="0"/>
              </a:rPr>
              <a:t>                       </a:t>
            </a:r>
          </a:p>
          <a:p>
            <a:r>
              <a:rPr lang="ru-RU" b="1" i="1">
                <a:solidFill>
                  <a:schemeClr val="bg1"/>
                </a:solidFill>
                <a:latin typeface="Palatino Linotype" pitchFamily="18" charset="0"/>
              </a:rPr>
              <a:t>                                     </a:t>
            </a:r>
            <a:r>
              <a:rPr lang="ru-RU" sz="2400" b="1" i="1">
                <a:solidFill>
                  <a:schemeClr val="bg1"/>
                </a:solidFill>
                <a:latin typeface="Palatino Linotype" pitchFamily="18" charset="0"/>
              </a:rPr>
              <a:t>Ковыльная, арбузная, степная-</a:t>
            </a:r>
          </a:p>
          <a:p>
            <a:r>
              <a:rPr lang="ru-RU" sz="2400" b="1" i="1">
                <a:solidFill>
                  <a:schemeClr val="bg1"/>
                </a:solidFill>
                <a:latin typeface="Palatino Linotype" pitchFamily="18" charset="0"/>
              </a:rPr>
              <a:t/>
            </a:r>
            <a:br>
              <a:rPr lang="ru-RU" sz="2400" b="1" i="1">
                <a:solidFill>
                  <a:schemeClr val="bg1"/>
                </a:solidFill>
                <a:latin typeface="Palatino Linotype" pitchFamily="18" charset="0"/>
              </a:rPr>
            </a:br>
            <a:r>
              <a:rPr lang="ru-RU" sz="2400" b="1" i="1">
                <a:solidFill>
                  <a:schemeClr val="bg1"/>
                </a:solidFill>
                <a:latin typeface="Palatino Linotype" pitchFamily="18" charset="0"/>
              </a:rPr>
              <a:t>                                       Родная соль-илецкая земля!</a:t>
            </a:r>
          </a:p>
        </p:txBody>
      </p:sp>
      <p:sp>
        <p:nvSpPr>
          <p:cNvPr id="4101" name="Прямоугольник 4"/>
          <p:cNvSpPr>
            <a:spLocks noChangeArrowheads="1"/>
          </p:cNvSpPr>
          <p:nvPr/>
        </p:nvSpPr>
        <p:spPr bwMode="auto">
          <a:xfrm>
            <a:off x="1000125" y="1214438"/>
            <a:ext cx="7358063" cy="2678112"/>
          </a:xfrm>
          <a:prstGeom prst="rect">
            <a:avLst/>
          </a:prstGeom>
          <a:noFill/>
          <a:ln w="9525">
            <a:noFill/>
            <a:miter lim="800000"/>
            <a:headEnd/>
            <a:tailEnd/>
          </a:ln>
        </p:spPr>
        <p:txBody>
          <a:bodyPr>
            <a:spAutoFit/>
          </a:bodyPr>
          <a:lstStyle/>
          <a:p>
            <a:r>
              <a:rPr lang="ru-RU" sz="2400" b="1" i="1">
                <a:solidFill>
                  <a:schemeClr val="bg1"/>
                </a:solidFill>
                <a:latin typeface="Palatino Linotype" pitchFamily="18" charset="0"/>
              </a:rPr>
              <a:t>Как Родину, как мать не выбирают,</a:t>
            </a:r>
          </a:p>
          <a:p>
            <a:r>
              <a:rPr lang="ru-RU" sz="2400" b="1" i="1">
                <a:solidFill>
                  <a:schemeClr val="bg1"/>
                </a:solidFill>
                <a:latin typeface="Palatino Linotype" pitchFamily="18" charset="0"/>
              </a:rPr>
              <a:t> </a:t>
            </a:r>
            <a:br>
              <a:rPr lang="ru-RU" sz="2400" b="1" i="1">
                <a:solidFill>
                  <a:schemeClr val="bg1"/>
                </a:solidFill>
                <a:latin typeface="Palatino Linotype" pitchFamily="18" charset="0"/>
              </a:rPr>
            </a:br>
            <a:r>
              <a:rPr lang="ru-RU" sz="2400" b="1" i="1">
                <a:solidFill>
                  <a:schemeClr val="bg1"/>
                </a:solidFill>
                <a:latin typeface="Palatino Linotype" pitchFamily="18" charset="0"/>
              </a:rPr>
              <a:t>              Так мы не выбирали и тебя,</a:t>
            </a:r>
          </a:p>
          <a:p>
            <a:endParaRPr lang="ru-RU" sz="2400" b="1" i="1">
              <a:solidFill>
                <a:schemeClr val="bg1"/>
              </a:solidFill>
              <a:latin typeface="Palatino Linotype" pitchFamily="18" charset="0"/>
            </a:endParaRPr>
          </a:p>
          <a:p>
            <a:endParaRPr lang="ru-RU" sz="2400" b="1" i="1">
              <a:solidFill>
                <a:schemeClr val="bg1"/>
              </a:solidFill>
              <a:latin typeface="Palatino Linotype" pitchFamily="18" charset="0"/>
            </a:endParaRPr>
          </a:p>
          <a:p>
            <a:r>
              <a:rPr lang="ru-RU" sz="2400" b="1" i="1">
                <a:solidFill>
                  <a:schemeClr val="bg1"/>
                </a:solidFill>
                <a:latin typeface="Palatino Linotype" pitchFamily="18" charset="0"/>
              </a:rPr>
              <a:t> </a:t>
            </a:r>
            <a:br>
              <a:rPr lang="ru-RU" sz="2400" b="1" i="1">
                <a:solidFill>
                  <a:schemeClr val="bg1"/>
                </a:solidFill>
                <a:latin typeface="Palatino Linotype" pitchFamily="18" charset="0"/>
              </a:rPr>
            </a:br>
            <a:endParaRPr lang="ru-RU" sz="2400"/>
          </a:p>
        </p:txBody>
      </p:sp>
    </p:spTree>
  </p:cSld>
  <p:clrMapOvr>
    <a:masterClrMapping/>
  </p:clrMapOvr>
  <p:transition spd="med" advTm="8100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25"/>
            <a:ext cx="8229600" cy="5429250"/>
          </a:xfrm>
        </p:spPr>
        <p:txBody>
          <a:bodyPr/>
          <a:lstStyle/>
          <a:p>
            <a:pPr eaLnBrk="1" fontAlgn="auto" hangingPunct="1">
              <a:spcAft>
                <a:spcPts val="0"/>
              </a:spcAft>
              <a:defRPr/>
            </a:pPr>
            <a:endParaRPr lang="ru-RU" dirty="0">
              <a:solidFill>
                <a:schemeClr val="tx1">
                  <a:lumMod val="95000"/>
                  <a:lumOff val="5000"/>
                </a:schemeClr>
              </a:solidFill>
            </a:endParaRPr>
          </a:p>
        </p:txBody>
      </p:sp>
      <p:sp>
        <p:nvSpPr>
          <p:cNvPr id="5123" name="TextBox 3"/>
          <p:cNvSpPr txBox="1">
            <a:spLocks noChangeArrowheads="1"/>
          </p:cNvSpPr>
          <p:nvPr/>
        </p:nvSpPr>
        <p:spPr bwMode="auto">
          <a:xfrm>
            <a:off x="214313" y="285750"/>
            <a:ext cx="8715375" cy="5694363"/>
          </a:xfrm>
          <a:prstGeom prst="rect">
            <a:avLst/>
          </a:prstGeom>
          <a:noFill/>
          <a:ln w="152400" cap="rnd">
            <a:pattFill prst="sphere">
              <a:fgClr>
                <a:schemeClr val="accent1"/>
              </a:fgClr>
              <a:bgClr>
                <a:srgbClr val="FFFFFF"/>
              </a:bgClr>
            </a:pattFill>
            <a:miter lim="800000"/>
            <a:headEnd/>
            <a:tailEnd/>
          </a:ln>
        </p:spPr>
        <p:txBody>
          <a:bodyPr>
            <a:spAutoFit/>
          </a:bodyPr>
          <a:lstStyle/>
          <a:p>
            <a:endParaRPr lang="ru-RU" sz="1400" b="1" i="1">
              <a:latin typeface="Palatino Linotype" pitchFamily="18" charset="0"/>
            </a:endParaRPr>
          </a:p>
          <a:p>
            <a:r>
              <a:rPr lang="ru-RU" sz="1400" b="1" i="1" u="sng">
                <a:latin typeface="Palatino Linotype" pitchFamily="18" charset="0"/>
              </a:rPr>
              <a:t>СОЛЬ-ИЛЕЦК</a:t>
            </a:r>
            <a:r>
              <a:rPr lang="ru-RU" sz="1400" b="1" i="1">
                <a:latin typeface="Palatino Linotype" pitchFamily="18" charset="0"/>
              </a:rPr>
              <a:t> - районный центр в Оренбургской области, расположенный на самом юге Южного Урала, на правом берегу реки Илек. Численность населения составляет 26900 человек, а занимаемая им территория - 100 кв. км. Вся история города связана с солью, отличающейся особенной химической чистотой и феноменальными вкусовыми качествами. Наша соль славится на весь мир, как и соленое озеро Развал . В прошлом Соль-Илецк был крепостью, заселенной казаками, и название носил соответствующее - Илецкая Защита . Каждому из нас жизненно необходимы 20- 25 граммов соли в сутки, и, когда ее не хватало, на Руси начинался мор, вспыхивали бунты. Проведенные раскопки показали, что наша местность была заселена людьми уже во втором тысячелетии до нашей эры. Первым письменным документом, упоминающим об этом, является "Книга Большого Чертежа", которая была составлена в царствование Ивана Грозного. С древнейших времен кочевники - скотоводы добывали здесь каменную соль, лежавшую почти на поверхности. Именно они первыми открыли залежи этого природного богатства и при помощи топора и лома вырубали большие соляные глыбы, разбивали их на мелкие куски и увозили. Образовавшиеся ямы наполнялись дождевой и снеговой водой, в которой растворялась соль. Так появились небольшие озерки, имеющие целебные свойства, и люди уже тогда пользовались ими для лечения ревматизма и других болезней. Здесь же в необъятных, заросших высоким ковылем степях с незапамятных времен высилась белая гора - Гипсовая. Она была маяком, служившим ориентиром для людей. Учитывая, что соль может дать государству значительные доходы, в ХVIII веке российское правительство решило установить монополию, на все соляные промыслы и солеторговлю в империи. Многие поколения крепостных подневольных людей, а так же каторжников и под палящим солнцем, и в морозы трудились на добыче соли вручную. Работа была трудоемкой и губительной, а условия невероятно тяжелыми. Первобытные пути сообщения тормозили добычу соли, нехватка которой ощущалась по всей стране. В 1753 году правительствующий Сенат объявил Илецкое месторождение соли собственностью казны. </a:t>
            </a:r>
          </a:p>
          <a:p>
            <a:endParaRPr lang="ru-RU" sz="1400" b="1" i="1">
              <a:latin typeface="Palatino Linotype" pitchFamily="18" charset="0"/>
            </a:endParaRPr>
          </a:p>
        </p:txBody>
      </p:sp>
    </p:spTree>
  </p:cSld>
  <p:clrMapOvr>
    <a:masterClrMapping/>
  </p:clrMapOvr>
  <p:transition spd="med" advTm="81000">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50" y="141288"/>
            <a:ext cx="8686800" cy="654032"/>
          </a:xfrm>
        </p:spPr>
        <p:txBody>
          <a:bodyPr>
            <a:normAutofit fontScale="90000"/>
          </a:bodyPr>
          <a:lstStyle/>
          <a:p>
            <a:pPr eaLnBrk="1" fontAlgn="auto" hangingPunct="1">
              <a:spcAft>
                <a:spcPts val="0"/>
              </a:spcAft>
              <a:defRPr/>
            </a:pPr>
            <a:r>
              <a:rPr lang="ru-RU" i="1" dirty="0" smtClean="0">
                <a:latin typeface="Palatino Linotype" pitchFamily="18" charset="0"/>
              </a:rPr>
              <a:t>На </a:t>
            </a:r>
            <a:r>
              <a:rPr lang="ru-RU" i="1" dirty="0" err="1" smtClean="0">
                <a:latin typeface="Palatino Linotype" pitchFamily="18" charset="0"/>
              </a:rPr>
              <a:t>Соль-Илецких</a:t>
            </a:r>
            <a:r>
              <a:rPr lang="ru-RU" i="1" dirty="0" smtClean="0">
                <a:latin typeface="Palatino Linotype" pitchFamily="18" charset="0"/>
              </a:rPr>
              <a:t> рудниках</a:t>
            </a:r>
            <a:endParaRPr lang="ru-RU" i="1" dirty="0">
              <a:latin typeface="Palatino Linotype" pitchFamily="18" charset="0"/>
            </a:endParaRPr>
          </a:p>
        </p:txBody>
      </p:sp>
      <p:pic>
        <p:nvPicPr>
          <p:cNvPr id="6147" name="Picture 2" descr="F:\соль-илецк фото\0_6d917_5c2398d7_XL.jpeg"/>
          <p:cNvPicPr>
            <a:picLocks noChangeAspect="1" noChangeArrowheads="1"/>
          </p:cNvPicPr>
          <p:nvPr/>
        </p:nvPicPr>
        <p:blipFill>
          <a:blip r:embed="rId2"/>
          <a:srcRect/>
          <a:stretch>
            <a:fillRect/>
          </a:stretch>
        </p:blipFill>
        <p:spPr bwMode="auto">
          <a:xfrm>
            <a:off x="762000" y="900113"/>
            <a:ext cx="7620000" cy="5057775"/>
          </a:xfrm>
          <a:prstGeom prst="rect">
            <a:avLst/>
          </a:prstGeom>
          <a:noFill/>
          <a:ln w="152400" cap="rnd">
            <a:pattFill prst="sphere">
              <a:fgClr>
                <a:schemeClr val="accent1"/>
              </a:fgClr>
              <a:bgClr>
                <a:srgbClr val="FFFFFF"/>
              </a:bgClr>
            </a:pattFill>
            <a:miter lim="800000"/>
            <a:headEnd/>
            <a:tailEnd/>
          </a:ln>
        </p:spPr>
      </p:pic>
    </p:spTree>
  </p:cSld>
  <p:clrMapOvr>
    <a:masterClrMapping/>
  </p:clrMapOvr>
  <p:transition spd="med" advTm="81000">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2"/>
          <p:cNvSpPr txBox="1">
            <a:spLocks noChangeArrowheads="1"/>
          </p:cNvSpPr>
          <p:nvPr/>
        </p:nvSpPr>
        <p:spPr bwMode="auto">
          <a:xfrm>
            <a:off x="714375" y="428625"/>
            <a:ext cx="7929563" cy="923925"/>
          </a:xfrm>
          <a:prstGeom prst="rect">
            <a:avLst/>
          </a:prstGeom>
          <a:noFill/>
          <a:ln w="9525">
            <a:noFill/>
            <a:miter lim="800000"/>
            <a:headEnd/>
            <a:tailEnd/>
          </a:ln>
        </p:spPr>
        <p:txBody>
          <a:bodyPr>
            <a:spAutoFit/>
          </a:bodyPr>
          <a:lstStyle/>
          <a:p>
            <a:r>
              <a:rPr lang="ru-RU" b="1" i="1">
                <a:latin typeface="Palatino Linotype" pitchFamily="18" charset="0"/>
              </a:rPr>
              <a:t>Летом 1754 года в 75 верстах от Оренбурга для защиты соляных копей от опустошительных набегов кочевников была построена крепость. Этот год считается годом основания города. </a:t>
            </a:r>
          </a:p>
        </p:txBody>
      </p:sp>
      <p:pic>
        <p:nvPicPr>
          <p:cNvPr id="7171" name="Picture 4" descr="F:\соль-илецк фото\stone.jpg"/>
          <p:cNvPicPr>
            <a:picLocks noChangeAspect="1" noChangeArrowheads="1"/>
          </p:cNvPicPr>
          <p:nvPr/>
        </p:nvPicPr>
        <p:blipFill>
          <a:blip r:embed="rId2"/>
          <a:srcRect/>
          <a:stretch>
            <a:fillRect/>
          </a:stretch>
        </p:blipFill>
        <p:spPr bwMode="auto">
          <a:xfrm>
            <a:off x="1928813" y="1857375"/>
            <a:ext cx="5305425" cy="4000500"/>
          </a:xfrm>
          <a:prstGeom prst="rect">
            <a:avLst/>
          </a:prstGeom>
          <a:noFill/>
          <a:ln w="152400" cap="rnd">
            <a:pattFill prst="sphere">
              <a:fgClr>
                <a:schemeClr val="accent1"/>
              </a:fgClr>
              <a:bgClr>
                <a:srgbClr val="FFFFFF"/>
              </a:bgClr>
            </a:pattFill>
            <a:miter lim="800000"/>
            <a:headEnd/>
            <a:tailEnd/>
          </a:ln>
        </p:spPr>
      </p:pic>
    </p:spTree>
  </p:cSld>
  <p:clrMapOvr>
    <a:masterClrMapping/>
  </p:clrMapOvr>
  <p:transition spd="med" advTm="81000">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1"/>
          <p:cNvSpPr>
            <a:spLocks noChangeArrowheads="1"/>
          </p:cNvSpPr>
          <p:nvPr/>
        </p:nvSpPr>
        <p:spPr bwMode="auto">
          <a:xfrm>
            <a:off x="357188" y="357188"/>
            <a:ext cx="8572500" cy="1816100"/>
          </a:xfrm>
          <a:prstGeom prst="rect">
            <a:avLst/>
          </a:prstGeom>
          <a:noFill/>
          <a:ln w="152400">
            <a:noFill/>
            <a:miter lim="800000"/>
            <a:headEnd/>
            <a:tailEnd/>
          </a:ln>
        </p:spPr>
        <p:txBody>
          <a:bodyPr>
            <a:spAutoFit/>
          </a:bodyPr>
          <a:lstStyle/>
          <a:p>
            <a:r>
              <a:rPr lang="ru-RU" sz="1600" b="1" i="1">
                <a:latin typeface="Palatino Linotype" pitchFamily="18" charset="0"/>
              </a:rPr>
              <a:t>За два с половиной столетия в истории нашего многонационального города произошло немало событий. В развитие соляного промысла весомый вклад внес начальник правления Оренбургских соляных дел П. И. Рычков. Он поставил задачу увеличить добычу соли до 1 млн. пудов в год. Для этого нужно было улучшить условия и организацию труда горняков. Он ввел на руднике почасовую оплату с выработки, придумал приспособления для откачки воды из солевых ям и подъема соляных глыб, сократил число каторжников, заменив их вольнонаемными работниками</a:t>
            </a:r>
            <a:r>
              <a:rPr lang="ru-RU" sz="1400" b="1" i="1">
                <a:latin typeface="Palatino Linotype" pitchFamily="18" charset="0"/>
              </a:rPr>
              <a:t>. </a:t>
            </a:r>
          </a:p>
        </p:txBody>
      </p:sp>
      <p:pic>
        <p:nvPicPr>
          <p:cNvPr id="8195" name="Picture 4"/>
          <p:cNvPicPr>
            <a:picLocks noChangeAspect="1" noChangeArrowheads="1"/>
          </p:cNvPicPr>
          <p:nvPr/>
        </p:nvPicPr>
        <p:blipFill>
          <a:blip r:embed="rId2"/>
          <a:srcRect/>
          <a:stretch>
            <a:fillRect/>
          </a:stretch>
        </p:blipFill>
        <p:spPr bwMode="auto">
          <a:xfrm>
            <a:off x="1042988" y="2492375"/>
            <a:ext cx="6886575" cy="3508375"/>
          </a:xfrm>
          <a:prstGeom prst="rect">
            <a:avLst/>
          </a:prstGeom>
          <a:noFill/>
          <a:ln w="152400" cap="rnd">
            <a:pattFill prst="sphere">
              <a:fgClr>
                <a:schemeClr val="accent1"/>
              </a:fgClr>
              <a:bgClr>
                <a:srgbClr val="FFFFFF"/>
              </a:bgClr>
            </a:pattFill>
            <a:miter lim="800000"/>
            <a:headEnd/>
            <a:tailEnd/>
          </a:ln>
        </p:spPr>
      </p:pic>
      <p:sp>
        <p:nvSpPr>
          <p:cNvPr id="8196" name="TextBox 3"/>
          <p:cNvSpPr txBox="1">
            <a:spLocks noChangeArrowheads="1"/>
          </p:cNvSpPr>
          <p:nvPr/>
        </p:nvSpPr>
        <p:spPr bwMode="auto">
          <a:xfrm>
            <a:off x="2428875" y="6286500"/>
            <a:ext cx="4071938" cy="461963"/>
          </a:xfrm>
          <a:prstGeom prst="rect">
            <a:avLst/>
          </a:prstGeom>
          <a:noFill/>
          <a:ln w="9525">
            <a:noFill/>
            <a:miter lim="800000"/>
            <a:headEnd/>
            <a:tailEnd/>
          </a:ln>
        </p:spPr>
        <p:txBody>
          <a:bodyPr>
            <a:spAutoFit/>
          </a:bodyPr>
          <a:lstStyle/>
          <a:p>
            <a:r>
              <a:rPr lang="ru-RU" sz="2400" b="1" i="1">
                <a:latin typeface="Palatino Linotype" pitchFamily="18" charset="0"/>
              </a:rPr>
              <a:t>Памятник П.И. Рычкову</a:t>
            </a:r>
          </a:p>
        </p:txBody>
      </p:sp>
    </p:spTree>
  </p:cSld>
  <p:clrMapOvr>
    <a:masterClrMapping/>
  </p:clrMapOvr>
  <p:transition spd="med" advTm="81000">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428625" y="850900"/>
            <a:ext cx="8358188" cy="4986338"/>
          </a:xfrm>
          <a:prstGeom prst="rect">
            <a:avLst/>
          </a:prstGeom>
          <a:noFill/>
          <a:ln w="152400" cap="rnd">
            <a:pattFill prst="sphere">
              <a:fgClr>
                <a:schemeClr val="accent1"/>
              </a:fgClr>
              <a:bgClr>
                <a:srgbClr val="FFFFFF"/>
              </a:bgClr>
            </a:pattFill>
            <a:miter lim="800000"/>
            <a:headEnd/>
            <a:tailEnd/>
          </a:ln>
        </p:spPr>
        <p:txBody>
          <a:bodyPr anchor="ctr">
            <a:spAutoFit/>
          </a:bodyPr>
          <a:lstStyle/>
          <a:p>
            <a:pPr eaLnBrk="0" hangingPunct="0"/>
            <a:endParaRPr lang="ru-RU" sz="1600" b="1" i="1">
              <a:latin typeface="Palatino Linotype" pitchFamily="18" charset="0"/>
              <a:cs typeface="Times New Roman" pitchFamily="18" charset="0"/>
            </a:endParaRPr>
          </a:p>
          <a:p>
            <a:pPr eaLnBrk="0" hangingPunct="0"/>
            <a:r>
              <a:rPr lang="ru-RU" sz="1600" b="1" i="1">
                <a:latin typeface="Palatino Linotype" pitchFamily="18" charset="0"/>
                <a:cs typeface="Times New Roman" pitchFamily="18" charset="0"/>
              </a:rPr>
              <a:t>В течение 1771 года удалось добыть соли в 7 раз больше того, что планировал первый арендатор рудника сотник Оренбургского казачьего войска Алексей Углицкий. И все-таки одной из форм пополнения населения необжитого края по-прежнему оставалась высылка различных преступников. Каторжане хорошо знали настоящую цену соли - с них ни днем, ни ночью не снимали кандалы. Рубил здесь соль и Афанасий Соколов (Хлопуша), будущий сподвижник Пугачева. В феврале 1774 года атаман Хлопуша со своим отрядом при помощи ссыльных захватил Илецкую Защиту , но вскоре пугачевское движение было подавлено. Спрос на илецкую соль возрастал с каждым годом. Но доставлять ее в города, на речные пристани приходилось на конях, быках, верблюдах. В 1810 году началось устройство солевозного пути. Добыча соли велась открытым способом до 1821 года, когда стала действовать первая шахта. В 1889 г. был осуществлен полный переход на подземную шахтную работу. В 1905 году вошла в строй железная дорога Оренбург - Джусалы (через Илецк ), что в значительной мере способствовало росту торговли. В 1912 году в городе насчитывалось уже 12388 жителей, действовали семь школ, четыре церкви, несколько часовен,  женский монастырь, мечеть и, конечно, тюрьма. В 1913 году началась прокладка железнодорожной линии Илецк - Уральск. В октябре 1919 года была создана районная газета.</a:t>
            </a:r>
            <a:endParaRPr lang="ru-RU" sz="1600" b="1" i="1">
              <a:latin typeface="Palatino Linotype" pitchFamily="18" charset="0"/>
            </a:endParaRPr>
          </a:p>
          <a:p>
            <a:pPr eaLnBrk="0" hangingPunct="0"/>
            <a:endParaRPr lang="ru-RU" sz="1400" b="1" i="1">
              <a:latin typeface="Palatino Linotype" pitchFamily="18" charset="0"/>
            </a:endParaRPr>
          </a:p>
        </p:txBody>
      </p:sp>
    </p:spTree>
  </p:cSld>
  <p:clrMapOvr>
    <a:masterClrMapping/>
  </p:clrMapOvr>
  <p:transition spd="med" advTm="81000">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357188" y="574675"/>
            <a:ext cx="8501062" cy="581025"/>
          </a:xfrm>
          <a:prstGeom prst="rect">
            <a:avLst/>
          </a:prstGeom>
          <a:noFill/>
          <a:ln w="9525">
            <a:noFill/>
            <a:miter lim="800000"/>
            <a:headEnd/>
            <a:tailEnd/>
          </a:ln>
        </p:spPr>
        <p:txBody>
          <a:bodyPr anchor="ctr">
            <a:spAutoFit/>
          </a:bodyPr>
          <a:lstStyle/>
          <a:p>
            <a:pPr algn="ctr" eaLnBrk="0" hangingPunct="0"/>
            <a:r>
              <a:rPr lang="ru-RU" sz="1600" b="1" i="1">
                <a:latin typeface="Palatino Linotype" pitchFamily="18" charset="0"/>
                <a:cs typeface="Times New Roman" pitchFamily="18" charset="0"/>
              </a:rPr>
              <a:t>Первый анализ Илецкой соли провел М.В.Ломоносов:</a:t>
            </a:r>
            <a:endParaRPr lang="ru-RU" sz="1600" b="1" i="1">
              <a:latin typeface="Palatino Linotype" pitchFamily="18" charset="0"/>
            </a:endParaRPr>
          </a:p>
          <a:p>
            <a:pPr algn="ctr" eaLnBrk="0" hangingPunct="0"/>
            <a:endParaRPr lang="ru-RU" sz="1600" b="1" i="1">
              <a:latin typeface="Palatino Linotype" pitchFamily="18" charset="0"/>
            </a:endParaRPr>
          </a:p>
        </p:txBody>
      </p:sp>
      <p:pic>
        <p:nvPicPr>
          <p:cNvPr id="10243" name="Picture 2" descr="F:\соль-илецк фото\73625252_3571750_3626882.jpg"/>
          <p:cNvPicPr>
            <a:picLocks noChangeAspect="1" noChangeArrowheads="1"/>
          </p:cNvPicPr>
          <p:nvPr/>
        </p:nvPicPr>
        <p:blipFill>
          <a:blip r:embed="rId2"/>
          <a:srcRect/>
          <a:stretch>
            <a:fillRect/>
          </a:stretch>
        </p:blipFill>
        <p:spPr bwMode="auto">
          <a:xfrm>
            <a:off x="2195513" y="4797425"/>
            <a:ext cx="2735262" cy="1844675"/>
          </a:xfrm>
          <a:prstGeom prst="rect">
            <a:avLst/>
          </a:prstGeom>
          <a:noFill/>
          <a:ln w="152400" cap="rnd">
            <a:pattFill prst="sphere">
              <a:fgClr>
                <a:schemeClr val="accent1"/>
              </a:fgClr>
              <a:bgClr>
                <a:srgbClr val="FFFFFF"/>
              </a:bgClr>
            </a:pattFill>
            <a:miter lim="800000"/>
            <a:headEnd/>
            <a:tailEnd/>
          </a:ln>
        </p:spPr>
      </p:pic>
      <p:pic>
        <p:nvPicPr>
          <p:cNvPr id="10244" name="Picture 3" descr="F:\соль-илецк фото\img_1303822207.jpg"/>
          <p:cNvPicPr>
            <a:picLocks noChangeAspect="1" noChangeArrowheads="1"/>
          </p:cNvPicPr>
          <p:nvPr/>
        </p:nvPicPr>
        <p:blipFill>
          <a:blip r:embed="rId3"/>
          <a:srcRect/>
          <a:stretch>
            <a:fillRect/>
          </a:stretch>
        </p:blipFill>
        <p:spPr bwMode="auto">
          <a:xfrm>
            <a:off x="5795963" y="4797425"/>
            <a:ext cx="2592387" cy="1798638"/>
          </a:xfrm>
          <a:prstGeom prst="rect">
            <a:avLst/>
          </a:prstGeom>
          <a:noFill/>
          <a:ln w="152400" cap="rnd">
            <a:pattFill prst="sphere">
              <a:fgClr>
                <a:schemeClr val="accent1"/>
              </a:fgClr>
              <a:bgClr>
                <a:srgbClr val="FFFFFF"/>
              </a:bgClr>
            </a:pattFill>
            <a:miter lim="800000"/>
            <a:headEnd/>
            <a:tailEnd/>
          </a:ln>
        </p:spPr>
      </p:pic>
      <p:pic>
        <p:nvPicPr>
          <p:cNvPr id="10245" name="Picture 5" descr="C:\Documents and Settings\Admin\Рабочий стол\201105201646-02.jpg"/>
          <p:cNvPicPr>
            <a:picLocks noChangeAspect="1" noChangeArrowheads="1"/>
          </p:cNvPicPr>
          <p:nvPr/>
        </p:nvPicPr>
        <p:blipFill>
          <a:blip r:embed="rId4"/>
          <a:srcRect/>
          <a:stretch>
            <a:fillRect/>
          </a:stretch>
        </p:blipFill>
        <p:spPr bwMode="auto">
          <a:xfrm rot="-491061">
            <a:off x="827088" y="1341438"/>
            <a:ext cx="3024187" cy="2808287"/>
          </a:xfrm>
          <a:prstGeom prst="rect">
            <a:avLst/>
          </a:prstGeom>
          <a:noFill/>
          <a:ln w="152400" cap="rnd">
            <a:pattFill prst="sphere">
              <a:fgClr>
                <a:schemeClr val="accent1"/>
              </a:fgClr>
              <a:bgClr>
                <a:srgbClr val="FFFFFF"/>
              </a:bgClr>
            </a:pattFill>
            <a:miter lim="800000"/>
            <a:headEnd/>
            <a:tailEnd/>
          </a:ln>
        </p:spPr>
      </p:pic>
      <p:pic>
        <p:nvPicPr>
          <p:cNvPr id="10246" name="Picture 3" descr="C:\Documents and Settings\Admin\Рабочий стол\salt.gif"/>
          <p:cNvPicPr>
            <a:picLocks noChangeAspect="1" noChangeArrowheads="1"/>
          </p:cNvPicPr>
          <p:nvPr/>
        </p:nvPicPr>
        <p:blipFill>
          <a:blip r:embed="rId5"/>
          <a:srcRect/>
          <a:stretch>
            <a:fillRect/>
          </a:stretch>
        </p:blipFill>
        <p:spPr bwMode="auto">
          <a:xfrm rot="-399380">
            <a:off x="250825" y="4292600"/>
            <a:ext cx="2232025" cy="1585913"/>
          </a:xfrm>
          <a:prstGeom prst="rect">
            <a:avLst/>
          </a:prstGeom>
          <a:noFill/>
          <a:ln w="152400" cap="rnd">
            <a:pattFill prst="sphere">
              <a:fgClr>
                <a:schemeClr val="accent1"/>
              </a:fgClr>
              <a:bgClr>
                <a:srgbClr val="FFFFFF"/>
              </a:bgClr>
            </a:pattFill>
            <a:miter lim="800000"/>
            <a:headEnd/>
            <a:tailEnd/>
          </a:ln>
        </p:spPr>
      </p:pic>
      <p:pic>
        <p:nvPicPr>
          <p:cNvPr id="10247" name="Picture 9" descr="lomonosov"/>
          <p:cNvPicPr>
            <a:picLocks noChangeAspect="1" noChangeArrowheads="1"/>
          </p:cNvPicPr>
          <p:nvPr/>
        </p:nvPicPr>
        <p:blipFill>
          <a:blip r:embed="rId6"/>
          <a:srcRect/>
          <a:stretch>
            <a:fillRect/>
          </a:stretch>
        </p:blipFill>
        <p:spPr bwMode="auto">
          <a:xfrm rot="338385">
            <a:off x="5148263" y="1341438"/>
            <a:ext cx="3184525" cy="2706687"/>
          </a:xfrm>
          <a:prstGeom prst="rect">
            <a:avLst/>
          </a:prstGeom>
          <a:noFill/>
          <a:ln w="152400" cap="rnd">
            <a:pattFill prst="sphere">
              <a:fgClr>
                <a:schemeClr val="accent1"/>
              </a:fgClr>
              <a:bgClr>
                <a:srgbClr val="FFFFFF"/>
              </a:bgClr>
            </a:pattFill>
            <a:miter lim="800000"/>
            <a:headEnd/>
            <a:tailEnd/>
          </a:ln>
        </p:spPr>
      </p:pic>
    </p:spTree>
  </p:cSld>
  <p:clrMapOvr>
    <a:masterClrMapping/>
  </p:clrMapOvr>
  <p:transition spd="med" advTm="81000">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857250" y="642938"/>
            <a:ext cx="7929563" cy="584200"/>
          </a:xfrm>
          <a:prstGeom prst="rect">
            <a:avLst/>
          </a:prstGeom>
          <a:noFill/>
          <a:ln w="9525">
            <a:noFill/>
            <a:miter lim="800000"/>
            <a:headEnd/>
            <a:tailEnd/>
          </a:ln>
        </p:spPr>
        <p:txBody>
          <a:bodyPr anchor="ctr">
            <a:spAutoFit/>
          </a:bodyPr>
          <a:lstStyle/>
          <a:p>
            <a:pPr eaLnBrk="0" hangingPunct="0"/>
            <a:r>
              <a:rPr lang="ru-RU" sz="1600" b="1" i="1">
                <a:latin typeface="Palatino Linotype" pitchFamily="18" charset="0"/>
                <a:cs typeface="Times New Roman" pitchFamily="18" charset="0"/>
              </a:rPr>
              <a:t>Достопримечательностью Соль-Илецка является соленое озеро «Развал».</a:t>
            </a:r>
            <a:endParaRPr lang="ru-RU" sz="1600" b="1" i="1">
              <a:latin typeface="Palatino Linotype" pitchFamily="18" charset="0"/>
            </a:endParaRPr>
          </a:p>
          <a:p>
            <a:pPr eaLnBrk="0" hangingPunct="0"/>
            <a:endParaRPr lang="ru-RU" sz="1600">
              <a:latin typeface="Palatino Linotype" pitchFamily="18" charset="0"/>
            </a:endParaRPr>
          </a:p>
        </p:txBody>
      </p:sp>
      <p:pic>
        <p:nvPicPr>
          <p:cNvPr id="11267" name="Picture 4" descr="F:\соль-илецк фото\800.jpg"/>
          <p:cNvPicPr>
            <a:picLocks noChangeAspect="1" noChangeArrowheads="1"/>
          </p:cNvPicPr>
          <p:nvPr/>
        </p:nvPicPr>
        <p:blipFill>
          <a:blip r:embed="rId2" cstate="print"/>
          <a:srcRect/>
          <a:stretch>
            <a:fillRect/>
          </a:stretch>
        </p:blipFill>
        <p:spPr bwMode="auto">
          <a:xfrm>
            <a:off x="250825" y="1214438"/>
            <a:ext cx="2592388" cy="2286000"/>
          </a:xfrm>
          <a:prstGeom prst="rect">
            <a:avLst/>
          </a:prstGeom>
          <a:noFill/>
          <a:ln w="152400" cap="rnd">
            <a:pattFill prst="sphere">
              <a:fgClr>
                <a:schemeClr val="accent1"/>
              </a:fgClr>
              <a:bgClr>
                <a:srgbClr val="FFFFFF"/>
              </a:bgClr>
            </a:pattFill>
            <a:miter lim="800000"/>
            <a:headEnd/>
            <a:tailEnd/>
          </a:ln>
        </p:spPr>
      </p:pic>
      <p:pic>
        <p:nvPicPr>
          <p:cNvPr id="11268" name="Picture 5" descr="F:\соль-илецк фото\82355100.jpg"/>
          <p:cNvPicPr>
            <a:picLocks noChangeAspect="1" noChangeArrowheads="1"/>
          </p:cNvPicPr>
          <p:nvPr/>
        </p:nvPicPr>
        <p:blipFill>
          <a:blip r:embed="rId3"/>
          <a:srcRect/>
          <a:stretch>
            <a:fillRect/>
          </a:stretch>
        </p:blipFill>
        <p:spPr bwMode="auto">
          <a:xfrm>
            <a:off x="250825" y="4005263"/>
            <a:ext cx="2881313" cy="2519362"/>
          </a:xfrm>
          <a:prstGeom prst="rect">
            <a:avLst/>
          </a:prstGeom>
          <a:noFill/>
          <a:ln w="152400" cap="rnd">
            <a:pattFill prst="sphere">
              <a:fgClr>
                <a:schemeClr val="accent1"/>
              </a:fgClr>
              <a:bgClr>
                <a:srgbClr val="FFFFFF"/>
              </a:bgClr>
            </a:pattFill>
            <a:miter lim="800000"/>
            <a:headEnd/>
            <a:tailEnd/>
          </a:ln>
        </p:spPr>
      </p:pic>
      <p:pic>
        <p:nvPicPr>
          <p:cNvPr id="11269" name="Picture 6" descr="F:\соль-илецк фото\976436731.jpg"/>
          <p:cNvPicPr>
            <a:picLocks noChangeAspect="1" noChangeArrowheads="1"/>
          </p:cNvPicPr>
          <p:nvPr/>
        </p:nvPicPr>
        <p:blipFill>
          <a:blip r:embed="rId4"/>
          <a:srcRect/>
          <a:stretch>
            <a:fillRect/>
          </a:stretch>
        </p:blipFill>
        <p:spPr bwMode="auto">
          <a:xfrm>
            <a:off x="6011863" y="4005263"/>
            <a:ext cx="2881312" cy="2519362"/>
          </a:xfrm>
          <a:prstGeom prst="rect">
            <a:avLst/>
          </a:prstGeom>
          <a:noFill/>
          <a:ln w="152400" cap="rnd">
            <a:pattFill prst="sphere">
              <a:fgClr>
                <a:schemeClr val="accent1"/>
              </a:fgClr>
              <a:bgClr>
                <a:srgbClr val="FFFFFF"/>
              </a:bgClr>
            </a:pattFill>
            <a:miter lim="800000"/>
            <a:headEnd/>
            <a:tailEnd/>
          </a:ln>
        </p:spPr>
      </p:pic>
      <p:pic>
        <p:nvPicPr>
          <p:cNvPr id="11270" name="Picture 8" descr="F:\соль-илецк фото\0_33f67_5036a437_XL.jpeg"/>
          <p:cNvPicPr>
            <a:picLocks noChangeAspect="1" noChangeArrowheads="1"/>
          </p:cNvPicPr>
          <p:nvPr/>
        </p:nvPicPr>
        <p:blipFill>
          <a:blip r:embed="rId5"/>
          <a:srcRect/>
          <a:stretch>
            <a:fillRect/>
          </a:stretch>
        </p:blipFill>
        <p:spPr bwMode="auto">
          <a:xfrm>
            <a:off x="5940425" y="1214438"/>
            <a:ext cx="2952750" cy="2286000"/>
          </a:xfrm>
          <a:prstGeom prst="rect">
            <a:avLst/>
          </a:prstGeom>
          <a:noFill/>
          <a:ln w="152400" cap="rnd">
            <a:pattFill prst="sphere">
              <a:fgClr>
                <a:schemeClr val="accent1"/>
              </a:fgClr>
              <a:bgClr>
                <a:srgbClr val="FFFFFF"/>
              </a:bgClr>
            </a:pattFill>
            <a:miter lim="800000"/>
            <a:headEnd/>
            <a:tailEnd/>
          </a:ln>
        </p:spPr>
      </p:pic>
      <p:pic>
        <p:nvPicPr>
          <p:cNvPr id="11271" name="Picture 7" descr="F:\соль-илецк фото\0_6e62f_99fd53e_XL.jpeg"/>
          <p:cNvPicPr>
            <a:picLocks noChangeAspect="1" noChangeArrowheads="1"/>
          </p:cNvPicPr>
          <p:nvPr/>
        </p:nvPicPr>
        <p:blipFill>
          <a:blip r:embed="rId6"/>
          <a:srcRect/>
          <a:stretch>
            <a:fillRect/>
          </a:stretch>
        </p:blipFill>
        <p:spPr bwMode="auto">
          <a:xfrm>
            <a:off x="3563938" y="3933825"/>
            <a:ext cx="1997075" cy="2663825"/>
          </a:xfrm>
          <a:prstGeom prst="rect">
            <a:avLst/>
          </a:prstGeom>
          <a:noFill/>
          <a:ln w="152400" cap="rnd">
            <a:pattFill prst="sphere">
              <a:fgClr>
                <a:schemeClr val="accent1"/>
              </a:fgClr>
              <a:bgClr>
                <a:srgbClr val="FFFFFF"/>
              </a:bgClr>
            </a:pattFill>
            <a:miter lim="800000"/>
            <a:headEnd/>
            <a:tailEnd/>
          </a:ln>
        </p:spPr>
      </p:pic>
      <p:pic>
        <p:nvPicPr>
          <p:cNvPr id="11272" name="Picture 3" descr="C:\Documents and Settings\Admin\Рабочий стол\ozero.jpg"/>
          <p:cNvPicPr>
            <a:picLocks noChangeAspect="1" noChangeArrowheads="1"/>
          </p:cNvPicPr>
          <p:nvPr/>
        </p:nvPicPr>
        <p:blipFill>
          <a:blip r:embed="rId7"/>
          <a:srcRect/>
          <a:stretch>
            <a:fillRect/>
          </a:stretch>
        </p:blipFill>
        <p:spPr bwMode="auto">
          <a:xfrm>
            <a:off x="3203575" y="1412875"/>
            <a:ext cx="2376488" cy="1881188"/>
          </a:xfrm>
          <a:prstGeom prst="rect">
            <a:avLst/>
          </a:prstGeom>
          <a:noFill/>
          <a:ln w="152400">
            <a:pattFill prst="sphere">
              <a:fgClr>
                <a:schemeClr val="accent1"/>
              </a:fgClr>
              <a:bgClr>
                <a:srgbClr val="FFFFFF"/>
              </a:bgClr>
            </a:pattFill>
            <a:miter lim="800000"/>
            <a:headEnd/>
            <a:tailEnd/>
          </a:ln>
        </p:spPr>
      </p:pic>
    </p:spTree>
  </p:cSld>
  <p:clrMapOvr>
    <a:masterClrMapping/>
  </p:clrMapOvr>
  <p:transition spd="med" advTm="81000">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723</TotalTime>
  <Words>1691</Words>
  <PresentationFormat>Экран (4:3)</PresentationFormat>
  <Paragraphs>71</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Апекс</vt:lpstr>
      <vt:lpstr>Слайд 1</vt:lpstr>
      <vt:lpstr>Слайд 2</vt:lpstr>
      <vt:lpstr>Слайд 3</vt:lpstr>
      <vt:lpstr>На Соль-Илецких рудниках</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Контроль знаний и умений учащихся — обязательное условие результативного учебного процесса. </dc:title>
  <cp:lastModifiedBy>Admin</cp:lastModifiedBy>
  <cp:revision>74</cp:revision>
  <dcterms:modified xsi:type="dcterms:W3CDTF">2006-12-31T23:22:28Z</dcterms:modified>
</cp:coreProperties>
</file>