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8" r:id="rId2"/>
    <p:sldId id="292" r:id="rId3"/>
    <p:sldId id="282" r:id="rId4"/>
    <p:sldId id="284" r:id="rId5"/>
    <p:sldId id="289" r:id="rId6"/>
    <p:sldId id="290" r:id="rId7"/>
    <p:sldId id="285" r:id="rId8"/>
    <p:sldId id="286" r:id="rId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66"/>
    <a:srgbClr val="FFFFCC"/>
    <a:srgbClr val="003300"/>
    <a:srgbClr val="008000"/>
    <a:srgbClr val="3333CC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0382" autoAdjust="0"/>
  </p:normalViewPr>
  <p:slideViewPr>
    <p:cSldViewPr>
      <p:cViewPr varScale="1">
        <p:scale>
          <a:sx n="92" d="100"/>
          <a:sy n="92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1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2CF9ED2-FAE0-4F0B-B290-838FAC366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EF77AB-C557-4D08-B7CC-5BB18BFF4B92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20796D-CC88-428A-BCC0-998A0F10A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9D5D12-CC6C-40CE-8A97-FAA4C22510E4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396BE0-B425-4163-89CB-4F012B72A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ransition spd="med">
    <p:strip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86608"/>
          </a:xfrm>
          <a:prstGeom prst="rect">
            <a:avLst/>
          </a:prstGeom>
        </p:spPr>
      </p:pic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5400" i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Легенды и предания </a:t>
            </a:r>
            <a:br>
              <a:rPr lang="ru-RU" sz="5400" i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sz="5400" i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земли Ярославской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6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5411"/>
          </a:xfrm>
          <a:prstGeom prst="rect">
            <a:avLst/>
          </a:prstGeom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894263" y="1290638"/>
            <a:ext cx="32067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Garamond" pitchFamily="18" charset="0"/>
              </a:rPr>
              <a:t>В истории Ярославля немало страниц, овеянных легендами...</a:t>
            </a:r>
            <a:r>
              <a:rPr lang="ru-RU" sz="2400">
                <a:solidFill>
                  <a:schemeClr val="accent2"/>
                </a:solidFill>
                <a:latin typeface="Garamond" pitchFamily="18" charset="0"/>
              </a:rPr>
              <a:t> </a:t>
            </a:r>
          </a:p>
          <a:p>
            <a:r>
              <a:rPr lang="ru-RU" sz="2400">
                <a:latin typeface="Garamond" pitchFamily="18" charset="0"/>
              </a:rPr>
              <a:t>Цель работы:</a:t>
            </a:r>
          </a:p>
          <a:p>
            <a:r>
              <a:rPr lang="ru-RU" sz="2400">
                <a:latin typeface="Garamond" pitchFamily="18" charset="0"/>
              </a:rPr>
              <a:t>узнать и рассказать о легендах и преданиях города Ярославля.</a:t>
            </a:r>
          </a:p>
          <a:p>
            <a:endParaRPr lang="ru-RU" sz="2400">
              <a:solidFill>
                <a:schemeClr val="accent2"/>
              </a:solidFill>
              <a:latin typeface="Garamond" pitchFamily="18" charset="0"/>
            </a:endParaRPr>
          </a:p>
        </p:txBody>
      </p:sp>
      <p:pic>
        <p:nvPicPr>
          <p:cNvPr id="5" name="Рисунок 4" descr="яросл1.jpg"/>
          <p:cNvPicPr>
            <a:picLocks/>
          </p:cNvPicPr>
          <p:nvPr/>
        </p:nvPicPr>
        <p:blipFill>
          <a:blip r:embed="rId4" cstate="print"/>
          <a:srcRect l="60498" t="6681" r="20175" b="5455"/>
          <a:stretch>
            <a:fillRect/>
          </a:stretch>
        </p:blipFill>
        <p:spPr bwMode="auto">
          <a:xfrm>
            <a:off x="1259632" y="1556792"/>
            <a:ext cx="259228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501009"/>
            <a:ext cx="2592288" cy="1890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4859338" y="5068888"/>
            <a:ext cx="3313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©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МОУ СОШ №15, ЯРОСЛАВЛЬ, 2012</a:t>
            </a:r>
          </a:p>
        </p:txBody>
      </p:sp>
      <p:pic>
        <p:nvPicPr>
          <p:cNvPr id="8" name="~PP1299.WAV">
            <a:hlinkClick r:id="" action="ppaction://media"/>
          </p:cNvPr>
          <p:cNvPicPr>
            <a:picLocks noRot="1" noChangeAspect="1"/>
          </p:cNvPicPr>
          <p:nvPr>
            <a:wavAudioFile r:embed="rId1" name="~PP1299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23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5411"/>
          </a:xfrm>
          <a:prstGeom prst="rect">
            <a:avLst/>
          </a:prstGeom>
        </p:spPr>
      </p:pic>
      <p:pic>
        <p:nvPicPr>
          <p:cNvPr id="3" name="Picture 5" descr="img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484784"/>
            <a:ext cx="203689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img186"/>
          <p:cNvPicPr>
            <a:picLocks noChangeAspect="1" noChangeArrowheads="1"/>
          </p:cNvPicPr>
          <p:nvPr/>
        </p:nvPicPr>
        <p:blipFill>
          <a:blip r:embed="rId5" cstate="print"/>
          <a:srcRect l="3449" r="10316"/>
          <a:stretch>
            <a:fillRect/>
          </a:stretch>
        </p:blipFill>
        <p:spPr bwMode="auto">
          <a:xfrm>
            <a:off x="5148064" y="1484784"/>
            <a:ext cx="288925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900113" y="4797425"/>
            <a:ext cx="3240087" cy="1008063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684213" y="4724400"/>
            <a:ext cx="360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Garamond" pitchFamily="18" charset="0"/>
              </a:rPr>
              <a:t>Памятник-крест  князю Константину и всем павшим в битве на Туговой горе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4932363" y="4724400"/>
            <a:ext cx="3240087" cy="1008063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4716463" y="4941888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Garamond" pitchFamily="18" charset="0"/>
              </a:rPr>
              <a:t>Туговая гора</a:t>
            </a:r>
          </a:p>
        </p:txBody>
      </p:sp>
      <p:sp>
        <p:nvSpPr>
          <p:cNvPr id="18442" name="Rectangle 4"/>
          <p:cNvSpPr>
            <a:spLocks noChangeArrowheads="1"/>
          </p:cNvSpPr>
          <p:nvPr/>
        </p:nvSpPr>
        <p:spPr bwMode="auto">
          <a:xfrm>
            <a:off x="755650" y="692150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i="1">
                <a:latin typeface="Garamond" pitchFamily="18" charset="0"/>
              </a:rPr>
              <a:t>Легенда о Туговой горе</a:t>
            </a:r>
          </a:p>
        </p:txBody>
      </p:sp>
      <p:pic>
        <p:nvPicPr>
          <p:cNvPr id="11" name="~PP83.WAV">
            <a:hlinkClick r:id="" action="ppaction://media"/>
          </p:cNvPr>
          <p:cNvPicPr>
            <a:picLocks noRot="1" noChangeAspect="1"/>
          </p:cNvPicPr>
          <p:nvPr>
            <a:wavAudioFile r:embed="rId1" name="~PP83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416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84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900113" y="4797425"/>
            <a:ext cx="3240087" cy="1008063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4932363" y="4797425"/>
            <a:ext cx="3240087" cy="1008063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5" name="Picture 4" descr="img2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84784"/>
            <a:ext cx="1872208" cy="3024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187450" y="5157788"/>
            <a:ext cx="2735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Garamond" pitchFamily="18" charset="0"/>
              </a:rPr>
              <a:t>Иван Затрапезнов</a:t>
            </a:r>
          </a:p>
        </p:txBody>
      </p:sp>
      <p:pic>
        <p:nvPicPr>
          <p:cNvPr id="7" name="Picture 3" descr="img2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412776"/>
            <a:ext cx="2376263" cy="3101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5076825" y="5013325"/>
            <a:ext cx="287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Garamond" pitchFamily="18" charset="0"/>
              </a:rPr>
              <a:t>Здание фабрики «Красный Перекоп»</a:t>
            </a:r>
          </a:p>
        </p:txBody>
      </p:sp>
      <p:sp>
        <p:nvSpPr>
          <p:cNvPr id="19466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i="1">
                <a:latin typeface="Garamond" pitchFamily="18" charset="0"/>
              </a:rPr>
              <a:t>Как в Ярославле волшебство творили</a:t>
            </a:r>
          </a:p>
        </p:txBody>
      </p:sp>
      <p:pic>
        <p:nvPicPr>
          <p:cNvPr id="11" name="~PP2360.WAV">
            <a:hlinkClick r:id="" action="ppaction://media"/>
          </p:cNvPr>
          <p:cNvPicPr>
            <a:picLocks noRot="1" noChangeAspect="1"/>
          </p:cNvPicPr>
          <p:nvPr>
            <a:wavAudioFile r:embed="rId1" name="~PP2360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7661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94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900113" y="4797425"/>
            <a:ext cx="3240087" cy="1008063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4932363" y="4797425"/>
            <a:ext cx="3240087" cy="1008063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5" name="Picture 3" descr="img225"/>
          <p:cNvPicPr>
            <a:picLocks noChangeAspect="1" noChangeArrowheads="1"/>
          </p:cNvPicPr>
          <p:nvPr/>
        </p:nvPicPr>
        <p:blipFill>
          <a:blip r:embed="rId3" cstate="print"/>
          <a:srcRect l="1756"/>
          <a:stretch>
            <a:fillRect/>
          </a:stretch>
        </p:blipFill>
        <p:spPr bwMode="auto">
          <a:xfrm>
            <a:off x="1115616" y="1844824"/>
            <a:ext cx="299223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img2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44824"/>
            <a:ext cx="2928581" cy="1800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1042988" y="5084763"/>
            <a:ext cx="2881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Garamond" pitchFamily="18" charset="0"/>
              </a:rPr>
              <a:t>Дом Оловянишниковых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5003800" y="5157788"/>
            <a:ext cx="3167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Garamond" pitchFamily="18" charset="0"/>
              </a:rPr>
              <a:t>Семья Оловянишниковых</a:t>
            </a:r>
          </a:p>
        </p:txBody>
      </p:sp>
      <p:sp>
        <p:nvSpPr>
          <p:cNvPr id="20490" name="Rectangle 2"/>
          <p:cNvSpPr>
            <a:spLocks noChangeArrowheads="1"/>
          </p:cNvSpPr>
          <p:nvPr/>
        </p:nvSpPr>
        <p:spPr bwMode="auto">
          <a:xfrm>
            <a:off x="323850" y="565150"/>
            <a:ext cx="8351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4000" i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Предприимчивый Иван</a:t>
            </a:r>
          </a:p>
        </p:txBody>
      </p:sp>
      <p:pic>
        <p:nvPicPr>
          <p:cNvPr id="12" name="~PP2040.WAV">
            <a:hlinkClick r:id="" action="ppaction://media"/>
          </p:cNvPr>
          <p:cNvPicPr>
            <a:picLocks noRot="1" noChangeAspect="1"/>
          </p:cNvPicPr>
          <p:nvPr>
            <a:wavAudioFile r:embed="rId1" name="~PP2040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9525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04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900113" y="4797425"/>
            <a:ext cx="3240087" cy="1008063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4932363" y="4797425"/>
            <a:ext cx="3240087" cy="1008063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5" name="Picture 6" descr="img2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2879725" cy="257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971550" y="4941888"/>
            <a:ext cx="2881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Garamond" pitchFamily="18" charset="0"/>
              </a:rPr>
              <a:t>Выход ополчения из Ярославля на Москву</a:t>
            </a:r>
          </a:p>
        </p:txBody>
      </p:sp>
      <p:pic>
        <p:nvPicPr>
          <p:cNvPr id="7" name="Picture 3" descr="img2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12776"/>
            <a:ext cx="1728192" cy="2902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6" name="Text Box 4"/>
          <p:cNvSpPr txBox="1">
            <a:spLocks noChangeArrowheads="1"/>
          </p:cNvSpPr>
          <p:nvPr/>
        </p:nvSpPr>
        <p:spPr bwMode="auto">
          <a:xfrm>
            <a:off x="4932363" y="4941888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Garamond" pitchFamily="18" charset="0"/>
              </a:rPr>
              <a:t>Памятный знак в честь ополчения</a:t>
            </a:r>
          </a:p>
        </p:txBody>
      </p:sp>
      <p:sp>
        <p:nvSpPr>
          <p:cNvPr id="21514" name="Rectangle 2"/>
          <p:cNvSpPr>
            <a:spLocks noChangeArrowheads="1"/>
          </p:cNvSpPr>
          <p:nvPr/>
        </p:nvSpPr>
        <p:spPr bwMode="auto">
          <a:xfrm>
            <a:off x="179388" y="692150"/>
            <a:ext cx="8640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4000" i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Неудавшееся покушение</a:t>
            </a:r>
            <a:endParaRPr lang="ru-RU" sz="400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11" name="~PP2173.WAV">
            <a:hlinkClick r:id="" action="ppaction://media"/>
          </p:cNvPr>
          <p:cNvPicPr>
            <a:picLocks noRot="1" noChangeAspect="1"/>
          </p:cNvPicPr>
          <p:nvPr>
            <a:wavAudioFile r:embed="rId1" name="~PP2173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213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15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643438" y="1268413"/>
            <a:ext cx="36734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aramond" pitchFamily="18" charset="0"/>
              </a:rPr>
              <a:t>Бережно хранятся ярославские легенды в стенах церковных храмов и городских зданий. Сказания передаются из уст в уста, от поколения к поколению, дополняются</a:t>
            </a:r>
          </a:p>
          <a:p>
            <a:r>
              <a:rPr lang="ru-RU" sz="2400">
                <a:latin typeface="Garamond" pitchFamily="18" charset="0"/>
              </a:rPr>
              <a:t>новыми деталями, приобретая иное историческое звучание.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4" name="Picture 4" descr="img2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2880320" cy="1552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284984"/>
            <a:ext cx="2880320" cy="2159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~PP3779.WAV">
            <a:hlinkClick r:id="" action="ppaction://media"/>
          </p:cNvPr>
          <p:cNvPicPr>
            <a:picLocks noRot="1" noChangeAspect="1"/>
          </p:cNvPicPr>
          <p:nvPr>
            <a:wavAudioFile r:embed="rId1" name="~PP3779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8421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5003800" y="1296988"/>
            <a:ext cx="32400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4000" i="1">
                <a:latin typeface="Garamond" pitchFamily="18" charset="0"/>
              </a:rPr>
              <a:t>Литература:</a:t>
            </a:r>
          </a:p>
          <a:p>
            <a:pPr marL="342900" indent="-342900" algn="l">
              <a:buFontTx/>
              <a:buAutoNum type="arabicPeriod"/>
            </a:pPr>
            <a:r>
              <a:rPr lang="ru-RU" sz="2400">
                <a:latin typeface="Garamond" pitchFamily="18" charset="0"/>
              </a:rPr>
              <a:t>Гуреева О. Ярославль. Легенды, предания, были. Рыбинск, «Формат», 2006.</a:t>
            </a:r>
          </a:p>
          <a:p>
            <a:pPr marL="342900" indent="-342900" algn="l">
              <a:buFontTx/>
              <a:buAutoNum type="arabicPeriod"/>
            </a:pPr>
            <a:r>
              <a:rPr lang="en-US" sz="2400">
                <a:latin typeface="Garamond" pitchFamily="18" charset="0"/>
              </a:rPr>
              <a:t>www.lenagold.ru</a:t>
            </a:r>
            <a:endParaRPr lang="ru-RU" sz="2400">
              <a:latin typeface="Garamond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859338" y="5068888"/>
            <a:ext cx="3313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©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МОУ СОШ №15, ЯРОСЛАВЛЬ, 2012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900113" y="5084763"/>
            <a:ext cx="3313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©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МОУ СОШ №15, ЯРОСЛАВЛЬ, 2012</a:t>
            </a:r>
          </a:p>
        </p:txBody>
      </p:sp>
      <p:sp>
        <p:nvSpPr>
          <p:cNvPr id="19462" name="Text Box 2"/>
          <p:cNvSpPr txBox="1">
            <a:spLocks noChangeArrowheads="1"/>
          </p:cNvSpPr>
          <p:nvPr/>
        </p:nvSpPr>
        <p:spPr bwMode="auto">
          <a:xfrm>
            <a:off x="827088" y="1412875"/>
            <a:ext cx="33845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aramond" pitchFamily="18" charset="0"/>
              </a:rPr>
              <a:t>Бережно хранятся ярославские легенды в стенах церковных храмов и городских зданий.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501008"/>
            <a:ext cx="1656184" cy="124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167</Words>
  <Application>Microsoft Office PowerPoint</Application>
  <PresentationFormat>Экран (4:3)</PresentationFormat>
  <Paragraphs>25</Paragraphs>
  <Slides>8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Monotype Corsiva</vt:lpstr>
      <vt:lpstr>Arial</vt:lpstr>
      <vt:lpstr>Garamond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TENSOR</cp:lastModifiedBy>
  <cp:revision>53</cp:revision>
  <dcterms:created xsi:type="dcterms:W3CDTF">2006-12-06T15:45:07Z</dcterms:created>
  <dcterms:modified xsi:type="dcterms:W3CDTF">2012-05-14T09:31:39Z</dcterms:modified>
</cp:coreProperties>
</file>