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8" r:id="rId1"/>
  </p:sldMasterIdLst>
  <p:notesMasterIdLst>
    <p:notesMasterId r:id="rId49"/>
  </p:notesMasterIdLst>
  <p:handoutMasterIdLst>
    <p:handoutMasterId r:id="rId50"/>
  </p:handoutMasterIdLst>
  <p:sldIdLst>
    <p:sldId id="321" r:id="rId2"/>
    <p:sldId id="280" r:id="rId3"/>
    <p:sldId id="277" r:id="rId4"/>
    <p:sldId id="340" r:id="rId5"/>
    <p:sldId id="275" r:id="rId6"/>
    <p:sldId id="319" r:id="rId7"/>
    <p:sldId id="324" r:id="rId8"/>
    <p:sldId id="323" r:id="rId9"/>
    <p:sldId id="278" r:id="rId10"/>
    <p:sldId id="283" r:id="rId11"/>
    <p:sldId id="266" r:id="rId12"/>
    <p:sldId id="270" r:id="rId13"/>
    <p:sldId id="273" r:id="rId14"/>
    <p:sldId id="268" r:id="rId15"/>
    <p:sldId id="285" r:id="rId16"/>
    <p:sldId id="342" r:id="rId17"/>
    <p:sldId id="344" r:id="rId18"/>
    <p:sldId id="343" r:id="rId19"/>
    <p:sldId id="345" r:id="rId20"/>
    <p:sldId id="346" r:id="rId21"/>
    <p:sldId id="348" r:id="rId22"/>
    <p:sldId id="349" r:id="rId23"/>
    <p:sldId id="347" r:id="rId24"/>
    <p:sldId id="351" r:id="rId25"/>
    <p:sldId id="353" r:id="rId26"/>
    <p:sldId id="258" r:id="rId27"/>
    <p:sldId id="315" r:id="rId28"/>
    <p:sldId id="279" r:id="rId29"/>
    <p:sldId id="299" r:id="rId30"/>
    <p:sldId id="316" r:id="rId31"/>
    <p:sldId id="302" r:id="rId32"/>
    <p:sldId id="298" r:id="rId33"/>
    <p:sldId id="335" r:id="rId34"/>
    <p:sldId id="336" r:id="rId35"/>
    <p:sldId id="311" r:id="rId36"/>
    <p:sldId id="303" r:id="rId37"/>
    <p:sldId id="288" r:id="rId38"/>
    <p:sldId id="318" r:id="rId39"/>
    <p:sldId id="305" r:id="rId40"/>
    <p:sldId id="312" r:id="rId41"/>
    <p:sldId id="317" r:id="rId42"/>
    <p:sldId id="325" r:id="rId43"/>
    <p:sldId id="326" r:id="rId44"/>
    <p:sldId id="339" r:id="rId45"/>
    <p:sldId id="284" r:id="rId46"/>
    <p:sldId id="341" r:id="rId47"/>
    <p:sldId id="332"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800"/>
    <a:srgbClr val="244428"/>
    <a:srgbClr val="CAB756"/>
    <a:srgbClr val="ECE5C2"/>
    <a:srgbClr val="333300"/>
    <a:srgbClr val="FFFFFF"/>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1021" autoAdjust="0"/>
  </p:normalViewPr>
  <p:slideViewPr>
    <p:cSldViewPr>
      <p:cViewPr>
        <p:scale>
          <a:sx n="66" d="100"/>
          <a:sy n="66" d="100"/>
        </p:scale>
        <p:origin x="-1230"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204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0C8E0A-31C2-4741-A150-8FD76C122398}" type="datetimeFigureOut">
              <a:rPr lang="ru-RU" smtClean="0"/>
              <a:pPr/>
              <a:t>15.05.2012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CB0059-B9F4-4048-855C-523E5B7A9A91}"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3558B-EEB1-48C3-A1EF-0E2F13247B9E}" type="datetimeFigureOut">
              <a:rPr lang="ru-RU" smtClean="0"/>
              <a:pPr/>
              <a:t>15.05.2012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BF3F4-C021-48CD-B1EA-412DFBB78225}"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moi-jaroslavl.ru/index.php/dop-sved-all/ob-arxitekt/85-galereja.html" TargetMode="External"/><Relationship Id="rId3" Type="http://schemas.openxmlformats.org/officeDocument/2006/relationships/hyperlink" Target="http://www.moi-jaroslavl.ru/index.php/xrami-posada/zerkov-ilii-proroka.html" TargetMode="External"/><Relationship Id="rId7" Type="http://schemas.openxmlformats.org/officeDocument/2006/relationships/hyperlink" Target="http://www.moi-jaroslavl.ru/index.php/dop-sved-all/ob-arxitekt/55-baraban.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moi-jaroslavl.ru/index.php/jar-slobodi/140-kor-sloboda.html" TargetMode="External"/><Relationship Id="rId11" Type="http://schemas.openxmlformats.org/officeDocument/2006/relationships/hyperlink" Target="http://www.moi-jaroslavl.ru/index.php/dop-sved-all/ob-arxitekt/88-kolokolnja.html" TargetMode="External"/><Relationship Id="rId5" Type="http://schemas.openxmlformats.org/officeDocument/2006/relationships/hyperlink" Target="http://www.moi-jaroslavl.ru/index.php/zerkvi-v-slobodax/xrami-v-korovnikax.html" TargetMode="External"/><Relationship Id="rId10" Type="http://schemas.openxmlformats.org/officeDocument/2006/relationships/hyperlink" Target="http://www.moi-jaroslavl.ru/index.php/dop-sved-all/ob-arxitekt/64-zakomara.html" TargetMode="External"/><Relationship Id="rId4" Type="http://schemas.openxmlformats.org/officeDocument/2006/relationships/hyperlink" Target="http://www.moi-jaroslavl.ru/index.php/xrami-posada/zercov-rojdestva-xristova.html" TargetMode="External"/><Relationship Id="rId9" Type="http://schemas.openxmlformats.org/officeDocument/2006/relationships/hyperlink" Target="http://www.moi-jaroslavl.ru/index.php/dop-sved-all/ob-arxitekt/53-pridel.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Святыней монастыря стал список с образа Казанской Божьей Матери.</a:t>
            </a:r>
          </a:p>
          <a:p>
            <a:r>
              <a:rPr lang="ru-RU" dirty="0" smtClean="0"/>
              <a:t> По преданию защитники Ярославля переносили чудотворный образ из храма в храм по мере продвижения врага. Поляки не одолели Ярославль, и жители увидели в этом заступничество Казанской Божьей Матери. </a:t>
            </a:r>
          </a:p>
          <a:p>
            <a:r>
              <a:rPr lang="ru-RU" sz="1200" kern="1200" dirty="0" smtClean="0">
                <a:solidFill>
                  <a:schemeClr val="tx1"/>
                </a:solidFill>
                <a:latin typeface="+mn-lt"/>
                <a:ea typeface="+mn-ea"/>
                <a:cs typeface="+mn-cs"/>
              </a:rPr>
              <a:t>Выстроен в 1835-1845 на месте кирпичной церкви 1649, служил местом хранения чудотворной </a:t>
            </a:r>
            <a:r>
              <a:rPr lang="ru-RU" sz="1200" kern="1200" dirty="0" err="1" smtClean="0">
                <a:solidFill>
                  <a:schemeClr val="tx1"/>
                </a:solidFill>
                <a:latin typeface="+mn-lt"/>
                <a:ea typeface="+mn-ea"/>
                <a:cs typeface="+mn-cs"/>
              </a:rPr>
              <a:t>Казанско-Ярославской</a:t>
            </a:r>
            <a:r>
              <a:rPr lang="ru-RU" sz="1200" kern="1200" dirty="0" smtClean="0">
                <a:solidFill>
                  <a:schemeClr val="tx1"/>
                </a:solidFill>
                <a:latin typeface="+mn-lt"/>
                <a:ea typeface="+mn-ea"/>
                <a:cs typeface="+mn-cs"/>
              </a:rPr>
              <a:t> иконы Богоматери. Закрыт в 1918, с 1920-х использовался областным архивом. Богослужения возобновлены в 1997, окончательно передан епархии в 1999, реставрируется.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настоящее время в храме хранятся мощи </a:t>
            </a:r>
            <a:r>
              <a:rPr lang="ru-RU" sz="1200" kern="1200" dirty="0" err="1" smtClean="0">
                <a:solidFill>
                  <a:schemeClr val="tx1"/>
                </a:solidFill>
                <a:latin typeface="+mn-lt"/>
                <a:ea typeface="+mn-ea"/>
                <a:cs typeface="+mn-cs"/>
              </a:rPr>
              <a:t>свщисп</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Агафангела</a:t>
            </a:r>
            <a:r>
              <a:rPr lang="ru-RU" sz="1200" kern="1200" dirty="0" smtClean="0">
                <a:solidFill>
                  <a:schemeClr val="tx1"/>
                </a:solidFill>
                <a:latin typeface="+mn-lt"/>
                <a:ea typeface="+mn-ea"/>
                <a:cs typeface="+mn-cs"/>
              </a:rPr>
              <a:t> Ярославского (+1928).</a:t>
            </a:r>
          </a:p>
          <a:p>
            <a:r>
              <a:rPr lang="ru-RU" sz="1200" kern="1200" dirty="0" smtClean="0">
                <a:solidFill>
                  <a:schemeClr val="tx1"/>
                </a:solidFill>
                <a:latin typeface="+mn-lt"/>
                <a:ea typeface="+mn-ea"/>
                <a:cs typeface="+mn-cs"/>
              </a:rPr>
              <a:t> </a:t>
            </a:r>
          </a:p>
          <a:p>
            <a:pPr>
              <a:buNone/>
            </a:pPr>
            <a:r>
              <a:rPr lang="ru-RU" dirty="0" smtClean="0"/>
              <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«Народ, который некогда создал нетленную красоту церквей Поволжья и Севера, этот народ чутко понял великую красоту в благолепии ярославских храмов, полном величия и глубины. Не о Москве, не о Киеве он сказал своё крылатое слово:</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«Город Ярославль богомольем взял»</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Н.Г.Первухин</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16</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Церковь Николы </a:t>
            </a:r>
            <a:r>
              <a:rPr lang="ru-RU" sz="1200" kern="1200" dirty="0" err="1" smtClean="0">
                <a:solidFill>
                  <a:schemeClr val="tx1"/>
                </a:solidFill>
                <a:latin typeface="+mn-lt"/>
                <a:ea typeface="+mn-ea"/>
                <a:cs typeface="+mn-cs"/>
              </a:rPr>
              <a:t>Надеина</a:t>
            </a:r>
            <a:r>
              <a:rPr lang="ru-RU" sz="1200" kern="1200" dirty="0" smtClean="0">
                <a:solidFill>
                  <a:schemeClr val="tx1"/>
                </a:solidFill>
                <a:latin typeface="+mn-lt"/>
                <a:ea typeface="+mn-ea"/>
                <a:cs typeface="+mn-cs"/>
              </a:rPr>
              <a:t> (1621-1622) была сооружена на средства богатейшего ярославского купца, "государевой сотни гостя" </a:t>
            </a:r>
            <a:r>
              <a:rPr lang="ru-RU" sz="1200" kern="1200" dirty="0" err="1" smtClean="0">
                <a:solidFill>
                  <a:schemeClr val="tx1"/>
                </a:solidFill>
                <a:latin typeface="+mn-lt"/>
                <a:ea typeface="+mn-ea"/>
                <a:cs typeface="+mn-cs"/>
              </a:rPr>
              <a:t>Епифания</a:t>
            </a:r>
            <a:r>
              <a:rPr lang="ru-RU" sz="1200" kern="1200" dirty="0" smtClean="0">
                <a:solidFill>
                  <a:schemeClr val="tx1"/>
                </a:solidFill>
                <a:latin typeface="+mn-lt"/>
                <a:ea typeface="+mn-ea"/>
                <a:cs typeface="+mn-cs"/>
              </a:rPr>
              <a:t> Андреевича </a:t>
            </a:r>
            <a:r>
              <a:rPr lang="ru-RU" sz="1200" kern="1200" dirty="0" err="1" smtClean="0">
                <a:solidFill>
                  <a:schemeClr val="tx1"/>
                </a:solidFill>
                <a:latin typeface="+mn-lt"/>
                <a:ea typeface="+mn-ea"/>
                <a:cs typeface="+mn-cs"/>
              </a:rPr>
              <a:t>Светешникова</a:t>
            </a:r>
            <a:r>
              <a:rPr lang="ru-RU" sz="1200" kern="1200" dirty="0" smtClean="0">
                <a:solidFill>
                  <a:schemeClr val="tx1"/>
                </a:solidFill>
                <a:latin typeface="+mn-lt"/>
                <a:ea typeface="+mn-ea"/>
                <a:cs typeface="+mn-cs"/>
              </a:rPr>
              <a:t>, по прозвищу Надей (отсюда и название храма). Он торговал пушниной, имел солеварни, медные рудники, поставлял продукцию для царского двора, давал царю кредиты, бывал в Москве, присутствовал на посольских приемах, обедал у патриарха и скорее всего именно из Москвы пригласил мастеров для сооружения церкви - первого посадского каменного храма, с высоким крыльцом и колокольней - типичного для ярославской школы храмового зодчества. </a:t>
            </a:r>
          </a:p>
          <a:p>
            <a:r>
              <a:rPr lang="ru-RU" sz="1200" kern="1200" dirty="0" smtClean="0">
                <a:solidFill>
                  <a:schemeClr val="tx1"/>
                </a:solidFill>
                <a:latin typeface="+mn-lt"/>
                <a:ea typeface="+mn-ea"/>
                <a:cs typeface="+mn-cs"/>
              </a:rPr>
              <a:t>Внутренняя отделка церкви велась в 1640-1641 годах артелью из двадцати костромских, московских, нижегородских и ярославских мастеров.</a:t>
            </a:r>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главной административной Советской площади чудесным образом уцелела жемчужина Ярославля - церковь Ильи Пророка (XVII в.). Строительство этой церкви благословил царь Алексей Михайлович и патриарх Иосиф. Асимметричная композиция пятиглавого храма с четырехъярусной колокольней дошла до наших дней в первозданном виде. Фресковая роспись (XVII в.), напоминающая огромный многоцветный ковер и созданная артелью мастеров под руководством знаменитых живописцев Гурия Никитина и Силы Савина, жизнерадостна, полна динамики, содержит много бытовых сцен и потому интересна для рассматривания. Внутреннее убранство храма дополняет золоченый резной иконостас с коллекцией древнейших икон, богатая церковная утварь. К церкви со всех концов ведут прямые улицы - она видна издалека в любое время суток. Церковь входит в Ярославский историко-архитектурный музей-заповедник. </a:t>
            </a:r>
          </a:p>
          <a:p>
            <a:r>
              <a:rPr lang="ru-RU" sz="1200" kern="1200" dirty="0" smtClean="0">
                <a:solidFill>
                  <a:schemeClr val="tx1"/>
                </a:solidFill>
                <a:latin typeface="+mn-lt"/>
                <a:ea typeface="+mn-ea"/>
                <a:cs typeface="+mn-cs"/>
              </a:rPr>
              <a:t>Она была построена на месте старой деревянной церкви по заказу знаменитых в то время скупщиков пушнины </a:t>
            </a:r>
            <a:r>
              <a:rPr lang="ru-RU" sz="1200" kern="1200" dirty="0" err="1" smtClean="0">
                <a:solidFill>
                  <a:schemeClr val="tx1"/>
                </a:solidFill>
                <a:latin typeface="+mn-lt"/>
                <a:ea typeface="+mn-ea"/>
                <a:cs typeface="+mn-cs"/>
              </a:rPr>
              <a:t>Аникея</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Нифантея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Скрипиных</a:t>
            </a:r>
            <a:r>
              <a:rPr lang="ru-RU" sz="1200" kern="1200" dirty="0" smtClean="0">
                <a:solidFill>
                  <a:schemeClr val="tx1"/>
                </a:solidFill>
                <a:latin typeface="+mn-lt"/>
                <a:ea typeface="+mn-ea"/>
                <a:cs typeface="+mn-cs"/>
              </a:rPr>
              <a:t> - обладателей несметных богатств, которые заставляли считаться с ними царя и патриарха. Будучи первоначально посадской, церковь со временем стала сердцем города, его главным зрительным центром. К ней со всех концов ведут прямые широкие улицы - она видна издалека в любое время суток. </a:t>
            </a:r>
            <a:endParaRPr lang="ru-RU"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Внутри храм поражает многоцветностью и пышностью убранства. Стенописи церкви выполнены в 1680-1681 годах костромскими и ярославскими мастерами во главе с </a:t>
            </a:r>
            <a:r>
              <a:rPr lang="ru-RU" dirty="0" err="1" smtClean="0"/>
              <a:t>Гурием</a:t>
            </a:r>
            <a:r>
              <a:rPr lang="ru-RU" dirty="0" smtClean="0"/>
              <a:t> Никитиным и Силой Савиным. Золоченый резной иконостас выполнен в стиле барокко и является замечательным произведением декоративного искусства. В убранстве церкви Ильи Пророка есть и многоцветные изразцы</a:t>
            </a:r>
          </a:p>
          <a:p>
            <a:r>
              <a:rPr lang="ru-RU" dirty="0" err="1" smtClean="0"/>
              <a:t>Црковь</a:t>
            </a:r>
            <a:r>
              <a:rPr lang="ru-RU" dirty="0" smtClean="0"/>
              <a:t> Ильи Пророка по конструкции принадлежит к традиционному соборному типу храма. Это кубический </a:t>
            </a:r>
            <a:r>
              <a:rPr lang="ru-RU" dirty="0" err="1" smtClean="0"/>
              <a:t>четырехстолпный</a:t>
            </a:r>
            <a:r>
              <a:rPr lang="ru-RU" dirty="0" smtClean="0"/>
              <a:t> </a:t>
            </a:r>
            <a:r>
              <a:rPr lang="ru-RU" dirty="0" err="1" smtClean="0"/>
              <a:t>крестовокупольный</a:t>
            </a:r>
            <a:r>
              <a:rPr lang="ru-RU" dirty="0" smtClean="0"/>
              <a:t> храм на </a:t>
            </a:r>
            <a:r>
              <a:rPr lang="ru-RU" dirty="0" err="1" smtClean="0"/>
              <a:t>подклете</a:t>
            </a:r>
            <a:r>
              <a:rPr lang="ru-RU" dirty="0" smtClean="0"/>
              <a:t>, с тремя алтарными апсидами с восточной стороны.</a:t>
            </a:r>
          </a:p>
          <a:p>
            <a:r>
              <a:rPr lang="ru-RU" dirty="0" smtClean="0"/>
              <a:t>Основной четверик храма – высокий, массивный, увенчанный пятью главами на световых барабанах. Необыкновенно хорошо его внешнее убранство: барабаны украшены </a:t>
            </a:r>
            <a:r>
              <a:rPr lang="ru-RU" dirty="0" err="1" smtClean="0"/>
              <a:t>аркатурно-колончатыми</a:t>
            </a:r>
            <a:r>
              <a:rPr lang="ru-RU" dirty="0" smtClean="0"/>
              <a:t> поясами и окружены рядами  кокошников.</a:t>
            </a:r>
          </a:p>
          <a:p>
            <a:r>
              <a:rPr lang="ru-RU" dirty="0" smtClean="0"/>
              <a:t>С трех сторон храм Ильи Пророка окружен широкой двухъярусной галерей, которая первоначально была открытой. На галерею с севера и запада ведут богато украшенные крыльца на ползучих арках. Западное крыльцо более длинное, его марши, разделенные широкой площадкой — рундуком, служат торжественным входом в храм с главной улицы. Северное крыльцо — более простое, оно значительно меньше выступает вперед, им пользовались в будни.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18</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расположена напротив стен Спасо-Преображенского монастыря и дала имя площади, в центре которой установлен памятник основателю города. </a:t>
            </a:r>
          </a:p>
          <a:p>
            <a:r>
              <a:rPr lang="ru-RU" dirty="0" smtClean="0"/>
              <a:t>а том месте, где стоит церковь Богоявления, издавна строили свои дворы жители Ярославля.  Краеведы XIX-XX вв. утверждают, что деревянная церковь на этом месте существовала то ли в XI веке, то ли в XIII, но никаких документальных подтверждений о существовании церкви в то время не найдено. В начале XVI века эти земли были пожалованы Спасскому монастырю. Не позднее 1539 года здесь была построена деревянная церковь Богоявления. Она дала </a:t>
            </a:r>
            <a:r>
              <a:rPr lang="ru-RU" dirty="0" err="1" smtClean="0"/>
              <a:t>названиеБогоявленской</a:t>
            </a:r>
            <a:r>
              <a:rPr lang="ru-RU" dirty="0" smtClean="0"/>
              <a:t> слободе.</a:t>
            </a:r>
          </a:p>
          <a:p>
            <a:r>
              <a:rPr lang="ru-RU" dirty="0" smtClean="0"/>
              <a:t>Храм стал одним из первых </a:t>
            </a:r>
            <a:r>
              <a:rPr lang="ru-RU" dirty="0" err="1" smtClean="0"/>
              <a:t>бесстолпных</a:t>
            </a:r>
            <a:r>
              <a:rPr lang="ru-RU" dirty="0" smtClean="0"/>
              <a:t> храмов Ярославля, в архитектуре которой прослеживается влияние московского зодчества.</a:t>
            </a:r>
          </a:p>
          <a:p>
            <a:r>
              <a:rPr lang="ru-RU" dirty="0" smtClean="0"/>
              <a:t> Церковь построена из красного кирпича, выделяется нарядной отделкой фасадов архитектурными деталями и разноцветными изразцами. </a:t>
            </a:r>
          </a:p>
          <a:p>
            <a:r>
              <a:rPr lang="ru-RU" dirty="0" smtClean="0"/>
              <a:t>Храм расписан неизвестными ярославскими мастерами в XVII в. и украшен резным иконостасом XVIII века. </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19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dirty="0" err="1" smtClean="0"/>
              <a:t>нсамбль</a:t>
            </a:r>
            <a:r>
              <a:rPr lang="ru-RU" dirty="0" smtClean="0"/>
              <a:t> состоит из основной церкви Иоанна Предтечи, колокольни и Святых ворот. Церковь в честь праздника Усекновения Главы Иоанна Предтечи - главный храм </a:t>
            </a:r>
            <a:r>
              <a:rPr lang="ru-RU" dirty="0" err="1" smtClean="0"/>
              <a:t>Толчковской</a:t>
            </a:r>
            <a:r>
              <a:rPr lang="ru-RU" dirty="0" smtClean="0"/>
              <a:t> слободы.  Она была возведена уже после таких великолепных жемчужин ярославского зодчества, как храмы </a:t>
            </a:r>
            <a:r>
              <a:rPr lang="ru-RU" dirty="0" smtClean="0">
                <a:hlinkClick r:id="rId3"/>
              </a:rPr>
              <a:t>Ильи Пророка</a:t>
            </a:r>
            <a:r>
              <a:rPr lang="ru-RU" dirty="0" smtClean="0"/>
              <a:t>, </a:t>
            </a:r>
            <a:r>
              <a:rPr lang="ru-RU" dirty="0" smtClean="0">
                <a:hlinkClick r:id="rId4"/>
              </a:rPr>
              <a:t>Рождества Христова</a:t>
            </a:r>
            <a:r>
              <a:rPr lang="ru-RU" dirty="0" smtClean="0"/>
              <a:t>, </a:t>
            </a:r>
            <a:r>
              <a:rPr lang="ru-RU" dirty="0" smtClean="0">
                <a:hlinkClick r:id="rId5"/>
              </a:rPr>
              <a:t>Иоанна Златоуста</a:t>
            </a:r>
            <a:r>
              <a:rPr lang="ru-RU" dirty="0" smtClean="0"/>
              <a:t>.</a:t>
            </a:r>
          </a:p>
          <a:p>
            <a:r>
              <a:rPr lang="ru-RU" dirty="0" smtClean="0"/>
              <a:t>Грандиозная по размерам, фантастическая по силуэту церковь выглядит настолько необычно, что появились даже легенды, что ее строили то ли голландские, то ли бухарские зодчие. Но на самом деле  у церкви Иоанна Предтечи в Ярославле нет ни одной детали, несвойственной русскому зодчеству, и не использованной ранее.</a:t>
            </a:r>
          </a:p>
          <a:p>
            <a:r>
              <a:rPr lang="ru-RU" dirty="0" smtClean="0"/>
              <a:t>Храм Иоанна Предтечи в </a:t>
            </a:r>
            <a:r>
              <a:rPr lang="ru-RU" dirty="0" err="1" smtClean="0"/>
              <a:t>Толчкове</a:t>
            </a:r>
            <a:r>
              <a:rPr lang="ru-RU" dirty="0" smtClean="0"/>
              <a:t> построен по типу к церкви Иоанна Златоуста в </a:t>
            </a:r>
            <a:r>
              <a:rPr lang="ru-RU" dirty="0" smtClean="0">
                <a:hlinkClick r:id="rId6"/>
              </a:rPr>
              <a:t>Коровниках</a:t>
            </a:r>
            <a:r>
              <a:rPr lang="ru-RU" dirty="0" smtClean="0"/>
              <a:t>. Строители его стремились превзойти то, что с таким совершенством было воплощено в </a:t>
            </a:r>
            <a:r>
              <a:rPr lang="ru-RU" dirty="0" err="1" smtClean="0"/>
              <a:t>Коровницком</a:t>
            </a:r>
            <a:r>
              <a:rPr lang="ru-RU" dirty="0" smtClean="0"/>
              <a:t> храме.  По планировке и композиционному построению Предтеченский храм ничем не отличается от церкви Иоанна Златоуста.</a:t>
            </a:r>
          </a:p>
          <a:p>
            <a:r>
              <a:rPr lang="ru-RU" dirty="0" smtClean="0"/>
              <a:t>Так же, как и </a:t>
            </a:r>
            <a:r>
              <a:rPr lang="ru-RU" dirty="0" err="1" smtClean="0"/>
              <a:t>Златоустинская</a:t>
            </a:r>
            <a:r>
              <a:rPr lang="ru-RU" dirty="0" smtClean="0"/>
              <a:t> церковь, храм Иоанна Предтечи </a:t>
            </a:r>
            <a:r>
              <a:rPr lang="ru-RU" dirty="0" err="1" smtClean="0"/>
              <a:t>представлет</a:t>
            </a:r>
            <a:r>
              <a:rPr lang="ru-RU" dirty="0" smtClean="0"/>
              <a:t> собой </a:t>
            </a:r>
            <a:r>
              <a:rPr lang="ru-RU" dirty="0" err="1" smtClean="0"/>
              <a:t>четырехстолпную</a:t>
            </a:r>
            <a:r>
              <a:rPr lang="ru-RU" dirty="0" smtClean="0"/>
              <a:t> пятиглавую церковь со световыми </a:t>
            </a:r>
            <a:r>
              <a:rPr lang="ru-RU" dirty="0" smtClean="0">
                <a:hlinkClick r:id="rId7"/>
              </a:rPr>
              <a:t>барабанами</a:t>
            </a:r>
            <a:r>
              <a:rPr lang="ru-RU" dirty="0" smtClean="0"/>
              <a:t>, окруженную   широкими одноэтажными галереями с трех сторон. Входом в </a:t>
            </a:r>
            <a:r>
              <a:rPr lang="ru-RU" dirty="0" smtClean="0">
                <a:hlinkClick r:id="rId8"/>
              </a:rPr>
              <a:t>галереи</a:t>
            </a:r>
            <a:r>
              <a:rPr lang="ru-RU" dirty="0" smtClean="0"/>
              <a:t> служат три высокие щипцовые крыльца на столбах. С восточной стороны храм имеет два симметричных </a:t>
            </a:r>
            <a:r>
              <a:rPr lang="ru-RU" dirty="0" smtClean="0">
                <a:hlinkClick r:id="rId9"/>
              </a:rPr>
              <a:t>придела</a:t>
            </a:r>
            <a:r>
              <a:rPr lang="ru-RU" dirty="0" smtClean="0"/>
              <a:t>.</a:t>
            </a:r>
          </a:p>
          <a:p>
            <a:r>
              <a:rPr lang="ru-RU" dirty="0" smtClean="0"/>
              <a:t>Южное крыльцо церкви Иоанна Предтечи</a:t>
            </a:r>
          </a:p>
          <a:p>
            <a:r>
              <a:rPr lang="ru-RU" dirty="0" smtClean="0"/>
              <a:t>Но здесь столпообразные приделы уравнены по высоте с основным храмом и, вместо шатров, завершаются изящными </a:t>
            </a:r>
            <a:r>
              <a:rPr lang="ru-RU" dirty="0" err="1" smtClean="0"/>
              <a:t>пятиглавиями</a:t>
            </a:r>
            <a:r>
              <a:rPr lang="ru-RU" dirty="0" smtClean="0"/>
              <a:t>. Именно эти завершения и придают храму такой живописный и необычный вид. Такое пятиглавое завершение приделов впервые встречается в ярославском зодчестве. Казалось бы, незначительное новшество, но оно  поразительно изменило традиционный облик храма. Создается впечатление, что у храма пятнадцать глав!</a:t>
            </a:r>
          </a:p>
          <a:p>
            <a:r>
              <a:rPr lang="ru-RU" dirty="0" smtClean="0"/>
              <a:t>Этот прием дал возможность строителям создать на восточном фасаде грандиозную стенообразную композицию. С этой стороны храм воспринимается как огромный пьедестал для пятнадцати эффектных, тесно поставленных глав и вместе с ними несомненно рассчитан на дальнее восприятие.</a:t>
            </a:r>
          </a:p>
          <a:p>
            <a:r>
              <a:rPr lang="ru-RU" dirty="0" smtClean="0"/>
              <a:t>Церковь Иоанна Предтечи Восточный фасад</a:t>
            </a:r>
          </a:p>
          <a:p>
            <a:r>
              <a:rPr lang="ru-RU" dirty="0" smtClean="0"/>
              <a:t>Главным декоративным материалом при оформлении фасадов храма стал здесь лекальный фигурный кирпич. В церкви Иоанна Предтечи впервые он полностью заменил тесаный от руки. Формы и размеры его варьируются от простого валика до крупных, пышно орнаментированных блоков.  В рисунке наиболее сложных образцов проступают мотивы деревянной резьбы. В декоре  храма широко использованы также поливные изразцы.</a:t>
            </a:r>
          </a:p>
          <a:p>
            <a:r>
              <a:rPr lang="ru-RU" dirty="0" smtClean="0"/>
              <a:t>По замыслу зодчего, насыщенность той или иной части здания декором зависит от степени удаленности его от зрителя. Сложнее, богаче, изощреннее украшены ближние, нижние ярусы, и в первую очередь, крыльца. С особой силой проявилось здесь стремление средневековых зодчих к праздничности, многокрасочности, узорочью.</a:t>
            </a:r>
          </a:p>
          <a:p>
            <a:r>
              <a:rPr lang="ru-RU" dirty="0" smtClean="0"/>
              <a:t>Церковь Иоанна Предтечи Декор южного крыльца</a:t>
            </a:r>
          </a:p>
          <a:p>
            <a:r>
              <a:rPr lang="ru-RU" dirty="0" smtClean="0"/>
              <a:t>Существующее крутое четырехскатное железное покрытие скрывает нижнюю часть барабанов с изразцами. Оно появилось после пожара 1708 года и сменило древнюю деревянную кровлю.</a:t>
            </a:r>
          </a:p>
          <a:p>
            <a:r>
              <a:rPr lang="ru-RU" dirty="0" smtClean="0"/>
              <a:t>Внутри огромных ложных </a:t>
            </a:r>
            <a:r>
              <a:rPr lang="ru-RU" dirty="0" smtClean="0">
                <a:hlinkClick r:id="rId10"/>
              </a:rPr>
              <a:t>закомар</a:t>
            </a:r>
            <a:r>
              <a:rPr lang="ru-RU" dirty="0" smtClean="0"/>
              <a:t> отчетливо прослеживаются следы более низких полукружий. В процессе строительства первоначальное завершение показалось зодчим недостаточно выразительным, и было решено поднять верх карниза, изменив очертания закомар.</a:t>
            </a:r>
          </a:p>
          <a:p>
            <a:r>
              <a:rPr lang="ru-RU" dirty="0" smtClean="0"/>
              <a:t>Церковь имеет впечатляющую высоту – 44 метра. До недавнего времени это был самый высокий храм города. На рубеже XVII-XVIII веков рядом с храмом была сооружена столпообразная </a:t>
            </a:r>
            <a:r>
              <a:rPr lang="ru-RU" dirty="0" err="1" smtClean="0"/>
              <a:t>шестиярусная</a:t>
            </a:r>
            <a:r>
              <a:rPr lang="ru-RU" dirty="0" smtClean="0"/>
              <a:t> </a:t>
            </a:r>
            <a:r>
              <a:rPr lang="ru-RU" dirty="0" smtClean="0">
                <a:hlinkClick r:id="rId11"/>
              </a:rPr>
              <a:t>колокольня</a:t>
            </a:r>
            <a:r>
              <a:rPr lang="ru-RU" dirty="0" smtClean="0"/>
              <a:t> в стиле "московского барокко".  Ее четыре верхних яруса прорезаны арками звона. Высота колокольни 45 метров. И церковь, и колокольня - самые высокие в Ярославле. В ее очертаниях,  в выборе декоративных элементов заметно  влияние западноевропейских образцов.  Известный архитектор А.М. Горностаев писал о колокольне церкви Иоанна Предтечи в </a:t>
            </a:r>
            <a:r>
              <a:rPr lang="ru-RU" dirty="0" err="1" smtClean="0"/>
              <a:t>Толчкове</a:t>
            </a:r>
            <a:r>
              <a:rPr lang="ru-RU" dirty="0" smtClean="0"/>
              <a:t>: «Ее изысканный нежный силуэт как нельзя более подходит к величественным соборным массам храма».</a:t>
            </a:r>
          </a:p>
          <a:p>
            <a:r>
              <a:rPr lang="ru-RU" dirty="0" smtClean="0"/>
              <a:t> </a:t>
            </a:r>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20</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Ныне существующий каменный храм во имя Собора Архистратига Михаила и прочих Небесных Сил бесплотных с приделом Зосимы и </a:t>
            </a:r>
            <a:r>
              <a:rPr lang="ru-RU" dirty="0" err="1" smtClean="0"/>
              <a:t>Савватия</a:t>
            </a:r>
            <a:r>
              <a:rPr lang="ru-RU" dirty="0" smtClean="0"/>
              <a:t> Соловецких в северном крыле галереи был заложен в 1657 году на средства прихожан, строительство его продолжалось более двадцати лет, поскольку освятили церковь после 1680 года. Первоначальный проект отдавал дань ярославской архитектурной моде 1650-х годов: очень высокий </a:t>
            </a:r>
            <a:r>
              <a:rPr lang="ru-RU" dirty="0" err="1" smtClean="0"/>
              <a:t>подклет</a:t>
            </a:r>
            <a:r>
              <a:rPr lang="ru-RU" dirty="0" smtClean="0"/>
              <a:t> предназначался для хранения товаров с близлежащей торговой площади, к северо-западному углу была пристроена тяжелая квадратная колокольня в виде башни, </a:t>
            </a:r>
            <a:r>
              <a:rPr lang="ru-RU" dirty="0" err="1" smtClean="0"/>
              <a:t>домообразное</a:t>
            </a:r>
            <a:r>
              <a:rPr lang="ru-RU" dirty="0" smtClean="0"/>
              <a:t> крыльцо возвышалось на ползучих арках. Однако верхняя часть храма была исполнена в духе более позднего периода ярославского зодчества: отсюда - крупные главы и барабаны, высокие окна, четырехскатное покрытие над ложными закомарами.</a:t>
            </a:r>
          </a:p>
          <a:p>
            <a:r>
              <a:rPr lang="ru-RU" dirty="0" smtClean="0"/>
              <a:t>Церковь Михаила Архангела была расписана в 1731 году артелью местных мастеров, имена которых сообщает надпись на южной стене:</a:t>
            </a:r>
            <a:br>
              <a:rPr lang="ru-RU" dirty="0" smtClean="0"/>
            </a:br>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21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Она неоднократно перестраивалась и в итоге из пятиглавой превратилась в одноглавую. Церковь всегда поражала богатством и роскошью. Она представляет собой сложную конструкцию с высоким крыльцом; внешними галереями и надвратной шатровой колокольней с выразительными въездными воротами. В интерьере главного храма особо ценными являются фрески 1683 года. Украшением церкви служит крупный ажурный крест над приделом Казанской Богоматери, уникальный образец филигранного мастерства ярославских кузнецов XVIII века, и пятиярусный иконостас. Фасады церкви украшены поливными изразцами.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Самым необычным было украшение фасадов здания изразцовой </a:t>
            </a:r>
            <a:r>
              <a:rPr lang="ru-RU" dirty="0" err="1" smtClean="0"/>
              <a:t>храмозданной</a:t>
            </a:r>
            <a:r>
              <a:rPr lang="ru-RU" dirty="0" smtClean="0"/>
              <a:t> надписью, опоясывающей четверик под основанием закомар. Такой прием довольно редко встречается в русском каменном зодчестве предыдущего времени, а здесь он еще сочетается с уникальным текстом. Обычно в таких случаях упоминаются имена светских и духовных правителей, в правление которых церковь построена и освящена. Но </a:t>
            </a:r>
            <a:r>
              <a:rPr lang="ru-RU" dirty="0" err="1" smtClean="0"/>
              <a:t>Гурьевы</a:t>
            </a:r>
            <a:r>
              <a:rPr lang="ru-RU" dirty="0" smtClean="0"/>
              <a:t> осмелились вписать сюда и свои мирские имена. </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22</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50-е гг. XVII века над воротами ограды возвели шатровую церковь-колокольню, уникальный памятник, не имеющий аналогов в русской архитектуре. Ее высота — 38,34 м. Колокольня − прямоугольная в плане, от земли поднимается массивный четверик, во втором ярусе которого расположена небольшая церковь Гурия, </a:t>
            </a:r>
            <a:r>
              <a:rPr lang="ru-RU" dirty="0" err="1" smtClean="0"/>
              <a:t>Самона</a:t>
            </a:r>
            <a:r>
              <a:rPr lang="ru-RU" dirty="0" smtClean="0"/>
              <a:t> и </a:t>
            </a:r>
            <a:r>
              <a:rPr lang="ru-RU" dirty="0" err="1" smtClean="0"/>
              <a:t>Авива</a:t>
            </a:r>
            <a:r>
              <a:rPr lang="ru-RU" dirty="0" smtClean="0"/>
              <a:t>, окруженная открытой галереей.</a:t>
            </a:r>
          </a:p>
          <a:p>
            <a:r>
              <a:rPr lang="ru-RU" dirty="0" smtClean="0"/>
              <a:t>На четверике стоит восьмерик, прорезанный большими "звонами" — проемами для колоколов. Над восьмериком устремился ввысь стройный шатер. По бокам этого шатра на восточной стороне поставлены две небольших шатровых башенки, которые усиливают впечатление устремленности всего здания ввысь. Одна из башен когда-то была предназначена для часового механизма и имела специальную шахту для гирь, в другой была лестница на колокольню.</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23</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1900 году Город отметил юбилей театра, городская дума по проекту </a:t>
            </a:r>
            <a:r>
              <a:rPr lang="ru-RU" dirty="0" err="1" smtClean="0"/>
              <a:t>Н.Спирина</a:t>
            </a:r>
            <a:r>
              <a:rPr lang="ru-RU" dirty="0" smtClean="0"/>
              <a:t> построила новое здание театра. Его фасад стал визитной карточкой Ярославля, а великолепный зал, опоясанный поверху фреской, на которой изображено античное ритуальное шествие, - ярославским элизиумом искусств. Здесь музы водят хоровод. Здесь вечно правит Аполлон </a:t>
            </a:r>
            <a:r>
              <a:rPr lang="ru-RU" dirty="0" err="1" smtClean="0"/>
              <a:t>Кифаред</a:t>
            </a:r>
            <a:r>
              <a:rPr lang="ru-RU" dirty="0" smtClean="0"/>
              <a:t>, Аполлон Мусагет. Здесь никогда не заходит за край горизонта </a:t>
            </a:r>
            <a:r>
              <a:rPr lang="ru-RU" dirty="0" err="1" smtClean="0"/>
              <a:t>аполлоническое</a:t>
            </a:r>
            <a:r>
              <a:rPr lang="ru-RU" dirty="0" smtClean="0"/>
              <a:t> Солнце - и тягостная ночь кромешного бытия не имеет над ним никакой власти</a:t>
            </a:r>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26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Ярославская гора – это, собственно, нынешняя Стрелка, холм, ограниченный Волгой и впадающей в нее Которослью, а с третьей стороны - Медведицким рвом-оврагом. Именно здесь развернулись ключевые события начальной истории, граничащей с мифом</a:t>
            </a:r>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настоящее время в Ярославле действуют четыре стационарных профессиональных театра, часто приезжают на гастроли труппы из других городов, проводятся любительские спектакли. Большое влияние на театральную жизнь города оказывает ярославский Театральный институт, где готовят подрастающее поколение не только для ярославской сцены, но и для других российских городов. </a:t>
            </a:r>
            <a:br>
              <a:rPr lang="ru-RU" dirty="0" smtClean="0"/>
            </a:br>
            <a:r>
              <a:rPr lang="ru-RU" dirty="0" smtClean="0"/>
              <a:t>Ярославль неоднократно становился центром проведения театральных фестивалей: на сцене старейшего российского театра проводится международный </a:t>
            </a:r>
            <a:r>
              <a:rPr lang="ru-RU" dirty="0" err="1" smtClean="0"/>
              <a:t>Волковский</a:t>
            </a:r>
            <a:r>
              <a:rPr lang="ru-RU" dirty="0" smtClean="0"/>
              <a:t> фестиваль. </a:t>
            </a:r>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27</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28</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1985 году, к 975-летней годовщине Ярославля открыт еще один музей - истории города, который расположился в бывшем доме Кузнецова. Уже сейчас в нем более полутора тысяч экспонатов. Это - раритеты, фотографии, макеты, схемы. </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29</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30</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Волжской набережной в двух зданиях, которые являются памятниками архитектуры, разместился художественный музей. Сейчас здесь более З6 тыс. произведений живописи, скульптуры, графики, декоративной, архитектурной керамики.  Второе здание музея - бывшие Митрополичьи </a:t>
            </a:r>
            <a:r>
              <a:rPr lang="ru-RU" dirty="0" err="1" smtClean="0"/>
              <a:t>палаты-ценнейший</a:t>
            </a:r>
            <a:r>
              <a:rPr lang="ru-RU" dirty="0" smtClean="0"/>
              <a:t> образец гражданской архитектуры ХVI века. Здесь находится отдел древнерусского искусства, где выставлены лучшие произведения станковой живописи ХVI-ХVII веков. </a:t>
            </a:r>
            <a:br>
              <a:rPr lang="ru-RU" dirty="0" smtClean="0"/>
            </a:br>
            <a:r>
              <a:rPr lang="ru-RU" dirty="0" smtClean="0"/>
              <a:t/>
            </a:r>
            <a:br>
              <a:rPr lang="ru-RU" dirty="0" smtClean="0"/>
            </a:br>
            <a:r>
              <a:rPr lang="ru-RU" dirty="0" smtClean="0"/>
              <a:t>Собрание Ярославского художественного музея насчитывает свыше 55 тысяч произведений. В 1977 г. он признан "Лучшим музеем года" российской провинции. Жемчужиной экспозиции древнерусского искусства XIII - XIX веков в Митрополичьих палатах являются знаменитые иконы ярославской школы "Спас" (XIII в.), "Богоматерь Толгская" (1314 г.), </a:t>
            </a:r>
            <a:r>
              <a:rPr lang="ru-RU" dirty="0" err="1" smtClean="0"/>
              <a:t>деисусный</a:t>
            </a:r>
            <a:r>
              <a:rPr lang="ru-RU" dirty="0" smtClean="0"/>
              <a:t> чин (XV в.). Здесь же представлены лучшие ярославские изразцы.</a:t>
            </a:r>
            <a:br>
              <a:rPr lang="ru-RU" dirty="0" smtClean="0"/>
            </a:br>
            <a:r>
              <a:rPr lang="ru-RU" dirty="0" smtClean="0"/>
              <a:t/>
            </a:r>
            <a:br>
              <a:rPr lang="ru-RU" dirty="0" smtClean="0"/>
            </a:br>
            <a:r>
              <a:rPr lang="ru-RU" dirty="0" smtClean="0"/>
              <a:t>Гордость коллекции русской живописи музея, расположившейся в бывшем Губернаторском доме, составляет собрание работ К.А. Коровина. Также представлен ярославский портрет 1-й пол. XIX века, коллекция фарфора и стекла XVII - XX веков.</a:t>
            </a:r>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31</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Музей "Музыка и время" был создан в нач.1990-х гг. и явился первым частным музеем в России, причем создавал его не музейный работник, а артист, коллекционер, энтузиаст - Джон </a:t>
            </a:r>
            <a:r>
              <a:rPr lang="ru-RU" dirty="0" err="1" smtClean="0"/>
              <a:t>Мостославский</a:t>
            </a:r>
            <a:r>
              <a:rPr lang="ru-RU" dirty="0" smtClean="0"/>
              <a:t>. В двухэтажном домике, где разместилась экспозиция, представлена уникальная коллекция старинных часов, музыкальных инструментов, колоколов, предметов домашнего обихода (граммофонные пластинки, утюги, иконы и пр.). Интерес у посетителей музея вызывает собрание действующих старинных часов из Франции и музыкальных инструментов производства Германии. И все это сопровождается увлеченным рассказом создателя музея, в его </a:t>
            </a:r>
            <a:r>
              <a:rPr lang="ru-RU" dirty="0" err="1" smtClean="0"/>
              <a:t>по-актерски</a:t>
            </a:r>
            <a:r>
              <a:rPr lang="ru-RU" dirty="0" smtClean="0"/>
              <a:t> непринужденной манере.</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32</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В октябре 1608 г. город захватили сторонники «Тушинского вора», и уже 12 декабря здесь вспыхнуло восстание против интервентов, которое было жестоко подавлено. В начале апреля 1609 г. Ярославль был освобожден, но уже 30 апреля началась его осада, которая продолжалась до 23 мая. В это время на территории города шли особенно ожесточенные бои, и его безуспешно штурмовали отряды «</a:t>
            </a:r>
            <a:r>
              <a:rPr lang="ru-RU" sz="1200" dirty="0" err="1" smtClean="0"/>
              <a:t>тушинцев</a:t>
            </a:r>
            <a:r>
              <a:rPr lang="ru-RU" sz="1200" dirty="0" smtClean="0"/>
              <a:t>» и интервентов. Защитникам города во главе с воеводой Никитой Васильевичем </a:t>
            </a:r>
            <a:r>
              <a:rPr lang="ru-RU" sz="1200" dirty="0" err="1" smtClean="0"/>
              <a:t>Вышеславцевым</a:t>
            </a:r>
            <a:r>
              <a:rPr lang="ru-RU" sz="1200" dirty="0" smtClean="0"/>
              <a:t> удалось изгнать захватчиков и защитить Ярославль.</a:t>
            </a:r>
          </a:p>
          <a:p>
            <a:r>
              <a:rPr lang="ru-RU" sz="1200" dirty="0" smtClean="0"/>
              <a:t> В 1612 г. Ярославль в течение нескольких месяцев выполнял функции временной столицы государства: здесь был создан «Совет всея Земли», работали центральные приказы, чеканилась монета. Город стал общероссийским центром сосредоточения национально-освободительных сил, помог ополчению </a:t>
            </a:r>
            <a:r>
              <a:rPr lang="ru-RU" sz="1200" dirty="0" err="1" smtClean="0"/>
              <a:t>Козьмы</a:t>
            </a:r>
            <a:r>
              <a:rPr lang="ru-RU" sz="1200" dirty="0" smtClean="0"/>
              <a:t> Минина и князя Дмитрия Пожарского подготовиться к освобождению Москвы от польско-литовских интервентов. Ополчение находилось в Ярославле с апреля по июль 1612 г., и за этот период набрало мощь и силу, увеличив свои ряды с трех тысяч, пришедших из Нижнего Новгорода, до 20 тысяч ратников. Отряды в Ярославль присылали многие города, и он стал площадкой для объединения патриотических сил всей России. Ярославские купцы, рядовые горожане организовали сбор средств, вооружения, живой силы, чтобы ополчение было боеспособным и смогло выполнить свою освободительную миссию. </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33</a:t>
            </a:fld>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Памятник-монумент в честь боевой и трудовой славы ярославцев в годы Великой Отечественной войны 1941-1945 гг</a:t>
            </a:r>
            <a:r>
              <a:rPr lang="ru-RU" dirty="0" smtClean="0"/>
              <a:t>., 1968 год, Ярославль, площадь Челюскинцев, монумент рядом с Вечным огнем, архитектор Г. А. Захаров.</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Ярославцы свято хранят память о Великой Отечественной войне.  В 1968 году был открыт памятник в честь боевых и трудовых подвигов ярославцев в годы Великой Отечественной. Монумент состоит из двух стел серого гранита, на которых высечены барельефные изображения солдата и женщины - символы боевых и трудовых подвигов ярославцев, единения фронта и тыла в достижении Победы. В центре, между стелами, горит Вечный огонь, символ скорби и памяти о тех, кто не вернулся с полей сражений. Автор памятника - скульптор Лев Ефимович Кербель. Город уже нельзя представить себе без этого памятника. Ежедневно сюда приходят и ярославцы и гости столицы. А наши старшеклассники каждую весну и осень стоят на посту № 1.</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35</a:t>
            </a:fld>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медную дорическую колонну на гранитном пьедестале (общая высота 19 м), которая венчалась ажурной полусферой из золоченой бронзы. Памятник был выполнен по подобию триумфальной колонны на Дворцовой площади в Петербурге, но значительно уступал ей по высоте и декоративному убранству. Скульптурная часть монумента приписывается скульптору Крылову. Архитектор неизвестен. </a:t>
            </a:r>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37</a:t>
            </a:fld>
            <a:endParaRPr lang="ru-R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Белорусский поэт. В 1908 – 1911 годах учился в ярославской гимназии, в 1911 – 1916 – в Ярославском Демидовском лицее.</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39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Однажды в этих местах на ладьях проплывал с дружиной ростовский князь Ярослав. Он увидел, как жители Медвежьего угла напали на корабли торговцев и подожгли их. Князь всту­пился за купцов. Язычники были разби­ты воинами Ярослава. Жители Медве­жьего угла обещали князю не творить более обид торговым людям. Ярослав предложил им принять крещение, стать христианами, но селяне отвергли новую для них религию. </a:t>
            </a:r>
          </a:p>
          <a:p>
            <a:r>
              <a:rPr lang="ru-RU" sz="1200" kern="1200" dirty="0" smtClean="0">
                <a:solidFill>
                  <a:schemeClr val="tx1"/>
                </a:solidFill>
                <a:latin typeface="+mn-lt"/>
                <a:ea typeface="+mn-ea"/>
                <a:cs typeface="+mn-cs"/>
              </a:rPr>
              <a:t>Спустя недолгое время Ярослав вновь приехал в Медвежий угол. Он привез с собой епископа, свя­щенников, мастеров. Но когда князь входил в селе­ние, жители выпустили на него из клети медведя. Ярослав секирою победил лютого зверя. Язычники, верившие в необоримую силу священного для них животного, пали ниц и покорились князю. </a:t>
            </a:r>
          </a:p>
          <a:p>
            <a:r>
              <a:rPr lang="ru-RU" sz="1200" kern="1200" dirty="0" smtClean="0">
                <a:solidFill>
                  <a:schemeClr val="tx1"/>
                </a:solidFill>
                <a:latin typeface="+mn-lt"/>
                <a:ea typeface="+mn-ea"/>
                <a:cs typeface="+mn-cs"/>
              </a:rPr>
              <a:t>Утром следующего дня Ярослав повелел выне­сти из шатра икону Богоматери и окропить свя­той водой остров, образованный реками Волгой и Которослью И Медведицким оврагом. Сам князь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3</a:t>
            </a:fld>
            <a:endParaRPr lang="ru-R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Wingdings" pitchFamily="2" charset="2"/>
              <a:buNone/>
            </a:pPr>
            <a:r>
              <a:rPr lang="ru-RU" sz="1400" b="1" dirty="0" smtClean="0">
                <a:solidFill>
                  <a:schemeClr val="accent2"/>
                </a:solidFill>
                <a:effectLst/>
              </a:rPr>
              <a:t>ТРЕФОЛЕВ Леонид Николаевич</a:t>
            </a:r>
            <a:r>
              <a:rPr lang="ru-RU" dirty="0" smtClean="0">
                <a:solidFill>
                  <a:schemeClr val="accent2"/>
                </a:solidFill>
                <a:effectLst>
                  <a:outerShdw blurRad="38100" dist="38100" dir="2700000" algn="tl">
                    <a:srgbClr val="000000"/>
                  </a:outerShdw>
                </a:effectLst>
              </a:rPr>
              <a:t>                </a:t>
            </a:r>
            <a:r>
              <a:rPr lang="ru-RU" sz="1200" dirty="0" smtClean="0">
                <a:solidFill>
                  <a:schemeClr val="accent2"/>
                </a:solidFill>
                <a:effectLst/>
              </a:rPr>
              <a:t>1839-1905</a:t>
            </a:r>
          </a:p>
          <a:p>
            <a:pPr>
              <a:buFont typeface="Wingdings" pitchFamily="2" charset="2"/>
              <a:buNone/>
            </a:pPr>
            <a:endParaRPr lang="ru-RU" sz="1200" dirty="0" smtClean="0">
              <a:solidFill>
                <a:schemeClr val="accent2"/>
              </a:solidFill>
              <a:effectLst/>
            </a:endParaRPr>
          </a:p>
          <a:p>
            <a:r>
              <a:rPr lang="ru-RU" sz="1200" dirty="0" smtClean="0">
                <a:effectLst/>
              </a:rPr>
              <a:t>Русский поэт Некрасовской школы. Историк Ярославского края.</a:t>
            </a:r>
          </a:p>
          <a:p>
            <a:r>
              <a:rPr lang="ru-RU" sz="1200" dirty="0" smtClean="0">
                <a:effectLst/>
              </a:rPr>
              <a:t>С 1858 г. Жил и работал в Ярославле</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40</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6</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dirty="0" smtClean="0"/>
              <a:t>Это было одно из первых зданий в Ярославле, построенное и камня. </a:t>
            </a:r>
            <a:r>
              <a:rPr lang="ru-RU" dirty="0" smtClean="0"/>
              <a:t>За всю историю своего существования храм претерпел и пожары, и неоднократные перестройки. В 1646 году — в период возрождения на месте прежнего храма по сути был построен совершенно новый храм. В 1788 году </a:t>
            </a:r>
            <a:r>
              <a:rPr lang="ru-RU" dirty="0" err="1" smtClean="0"/>
              <a:t>кафедруРостово-Ярославскойепархии</a:t>
            </a:r>
            <a:r>
              <a:rPr lang="ru-RU" dirty="0" smtClean="0"/>
              <a:t> из ростовского Успенского собора перенесли в Ярославль, и храм получил статус кафедрального.</a:t>
            </a:r>
          </a:p>
          <a:p>
            <a:r>
              <a:rPr lang="ru-RU" dirty="0" smtClean="0"/>
              <a:t>На конец XIX века Успенский собор представлял собой целый храмовый комплекс, кроме главного собора в него входили: зимний храм, облицованный мрамором и освященный в честь Василия и Константина — святых мучеников ярославской земли (построен в 1831—1833 гг.) и колокольня высотой 55 метров с большим количеством колоколов (построена в 1836 г.).</a:t>
            </a:r>
          </a:p>
          <a:p>
            <a:r>
              <a:rPr lang="ru-RU" dirty="0" smtClean="0"/>
              <a:t>В храме находился красивый золоченный иконостас, самые почитаемые в Ярославле иконы — Смоленской Богоматери, Спаса и Богоматери Ярославской. та самая, которая спасла город от морового поветрия в 17 веке, и многие другие.</a:t>
            </a:r>
          </a:p>
          <a:p>
            <a:r>
              <a:rPr lang="ru-RU" dirty="0" smtClean="0"/>
              <a:t>Таким образом, Успенский собор не один век являлся украшением Ярославля</a:t>
            </a:r>
            <a:r>
              <a:rPr lang="ru-RU" u="sng" dirty="0" smtClean="0">
                <a:solidFill>
                  <a:schemeClr val="tx1">
                    <a:lumMod val="95000"/>
                    <a:lumOff val="5000"/>
                  </a:schemeClr>
                </a:solidFill>
              </a:rPr>
              <a:t> </a:t>
            </a:r>
            <a:r>
              <a:rPr lang="ru-RU" dirty="0" smtClean="0"/>
              <a:t>и местом духовной защиты горожан. Однако, в 1937 году атеистически настроенные власти приказали взорвать собор. И на протяжении нескольких десятилетий на месте храма был пустырь.</a:t>
            </a:r>
          </a:p>
          <a:p>
            <a:r>
              <a:rPr lang="ru-RU" dirty="0" smtClean="0"/>
              <a:t>Восстановление храма началось лишь в 2004 году. Строительство длилось 6 лет и только лишь в 2010 году Успенский собор вновь был возведён.</a:t>
            </a:r>
          </a:p>
          <a:p>
            <a:r>
              <a:rPr lang="ru-RU" dirty="0" smtClean="0"/>
              <a:t>Архитектурный стиль нового храма существенно отличается от того, что было прежде; использование современных методов строительства и отделки позволило создать еще белее величественное и красивое сооружение. И в прежние времена, и сейчас храм является украшением города и главной христианской </a:t>
            </a:r>
            <a:r>
              <a:rPr lang="ru-RU" dirty="0" err="1" smtClean="0"/>
              <a:t>святынейРостово-Ярославскойепархии</a:t>
            </a:r>
            <a:r>
              <a:rPr lang="ru-RU" dirty="0" smtClean="0"/>
              <a:t>.</a:t>
            </a:r>
          </a:p>
          <a:p>
            <a:r>
              <a:rPr lang="ru-RU" dirty="0" smtClean="0"/>
              <a:t>Храм был освещён в дни празднования1000-летияЯрославля (12 сентября 2010 года) и с этого момента ежедневно открыт для посетителей.</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7</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Волжская набережная с замысловатыми чугунными узорчатыми решетками была построена в 1823-1835 годах. С бульварами, парками, вековыми липами и старинными особняками она являет собой уникальный памятник культуры. После реконструкций в 1944 и 1960 годах ее длина достигла трех километров. </a:t>
            </a:r>
          </a:p>
          <a:p>
            <a:r>
              <a:rPr lang="ru-RU" sz="1200" kern="1200" dirty="0" smtClean="0">
                <a:solidFill>
                  <a:schemeClr val="tx1"/>
                </a:solidFill>
                <a:latin typeface="+mn-lt"/>
                <a:ea typeface="+mn-ea"/>
                <a:cs typeface="+mn-cs"/>
              </a:rPr>
              <a:t>Вдоль набережной сохранилось много дворянских городских усадеб XVIII-XIX веков с чугунными балконными решетками и лепными украшениями на фасадах. Она вместила десятки церковных построек.</a:t>
            </a:r>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9</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Арсенальная башня - одна из двух сохранившихся каменных башен городских укреплений </a:t>
            </a:r>
            <a:r>
              <a:rPr lang="en-US" sz="1200" kern="1200" dirty="0" smtClean="0">
                <a:solidFill>
                  <a:schemeClr val="tx1"/>
                </a:solidFill>
                <a:latin typeface="+mn-lt"/>
                <a:ea typeface="+mn-ea"/>
                <a:cs typeface="+mn-cs"/>
              </a:rPr>
              <a:t>XVII</a:t>
            </a:r>
            <a:r>
              <a:rPr lang="ru-RU" sz="1200" kern="1200" dirty="0" smtClean="0">
                <a:solidFill>
                  <a:schemeClr val="tx1"/>
                </a:solidFill>
                <a:latin typeface="+mn-lt"/>
                <a:ea typeface="+mn-ea"/>
                <a:cs typeface="+mn-cs"/>
              </a:rPr>
              <a:t> века, построенных взамен деревянных, сгоревших во время пожара 1658 года. Построена на месте деревянной, замыкавшей проезд по Медведицкому оврагу. Первоначально, как и у всех проездных башен-ворот, у нее были три яруса бойниц, высокий шатер с дозорной вышкой и полукруглая отводная башня (дополнительное укрепление с наружной стороны), которая выходила на берег Волги. В 1842 году башня отошла в ведение военного ведомства и стала называться Арсенальной. При этом были заложены зубцы, пробиты широкие окна, закрыт проезд. Однако, несмотря на значительные перестройки, здание сохранило образ мощного крепостного сооружения с характерным скупым декором в виде широких лопаток, щелевидных </a:t>
            </a:r>
            <a:r>
              <a:rPr lang="ru-RU" sz="1200" kern="1200" dirty="0" err="1" smtClean="0">
                <a:solidFill>
                  <a:schemeClr val="tx1"/>
                </a:solidFill>
                <a:latin typeface="+mn-lt"/>
                <a:ea typeface="+mn-ea"/>
                <a:cs typeface="+mn-cs"/>
              </a:rPr>
              <a:t>машикулей</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Недалеко от площади Богоявления стоит Власьевская башня - одна из двух сохранившихся каменных башен городских укреплений </a:t>
            </a:r>
            <a:r>
              <a:rPr lang="en-US" sz="1200" kern="1200" dirty="0" smtClean="0">
                <a:solidFill>
                  <a:schemeClr val="tx1"/>
                </a:solidFill>
                <a:latin typeface="+mn-lt"/>
                <a:ea typeface="+mn-ea"/>
                <a:cs typeface="+mn-cs"/>
              </a:rPr>
              <a:t>XVII</a:t>
            </a:r>
            <a:r>
              <a:rPr lang="ru-RU" sz="1200" kern="1200" dirty="0" smtClean="0">
                <a:solidFill>
                  <a:schemeClr val="tx1"/>
                </a:solidFill>
                <a:latin typeface="+mn-lt"/>
                <a:ea typeface="+mn-ea"/>
                <a:cs typeface="+mn-cs"/>
              </a:rPr>
              <a:t> века, построенных взамен деревянных, сгоревших во время пожара 1658 года. Это монументальное, типично крепостное сооружение с мощными глухими стенами, прорезанными по верху зубцами, узкими, щелевидными бойницами, с арочным проездом внизу.</a:t>
            </a:r>
          </a:p>
          <a:p>
            <a:r>
              <a:rPr lang="ru-RU" sz="1200" kern="1200" dirty="0" smtClean="0">
                <a:solidFill>
                  <a:schemeClr val="tx1"/>
                </a:solidFill>
                <a:latin typeface="+mn-lt"/>
                <a:ea typeface="+mn-ea"/>
                <a:cs typeface="+mn-cs"/>
              </a:rPr>
              <a:t>На своде ее (со стороны проезжей части улицы) до сих пор видны щели, откуда сторожа опускали решетку, запиравшую въезд в город. Во времена Петра Великого у башни находился контрольный пост, следивший за выполнением указа царя, по которому запрещалось ношение бород; с нарушителей царского указа бралась пошлина ( в 1711 г. 72 купца за право ношения бород заплатили 360 руб.), а у дворян стригли бороды и обрезали  полы кафтанов, которые не соответствовали установленным размерам.</a:t>
            </a:r>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Главной достопримечательностью является </a:t>
            </a:r>
            <a:r>
              <a:rPr lang="ru-RU" dirty="0" err="1" smtClean="0"/>
              <a:t>Спасо</a:t>
            </a:r>
            <a:r>
              <a:rPr lang="ru-RU" dirty="0" smtClean="0"/>
              <a:t>–Преображенский монастырь.</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Монастырь основан во второй половине XII века у главной переправы через реку </a:t>
            </a:r>
            <a:r>
              <a:rPr lang="ru-RU" dirty="0" err="1" smtClean="0"/>
              <a:t>Которосль</a:t>
            </a:r>
            <a:r>
              <a:rPr lang="ru-RU" dirty="0" smtClean="0"/>
              <a:t>, охраняя западные подступы к Ярославлю и входя в систему его укреплений. Первоначально монастырь был небольшой с деревянными постройками. Первые каменные храмы монастыря - Преображенский собор и храм Входа Господа в Иерусалим, построены в начале XIII века владимиро-суздальскими мастерами и связаны с именами ростовского князя Константина и его сына, первого ярославского князя Всеволода. Среди них был список древнерусской поэмы «Слово о полку Игореве», в конце XVIII - начале XIX века найденный и опубликованный гр. А.И. Мусиным - Пушкиным. Монастырь привлекал богомольцев своими святынями: чудотворными иконами, захоронениями праведников, именитых людей.</a:t>
            </a:r>
          </a:p>
          <a:p>
            <a:r>
              <a:rPr lang="ru-RU" dirty="0" smtClean="0"/>
              <a:t>За стенами Спасской обители в начале 17 века собирался Совет всея земли – первый общерусский земский парламент.</a:t>
            </a:r>
          </a:p>
          <a:p>
            <a:r>
              <a:rPr lang="ru-RU" dirty="0" smtClean="0"/>
              <a:t>От стен монастыря в 1612 году пошло на освобождение Москвы ополчение Минина и Пожарского. </a:t>
            </a:r>
          </a:p>
          <a:p>
            <a:r>
              <a:rPr lang="ru-RU" dirty="0" smtClean="0"/>
              <a:t>Еще через год монастырь стал местом пребывания Михаила Федоровича Романова - основателя династии.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301BF3F4-C021-48CD-B1EA-412DFBB78225}"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A04281F5-310C-48E4-AD35-8686599D4C4F}" type="datetimeFigureOut">
              <a:rPr lang="ru-RU" smtClean="0"/>
              <a:pPr>
                <a:defRPr/>
              </a:pPr>
              <a:t>15.05.2012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ABFCC3F9-076A-40F2-9497-2822212B2C12}" type="slidenum">
              <a:rPr lang="ru-RU" smtClean="0"/>
              <a:pPr>
                <a:defRPr/>
              </a:pPr>
              <a:t>‹#›</a:t>
            </a:fld>
            <a:endParaRPr lang="ru-RU" dirty="0"/>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61AB3450-201A-46BB-98D2-9E18EC3C7B30}" type="datetimeFigureOut">
              <a:rPr lang="ru-RU" smtClean="0"/>
              <a:pPr>
                <a:defRPr/>
              </a:pPr>
              <a:t>15.05.2012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CBDAABD1-3783-4D80-B103-89508238F523}" type="slidenum">
              <a:rPr lang="ru-RU" smtClean="0"/>
              <a:pPr>
                <a:defRPr/>
              </a:pPr>
              <a:t>‹#›</a:t>
            </a:fld>
            <a:endParaRPr lang="ru-RU" dirty="0"/>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43A73A3-FF32-4CD4-ACAE-97D82201AA01}" type="datetimeFigureOut">
              <a:rPr lang="ru-RU" smtClean="0"/>
              <a:pPr>
                <a:defRPr/>
              </a:pPr>
              <a:t>15.05.2012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39EEDA8F-4356-40F5-9AAB-808C1CD2E0B3}" type="slidenum">
              <a:rPr lang="ru-RU" smtClean="0"/>
              <a:pPr>
                <a:defRPr/>
              </a:pPr>
              <a:t>‹#›</a:t>
            </a:fld>
            <a:endParaRPr lang="ru-RU" dirty="0"/>
          </a:p>
        </p:txBody>
      </p:sp>
    </p:spTree>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900113" y="0"/>
            <a:ext cx="7508875" cy="1371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dirty="0"/>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dirty="0"/>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7747C1E2-3CC7-47BA-84ED-334E11DB30BB}" type="slidenum">
              <a:rPr lang="ru-RU"/>
              <a:pPr/>
              <a:t>‹#›</a:t>
            </a:fld>
            <a:endParaRPr lang="ru-RU" dirty="0"/>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lvl1pPr>
              <a:buClr>
                <a:srgbClr val="244428"/>
              </a:buClr>
              <a:buFont typeface="Wingdings" pitchFamily="2" charset="2"/>
              <a:buChar char=""/>
              <a:defRPr/>
            </a:lvl1pPr>
            <a:lvl2pPr>
              <a:buClr>
                <a:srgbClr val="244428"/>
              </a:buClr>
              <a:buFont typeface="Wingdings" pitchFamily="2" charset="2"/>
              <a:buChar char=""/>
              <a:defRPr/>
            </a:lvl2pPr>
            <a:lvl3pPr>
              <a:buClr>
                <a:srgbClr val="244428"/>
              </a:buClr>
              <a:buFont typeface="Wingdings" pitchFamily="2" charset="2"/>
              <a:buChar char=""/>
              <a:defRPr/>
            </a:lvl3pPr>
            <a:lvl4pPr>
              <a:buClr>
                <a:srgbClr val="244428"/>
              </a:buClr>
              <a:buFont typeface="Wingdings" pitchFamily="2" charset="2"/>
              <a:buChar char=""/>
              <a:defRPr/>
            </a:lvl4pPr>
            <a:lvl5pPr>
              <a:buClr>
                <a:srgbClr val="244428"/>
              </a:buClr>
              <a:buFont typeface="Wingdings" pitchFamily="2" charset="2"/>
              <a:buChar cha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pPr>
              <a:defRPr/>
            </a:pPr>
            <a:fld id="{CFEE7686-A778-4B37-945A-CF40A8741E5D}" type="datetimeFigureOut">
              <a:rPr lang="ru-RU" smtClean="0"/>
              <a:pPr>
                <a:defRPr/>
              </a:pPr>
              <a:t>15.05.2012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6501B1CB-E51B-4489-B1BC-D267317807E0}" type="slidenum">
              <a:rPr lang="ru-RU" smtClean="0"/>
              <a:pPr>
                <a:defRPr/>
              </a:pPr>
              <a:t>‹#›</a:t>
            </a:fld>
            <a:endParaRPr lang="ru-RU" dirty="0"/>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BD956B1B-8702-42D9-AF99-192FA2C47EAE}" type="datetimeFigureOut">
              <a:rPr lang="ru-RU" smtClean="0"/>
              <a:pPr>
                <a:defRPr/>
              </a:pPr>
              <a:t>15.05.2012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226E114E-2C9B-4922-B552-970A121EDFB9}" type="slidenum">
              <a:rPr lang="ru-RU" smtClean="0"/>
              <a:pPr>
                <a:defRPr/>
              </a:pPr>
              <a:t>‹#›</a:t>
            </a:fld>
            <a:endParaRPr lang="ru-RU" dirty="0"/>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EBF72AD2-529D-4A6B-8D9E-EE93F19AB820}" type="datetimeFigureOut">
              <a:rPr lang="ru-RU" smtClean="0"/>
              <a:pPr>
                <a:defRPr/>
              </a:pPr>
              <a:t>15.05.2012</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632BC21E-6E6C-40E2-B4D5-3B695EFFE634}" type="slidenum">
              <a:rPr lang="ru-RU" smtClean="0"/>
              <a:pPr>
                <a:defRPr/>
              </a:pPr>
              <a:t>‹#›</a:t>
            </a:fld>
            <a:endParaRPr lang="ru-RU" dirty="0"/>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564655E2-64C6-41B3-ACFD-584E6BF5E2D4}" type="datetimeFigureOut">
              <a:rPr lang="ru-RU" smtClean="0"/>
              <a:pPr>
                <a:defRPr/>
              </a:pPr>
              <a:t>15.05.2012</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A87D650-66A4-4711-9018-3DBF3E0D8A51}" type="slidenum">
              <a:rPr lang="ru-RU" smtClean="0"/>
              <a:pPr>
                <a:defRPr/>
              </a:pPr>
              <a:t>‹#›</a:t>
            </a:fld>
            <a:endParaRPr lang="ru-RU" dirty="0"/>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EE3C9D06-A00B-4B30-BFDB-43C42714BC8D}" type="datetimeFigureOut">
              <a:rPr lang="ru-RU" smtClean="0"/>
              <a:pPr>
                <a:defRPr/>
              </a:pPr>
              <a:t>15.05.2012</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94BAF93A-87CC-42D3-B702-7BF461AC8AC8}" type="slidenum">
              <a:rPr lang="ru-RU" smtClean="0"/>
              <a:pPr>
                <a:defRPr/>
              </a:pPr>
              <a:t>‹#›</a:t>
            </a:fld>
            <a:endParaRPr lang="ru-RU" dirty="0"/>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D761A54-B043-4474-B40E-DA222B2BF416}" type="datetimeFigureOut">
              <a:rPr lang="ru-RU" smtClean="0"/>
              <a:pPr>
                <a:defRPr/>
              </a:pPr>
              <a:t>15.05.2012</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343FA826-8136-4E7F-B9E5-BF707786E753}" type="slidenum">
              <a:rPr lang="ru-RU" smtClean="0"/>
              <a:pPr>
                <a:defRPr/>
              </a:pPr>
              <a:t>‹#›</a:t>
            </a:fld>
            <a:endParaRPr lang="ru-RU" dirty="0"/>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F18064EA-636F-43EC-AA37-03867BF625A0}" type="datetimeFigureOut">
              <a:rPr lang="ru-RU" smtClean="0"/>
              <a:pPr>
                <a:defRPr/>
              </a:pPr>
              <a:t>15.05.2012</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2BF62A20-DD55-4516-AC70-A4763E9F897F}" type="slidenum">
              <a:rPr lang="ru-RU" smtClean="0"/>
              <a:pPr>
                <a:defRPr/>
              </a:pPr>
              <a:t>‹#›</a:t>
            </a:fld>
            <a:endParaRPr lang="ru-RU" dirty="0"/>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39CB9D6B-A63B-40B9-BD20-11A46EF9774B}" type="datetimeFigureOut">
              <a:rPr lang="ru-RU" smtClean="0"/>
              <a:pPr>
                <a:defRPr/>
              </a:pPr>
              <a:t>15.05.2012</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76AFD859-44CC-4366-953E-BE4B2B6BD15A}" type="slidenum">
              <a:rPr lang="ru-RU" smtClean="0"/>
              <a:pPr>
                <a:defRPr/>
              </a:pPr>
              <a:t>‹#›</a:t>
            </a:fld>
            <a:endParaRPr lang="ru-RU" dirty="0"/>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829576" cy="100013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170F18F-9948-436A-88D9-F0BA3541D5B5}" type="datetimeFigureOut">
              <a:rPr lang="ru-RU" smtClean="0"/>
              <a:pPr>
                <a:defRPr/>
              </a:pPr>
              <a:t>15.05.2012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A1430E-0FED-4711-97F6-37BAB3C2CA79}" type="slidenum">
              <a:rPr lang="ru-RU" smtClean="0"/>
              <a:pPr>
                <a:defRPr/>
              </a:pPr>
              <a:t>‹#›</a:t>
            </a:fld>
            <a:endParaRPr lang="ru-RU" dirty="0"/>
          </a:p>
        </p:txBody>
      </p:sp>
      <p:pic>
        <p:nvPicPr>
          <p:cNvPr id="1027" name="Picture 3" descr="D:\мама\краеведение\Ярославль\Устав города, герб, карты\герб\г.Ярославль.gif"/>
          <p:cNvPicPr>
            <a:picLocks noChangeAspect="1" noChangeArrowheads="1"/>
          </p:cNvPicPr>
          <p:nvPr userDrawn="1"/>
        </p:nvPicPr>
        <p:blipFill>
          <a:blip r:embed="rId14" cstate="print"/>
          <a:stretch>
            <a:fillRect/>
          </a:stretch>
        </p:blipFill>
        <p:spPr bwMode="auto">
          <a:xfrm>
            <a:off x="8212216" y="6213"/>
            <a:ext cx="931784" cy="1416311"/>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1" r:id="rId12"/>
  </p:sldLayoutIdLst>
  <p:transition spd="med">
    <p:wedge/>
  </p:transition>
  <p:txStyles>
    <p:titleStyle>
      <a:lvl1pPr algn="ctr" defTabSz="914400" rtl="0" eaLnBrk="1" latinLnBrk="0" hangingPunct="1">
        <a:spcBef>
          <a:spcPct val="0"/>
        </a:spcBef>
        <a:buNone/>
        <a:defRPr sz="4400" kern="1200">
          <a:ln>
            <a:solidFill>
              <a:schemeClr val="tx1">
                <a:lumMod val="95000"/>
                <a:lumOff val="5000"/>
              </a:schemeClr>
            </a:solidFill>
          </a:ln>
          <a:solidFill>
            <a:srgbClr val="006800"/>
          </a:solidFill>
          <a:latin typeface="+mj-lt"/>
          <a:ea typeface="+mj-ea"/>
          <a:cs typeface="+mj-cs"/>
        </a:defRPr>
      </a:lvl1pPr>
    </p:titleStyle>
    <p:bodyStyle>
      <a:lvl1pPr marL="342900" indent="-342900" algn="l" defTabSz="914400" rtl="0" eaLnBrk="1" latinLnBrk="0" hangingPunct="1">
        <a:spcBef>
          <a:spcPct val="20000"/>
        </a:spcBef>
        <a:buClr>
          <a:srgbClr val="244428"/>
        </a:buClr>
        <a:buFont typeface="Wingdings" pitchFamily="2" charset="2"/>
        <a:buChar char="z"/>
        <a:defRPr sz="3200" b="0"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Clr>
          <a:srgbClr val="244428"/>
        </a:buClr>
        <a:buFont typeface="Wingdings" pitchFamily="2" charset="2"/>
        <a:buChar char="z"/>
        <a:defRPr sz="2800" b="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Clr>
          <a:srgbClr val="244428"/>
        </a:buClr>
        <a:buFont typeface="Wingdings" pitchFamily="2" charset="2"/>
        <a:buChar char="z"/>
        <a:defRPr sz="2400" b="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Clr>
          <a:srgbClr val="244428"/>
        </a:buClr>
        <a:buFont typeface="Wingdings" pitchFamily="2" charset="2"/>
        <a:buChar char="z"/>
        <a:defRPr sz="2000" b="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Clr>
          <a:srgbClr val="244428"/>
        </a:buClr>
        <a:buFont typeface="Wingdings" pitchFamily="2" charset="2"/>
        <a:buChar char="z"/>
        <a:defRPr sz="2000" b="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19.png"/><Relationship Id="rId3" Type="http://schemas.openxmlformats.org/officeDocument/2006/relationships/slide" Target="slide17.xml"/><Relationship Id="rId7" Type="http://schemas.openxmlformats.org/officeDocument/2006/relationships/slide" Target="slide19.xml"/><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image" Target="../media/image17.png"/><Relationship Id="rId5" Type="http://schemas.openxmlformats.org/officeDocument/2006/relationships/slide" Target="slide18.xml"/><Relationship Id="rId10" Type="http://schemas.openxmlformats.org/officeDocument/2006/relationships/image" Target="../media/image16.jpeg"/><Relationship Id="rId4" Type="http://schemas.openxmlformats.org/officeDocument/2006/relationships/slide" Target="slide22.xml"/><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www.moi-jaroslavl.ru/index.php/dop-sved-all/ob-arxitekt/89-podklet.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memori.ru/lin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slide" Target="slide19.xml"/><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1062;&#1077;&#1088;&#1082;&#1086;&#1074;&#1100;%20&#1055;&#1077;&#1090;&#1088;&#1072;%20&#1080;%20&#1055;&#1072;&#1074;&#1083;&#1072;.doc" TargetMode="External"/><Relationship Id="rId2" Type="http://schemas.openxmlformats.org/officeDocument/2006/relationships/slide" Target="slide25.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32.xml"/><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www.moi-jaroslavl.ru/xrami-posad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мама\краеведение\Ярославль\Устав города, герб, карты\герб\г.Ярославль.gif"/>
          <p:cNvPicPr>
            <a:picLocks noChangeAspect="1" noChangeArrowheads="1"/>
          </p:cNvPicPr>
          <p:nvPr/>
        </p:nvPicPr>
        <p:blipFill>
          <a:blip r:embed="rId3" cstate="print"/>
          <a:srcRect l="5682" r="9090" b="1988"/>
          <a:stretch>
            <a:fillRect/>
          </a:stretch>
        </p:blipFill>
        <p:spPr bwMode="auto">
          <a:xfrm>
            <a:off x="0" y="-142900"/>
            <a:ext cx="1142976" cy="1752564"/>
          </a:xfrm>
          <a:prstGeom prst="rect">
            <a:avLst/>
          </a:prstGeom>
          <a:ln>
            <a:noFill/>
          </a:ln>
          <a:effectLst>
            <a:softEdge rad="317500"/>
          </a:effectLst>
        </p:spPr>
      </p:pic>
      <p:pic>
        <p:nvPicPr>
          <p:cNvPr id="1026" name="Picture 2"/>
          <p:cNvPicPr>
            <a:picLocks noChangeAspect="1" noChangeArrowheads="1"/>
          </p:cNvPicPr>
          <p:nvPr/>
        </p:nvPicPr>
        <p:blipFill>
          <a:blip r:embed="rId4" cstate="print"/>
          <a:srcRect l="14273" t="11151" r="9603" b="4851"/>
          <a:stretch>
            <a:fillRect/>
          </a:stretch>
        </p:blipFill>
        <p:spPr bwMode="auto">
          <a:xfrm>
            <a:off x="0" y="0"/>
            <a:ext cx="2915816" cy="6749480"/>
          </a:xfrm>
          <a:prstGeom prst="rect">
            <a:avLst/>
          </a:prstGeom>
          <a:ln>
            <a:noFill/>
          </a:ln>
          <a:effectLst>
            <a:softEdge rad="112500"/>
          </a:effectLst>
        </p:spPr>
      </p:pic>
      <p:sp>
        <p:nvSpPr>
          <p:cNvPr id="6" name="Подзаголовок 5"/>
          <p:cNvSpPr>
            <a:spLocks noGrp="1"/>
          </p:cNvSpPr>
          <p:nvPr>
            <p:ph type="subTitle" idx="1"/>
          </p:nvPr>
        </p:nvSpPr>
        <p:spPr>
          <a:xfrm>
            <a:off x="3923928" y="3645024"/>
            <a:ext cx="3779912" cy="1628800"/>
          </a:xfrm>
        </p:spPr>
        <p:txBody>
          <a:bodyPr>
            <a:normAutofit fontScale="85000" lnSpcReduction="10000"/>
          </a:bodyPr>
          <a:lstStyle/>
          <a:p>
            <a:r>
              <a:rPr lang="ru-RU" dirty="0" smtClean="0">
                <a:solidFill>
                  <a:schemeClr val="tx1">
                    <a:lumMod val="95000"/>
                    <a:lumOff val="5000"/>
                  </a:schemeClr>
                </a:solidFill>
              </a:rPr>
              <a:t>Экскурсоводы – </a:t>
            </a:r>
            <a:r>
              <a:rPr lang="ru-RU" dirty="0" smtClean="0"/>
              <a:t/>
            </a:r>
            <a:br>
              <a:rPr lang="ru-RU" dirty="0" smtClean="0"/>
            </a:br>
            <a:r>
              <a:rPr lang="ru-RU" b="1" dirty="0" smtClean="0">
                <a:solidFill>
                  <a:srgbClr val="006800"/>
                </a:solidFill>
              </a:rPr>
              <a:t>«Гражданская смена»</a:t>
            </a:r>
          </a:p>
          <a:p>
            <a:r>
              <a:rPr lang="ru-RU" b="1" dirty="0" smtClean="0">
                <a:solidFill>
                  <a:srgbClr val="006800"/>
                </a:solidFill>
              </a:rPr>
              <a:t>МОУ СОШ № 13</a:t>
            </a:r>
            <a:endParaRPr lang="ru-RU" b="1" dirty="0">
              <a:solidFill>
                <a:srgbClr val="006800"/>
              </a:solidFill>
            </a:endParaRPr>
          </a:p>
        </p:txBody>
      </p:sp>
      <p:sp>
        <p:nvSpPr>
          <p:cNvPr id="5" name="Заголовок 1"/>
          <p:cNvSpPr>
            <a:spLocks noGrp="1"/>
          </p:cNvSpPr>
          <p:nvPr>
            <p:ph type="ctrTitle"/>
          </p:nvPr>
        </p:nvSpPr>
        <p:spPr>
          <a:xfrm>
            <a:off x="3203848" y="1196752"/>
            <a:ext cx="5400600" cy="2448272"/>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z="4000" b="1" dirty="0" smtClean="0">
                <a:ln w="11430"/>
                <a:solidFill>
                  <a:srgbClr val="800000"/>
                </a:solidFill>
                <a:effectLst>
                  <a:outerShdw blurRad="80000" dist="40000" dir="5040000" algn="tl">
                    <a:srgbClr val="000000">
                      <a:alpha val="30000"/>
                    </a:srgbClr>
                  </a:outerShdw>
                </a:effectLst>
              </a:rPr>
              <a:t>Знакомьтесь </a:t>
            </a:r>
            <a:r>
              <a:rPr lang="ru-RU" sz="4000" b="1" dirty="0" smtClean="0">
                <a:ln w="11430"/>
                <a:solidFill>
                  <a:schemeClr val="accent1">
                    <a:lumMod val="75000"/>
                  </a:schemeClr>
                </a:solidFill>
                <a:effectLst>
                  <a:outerShdw blurRad="80000" dist="40000" dir="5040000" algn="tl">
                    <a:srgbClr val="000000">
                      <a:alpha val="30000"/>
                    </a:srgbClr>
                  </a:outerShdw>
                </a:effectLst>
              </a:rPr>
              <a:t>-</a:t>
            </a:r>
            <a:r>
              <a:rPr lang="ru-RU" sz="6000" b="1" dirty="0" smtClean="0">
                <a:ln w="11430"/>
                <a:solidFill>
                  <a:schemeClr val="accent1">
                    <a:lumMod val="75000"/>
                  </a:schemeClr>
                </a:solidFill>
                <a:effectLst>
                  <a:outerShdw blurRad="80000" dist="40000" dir="5040000" algn="tl">
                    <a:srgbClr val="000000">
                      <a:alpha val="30000"/>
                    </a:srgbClr>
                  </a:outerShdw>
                </a:effectLst>
              </a:rPr>
              <a:t> </a:t>
            </a:r>
            <a:r>
              <a:rPr lang="ru-RU" sz="6000" b="1" dirty="0" smtClean="0">
                <a:ln w="11430"/>
                <a:solidFill>
                  <a:srgbClr val="800000"/>
                </a:solidFill>
                <a:effectLst>
                  <a:outerShdw blurRad="80000" dist="40000" dir="5040000" algn="tl">
                    <a:srgbClr val="000000">
                      <a:alpha val="30000"/>
                    </a:srgbClr>
                  </a:outerShdw>
                </a:effectLst>
              </a:rPr>
              <a:t>Ярославль</a:t>
            </a:r>
            <a:br>
              <a:rPr lang="ru-RU" sz="6000" b="1" dirty="0" smtClean="0">
                <a:ln w="11430"/>
                <a:solidFill>
                  <a:srgbClr val="800000"/>
                </a:solidFill>
                <a:effectLst>
                  <a:outerShdw blurRad="80000" dist="40000" dir="5040000" algn="tl">
                    <a:srgbClr val="000000">
                      <a:alpha val="30000"/>
                    </a:srgbClr>
                  </a:outerShdw>
                </a:effectLst>
              </a:rPr>
            </a:br>
            <a:endParaRPr lang="ru-RU" sz="6000" b="1" dirty="0">
              <a:ln w="11430"/>
              <a:solidFill>
                <a:srgbClr val="800000"/>
              </a:solidFill>
              <a:effectLst>
                <a:outerShdw blurRad="80000" dist="40000" dir="5040000" algn="tl">
                  <a:srgbClr val="000000">
                    <a:alpha val="30000"/>
                  </a:srgbClr>
                </a:outerShd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Арсенальная башня</a:t>
            </a:r>
            <a:endParaRPr lang="ru-RU" dirty="0"/>
          </a:p>
        </p:txBody>
      </p:sp>
      <p:sp>
        <p:nvSpPr>
          <p:cNvPr id="5" name="Содержимое 4"/>
          <p:cNvSpPr>
            <a:spLocks noGrp="1"/>
          </p:cNvSpPr>
          <p:nvPr>
            <p:ph sz="half" idx="1"/>
          </p:nvPr>
        </p:nvSpPr>
        <p:spPr/>
        <p:txBody>
          <a:bodyPr/>
          <a:lstStyle/>
          <a:p>
            <a:r>
              <a:rPr lang="ru-RU" dirty="0" smtClean="0"/>
              <a:t> Одна из двух сохранившихся каменных башен городских укреплений </a:t>
            </a:r>
            <a:r>
              <a:rPr lang="en-US" dirty="0" smtClean="0"/>
              <a:t>XVII</a:t>
            </a:r>
            <a:r>
              <a:rPr lang="ru-RU" dirty="0" smtClean="0"/>
              <a:t> века. </a:t>
            </a:r>
          </a:p>
          <a:p>
            <a:r>
              <a:rPr lang="ru-RU" dirty="0" smtClean="0"/>
              <a:t> В 1842 году башня отошла в ведение военного ведомства и стала называться Арсенальной. </a:t>
            </a:r>
            <a:endParaRPr lang="ru-RU" dirty="0"/>
          </a:p>
        </p:txBody>
      </p:sp>
      <p:pic>
        <p:nvPicPr>
          <p:cNvPr id="4" name="Рисунок 3" descr="66_s"/>
          <p:cNvPicPr/>
          <p:nvPr/>
        </p:nvPicPr>
        <p:blipFill>
          <a:blip r:embed="rId3" cstate="print"/>
          <a:stretch>
            <a:fillRect/>
          </a:stretch>
        </p:blipFill>
        <p:spPr bwMode="auto">
          <a:xfrm>
            <a:off x="4427984" y="1134249"/>
            <a:ext cx="3713636" cy="536278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dirty="0" smtClean="0"/>
              <a:t>Знаменская башня</a:t>
            </a:r>
            <a:endParaRPr lang="ru-RU" dirty="0"/>
          </a:p>
        </p:txBody>
      </p:sp>
      <p:sp>
        <p:nvSpPr>
          <p:cNvPr id="4" name="Содержимое 3"/>
          <p:cNvSpPr>
            <a:spLocks noGrp="1"/>
          </p:cNvSpPr>
          <p:nvPr>
            <p:ph sz="half" idx="1"/>
          </p:nvPr>
        </p:nvSpPr>
        <p:spPr>
          <a:xfrm>
            <a:off x="285720" y="4929198"/>
            <a:ext cx="8572560" cy="1643074"/>
          </a:xfrm>
        </p:spPr>
        <p:txBody>
          <a:bodyPr>
            <a:normAutofit fontScale="77500" lnSpcReduction="20000"/>
          </a:bodyPr>
          <a:lstStyle/>
          <a:p>
            <a:r>
              <a:rPr lang="ru-RU" dirty="0" smtClean="0"/>
              <a:t> Во времена Петра Великого у башни находился контрольный пост, следивший за выполнением указа царя, по которому запрещалось ношение бород; с нарушителей царского указа бралась пошлина, а у дворян стригли бороды и обрезали  полы кафтанов, которые не соответствовали установленным размерам.</a:t>
            </a:r>
          </a:p>
          <a:p>
            <a:endParaRPr lang="ru-RU" dirty="0"/>
          </a:p>
        </p:txBody>
      </p:sp>
      <p:sp>
        <p:nvSpPr>
          <p:cNvPr id="5" name="Содержимое 4"/>
          <p:cNvSpPr>
            <a:spLocks noGrp="1"/>
          </p:cNvSpPr>
          <p:nvPr>
            <p:ph sz="half" idx="2"/>
          </p:nvPr>
        </p:nvSpPr>
        <p:spPr>
          <a:xfrm>
            <a:off x="285720" y="1785926"/>
            <a:ext cx="3898776" cy="2801472"/>
          </a:xfrm>
        </p:spPr>
        <p:txBody>
          <a:bodyPr>
            <a:normAutofit fontScale="77500" lnSpcReduction="20000"/>
          </a:bodyPr>
          <a:lstStyle/>
          <a:p>
            <a:r>
              <a:rPr lang="ru-RU" dirty="0" smtClean="0"/>
              <a:t> </a:t>
            </a:r>
            <a:r>
              <a:rPr lang="ru-RU" sz="2900" dirty="0" smtClean="0"/>
              <a:t>Основана в </a:t>
            </a:r>
            <a:r>
              <a:rPr lang="en-US" sz="2900" dirty="0" smtClean="0"/>
              <a:t>XVII </a:t>
            </a:r>
            <a:r>
              <a:rPr lang="ru-RU" sz="2900" dirty="0" smtClean="0"/>
              <a:t>веке </a:t>
            </a:r>
          </a:p>
          <a:p>
            <a:r>
              <a:rPr lang="ru-RU" sz="2900" dirty="0" smtClean="0"/>
              <a:t> Власьевская, или Знаменская башня —вторая из двух сохранившихся башен укреплений Земляного города (посада) Ярославля.</a:t>
            </a:r>
            <a:endParaRPr lang="ru-RU" sz="2900" dirty="0"/>
          </a:p>
        </p:txBody>
      </p:sp>
      <p:pic>
        <p:nvPicPr>
          <p:cNvPr id="2050" name="Picture 2"/>
          <p:cNvPicPr>
            <a:picLocks noChangeAspect="1" noChangeArrowheads="1"/>
          </p:cNvPicPr>
          <p:nvPr/>
        </p:nvPicPr>
        <p:blipFill>
          <a:blip r:embed="rId3" cstate="print"/>
          <a:srcRect/>
          <a:stretch>
            <a:fillRect/>
          </a:stretch>
        </p:blipFill>
        <p:spPr bwMode="auto">
          <a:xfrm>
            <a:off x="4427984" y="1484784"/>
            <a:ext cx="3960441" cy="2970331"/>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829576" cy="2071702"/>
          </a:xfrm>
        </p:spPr>
        <p:txBody>
          <a:bodyPr>
            <a:normAutofit fontScale="90000"/>
          </a:bodyPr>
          <a:lstStyle/>
          <a:p>
            <a:r>
              <a:rPr lang="ru-RU" dirty="0" smtClean="0"/>
              <a:t>Ярославль – город музей</a:t>
            </a:r>
            <a:br>
              <a:rPr lang="ru-RU" dirty="0" smtClean="0"/>
            </a:br>
            <a:r>
              <a:rPr lang="ru-RU" dirty="0" smtClean="0"/>
              <a:t/>
            </a:r>
            <a:br>
              <a:rPr lang="ru-RU" dirty="0" smtClean="0"/>
            </a:br>
            <a:r>
              <a:rPr lang="ru-RU" dirty="0" smtClean="0"/>
              <a:t>Под защитой ЮНЕСКО</a:t>
            </a:r>
            <a:endParaRPr lang="ru-RU" dirty="0"/>
          </a:p>
        </p:txBody>
      </p:sp>
      <p:sp>
        <p:nvSpPr>
          <p:cNvPr id="3" name="Содержимое 2"/>
          <p:cNvSpPr>
            <a:spLocks noGrp="1"/>
          </p:cNvSpPr>
          <p:nvPr>
            <p:ph idx="1"/>
          </p:nvPr>
        </p:nvSpPr>
        <p:spPr>
          <a:xfrm>
            <a:off x="214282" y="2357430"/>
            <a:ext cx="8643998" cy="4286280"/>
          </a:xfrm>
        </p:spPr>
        <p:txBody>
          <a:bodyPr>
            <a:normAutofit/>
          </a:bodyPr>
          <a:lstStyle/>
          <a:p>
            <a:r>
              <a:rPr lang="ru-RU" sz="2400" dirty="0" smtClean="0"/>
              <a:t>В перечне всемирного наследия ЮНЕСКО находятся 812 объектов в 137 странах. </a:t>
            </a:r>
          </a:p>
          <a:p>
            <a:r>
              <a:rPr lang="ru-RU" sz="2400" dirty="0" smtClean="0"/>
              <a:t>В России - 22 объекта</a:t>
            </a:r>
          </a:p>
          <a:p>
            <a:r>
              <a:rPr lang="ru-RU" sz="2400" dirty="0" smtClean="0"/>
              <a:t>Комиссия ЮНЕСКО по охране природных и исторических памятников внесла исторический центр Ярославля в список всемирного наследия. </a:t>
            </a:r>
          </a:p>
          <a:p>
            <a:pPr algn="just"/>
            <a:r>
              <a:rPr lang="ru-RU" sz="2400" dirty="0" smtClean="0"/>
              <a:t>Комиссия ЮНЕСКО отметила своем протоколе, что центр Ярославля представляет особый интерес, как образец градостроительной политики XVIII века. </a:t>
            </a:r>
            <a:endParaRPr lang="ru-RU" sz="2400" dirty="0"/>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Всемирное наследие</a:t>
            </a:r>
            <a:endParaRPr lang="ru-RU" dirty="0"/>
          </a:p>
        </p:txBody>
      </p:sp>
      <p:sp>
        <p:nvSpPr>
          <p:cNvPr id="3" name="Содержимое 2"/>
          <p:cNvSpPr>
            <a:spLocks noGrp="1"/>
          </p:cNvSpPr>
          <p:nvPr>
            <p:ph idx="1"/>
          </p:nvPr>
        </p:nvSpPr>
        <p:spPr/>
        <p:txBody>
          <a:bodyPr/>
          <a:lstStyle/>
          <a:p>
            <a:pPr marL="0" indent="0">
              <a:buNone/>
              <a:tabLst>
                <a:tab pos="0" algn="l"/>
              </a:tabLst>
            </a:pPr>
            <a:r>
              <a:rPr lang="ru-RU" sz="2400" dirty="0" smtClean="0"/>
              <a:t>		Исторический центр Ярославля, находящийся под охраной ЮНЕСКО, включает в себя: </a:t>
            </a:r>
          </a:p>
          <a:p>
            <a:pPr marL="0" indent="0">
              <a:buNone/>
              <a:tabLst>
                <a:tab pos="0" algn="l"/>
              </a:tabLst>
            </a:pPr>
            <a:endParaRPr lang="ru-RU" sz="2400" dirty="0" smtClean="0"/>
          </a:p>
          <a:p>
            <a:pPr marL="0" indent="0">
              <a:tabLst>
                <a:tab pos="0" algn="l"/>
              </a:tabLst>
            </a:pPr>
            <a:r>
              <a:rPr lang="ru-RU" sz="2400" dirty="0" smtClean="0"/>
              <a:t> комплекс Спасо-Преображенского монастыря</a:t>
            </a:r>
          </a:p>
          <a:p>
            <a:pPr marL="0" indent="0">
              <a:tabLst>
                <a:tab pos="0" algn="l"/>
              </a:tabLst>
            </a:pPr>
            <a:r>
              <a:rPr lang="ru-RU" sz="2400" dirty="0" smtClean="0"/>
              <a:t> набережные рек Которосли и Волги</a:t>
            </a:r>
          </a:p>
          <a:p>
            <a:pPr marL="0" indent="0">
              <a:tabLst>
                <a:tab pos="0" algn="l"/>
              </a:tabLst>
            </a:pPr>
            <a:r>
              <a:rPr lang="ru-RU" sz="2400" dirty="0" smtClean="0"/>
              <a:t> Первомайский бульвар </a:t>
            </a:r>
          </a:p>
          <a:p>
            <a:pPr marL="0" indent="0">
              <a:tabLst>
                <a:tab pos="0" algn="l"/>
              </a:tabLst>
            </a:pPr>
            <a:r>
              <a:rPr lang="ru-RU" sz="2400" dirty="0" smtClean="0"/>
              <a:t> архитектурные памятники XVII-XVIII веков </a:t>
            </a:r>
          </a:p>
          <a:p>
            <a:endParaRPr lang="ru-RU" dirty="0"/>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143932" cy="857256"/>
          </a:xfrm>
        </p:spPr>
        <p:txBody>
          <a:bodyPr>
            <a:noAutofit/>
          </a:bodyPr>
          <a:lstStyle/>
          <a:p>
            <a:pPr fontAlgn="auto">
              <a:spcAft>
                <a:spcPts val="0"/>
              </a:spcAft>
              <a:defRPr/>
            </a:pPr>
            <a:r>
              <a:rPr lang="ru-RU" sz="3600" dirty="0" smtClean="0"/>
              <a:t>Спасо – Преображенский монастырь</a:t>
            </a:r>
            <a:endParaRPr lang="ru-RU" sz="3600" dirty="0"/>
          </a:p>
        </p:txBody>
      </p:sp>
      <p:sp>
        <p:nvSpPr>
          <p:cNvPr id="11267" name="Подзаголовок 2"/>
          <p:cNvSpPr>
            <a:spLocks noGrp="1"/>
          </p:cNvSpPr>
          <p:nvPr>
            <p:ph idx="1"/>
          </p:nvPr>
        </p:nvSpPr>
        <p:spPr>
          <a:xfrm>
            <a:off x="179512" y="980728"/>
            <a:ext cx="8572560" cy="1349911"/>
          </a:xfrm>
        </p:spPr>
        <p:txBody>
          <a:bodyPr>
            <a:normAutofit/>
          </a:bodyPr>
          <a:lstStyle/>
          <a:p>
            <a:r>
              <a:rPr lang="ru-RU" sz="1800" dirty="0" smtClean="0"/>
              <a:t>При князе Константине, большом покровителе искусств, монастырь был культурным центром края</a:t>
            </a:r>
          </a:p>
          <a:p>
            <a:r>
              <a:rPr lang="ru-RU" sz="1800" dirty="0" smtClean="0"/>
              <a:t>Здесь было создано первое на северо-востоке Руси духовное училище и библиотека с большим собранием русских и греческих рукописных книг</a:t>
            </a:r>
          </a:p>
        </p:txBody>
      </p:sp>
      <p:sp>
        <p:nvSpPr>
          <p:cNvPr id="5" name="Содержимое 4"/>
          <p:cNvSpPr txBox="1">
            <a:spLocks/>
          </p:cNvSpPr>
          <p:nvPr/>
        </p:nvSpPr>
        <p:spPr>
          <a:xfrm>
            <a:off x="251520" y="4869160"/>
            <a:ext cx="8715436" cy="1714488"/>
          </a:xfrm>
          <a:prstGeom prst="rect">
            <a:avLst/>
          </a:prstGeom>
        </p:spPr>
        <p:txBody>
          <a:bodyPr>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
                <a:srgbClr val="244428"/>
              </a:buClr>
              <a:buSzTx/>
              <a:buFont typeface="Wingdings" pitchFamily="2" charset="2"/>
              <a:buChar char="z"/>
              <a:tabLst/>
              <a:defRPr/>
            </a:pPr>
            <a:r>
              <a:rPr kumimoji="0" lang="ru-RU" sz="4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За стенами Спасской обители в начале </a:t>
            </a:r>
            <a:r>
              <a:rPr kumimoji="0" lang="en-US" sz="4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XVII</a:t>
            </a:r>
            <a:r>
              <a:rPr kumimoji="0" lang="ru-RU" sz="4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века собирался Совет всея земли – первый общерусский земский парламент,</a:t>
            </a:r>
            <a:r>
              <a:rPr kumimoji="0" lang="ru-RU" sz="42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от его</a:t>
            </a:r>
            <a:r>
              <a:rPr kumimoji="0" lang="ru-RU" sz="4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стен в 1612 году пошло на освобождение Москвы ополчение Минина и Пожарского. </a:t>
            </a:r>
          </a:p>
          <a:p>
            <a:pPr marL="342900" marR="0" lvl="0" indent="-342900" algn="l" defTabSz="914400" rtl="0" eaLnBrk="1" fontAlgn="auto" latinLnBrk="0" hangingPunct="1">
              <a:lnSpc>
                <a:spcPct val="100000"/>
              </a:lnSpc>
              <a:spcBef>
                <a:spcPct val="20000"/>
              </a:spcBef>
              <a:spcAft>
                <a:spcPts val="0"/>
              </a:spcAft>
              <a:buClr>
                <a:srgbClr val="244428"/>
              </a:buClr>
              <a:buSzTx/>
              <a:buFont typeface="Wingdings" pitchFamily="2" charset="2"/>
              <a:buChar char="z"/>
              <a:tabLst/>
              <a:defRPr/>
            </a:pPr>
            <a:r>
              <a:rPr kumimoji="0" lang="ru-RU" sz="4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Еще через год монастырь стал местом пребывания Михаила Федоровича</a:t>
            </a:r>
          </a:p>
          <a:p>
            <a:pPr marL="342900" lvl="0" indent="-342900" fontAlgn="auto">
              <a:spcBef>
                <a:spcPct val="20000"/>
              </a:spcBef>
              <a:spcAft>
                <a:spcPts val="0"/>
              </a:spcAft>
              <a:buClr>
                <a:srgbClr val="244428"/>
              </a:buClr>
              <a:buFont typeface="Wingdings" pitchFamily="2" charset="2"/>
              <a:buChar char="z"/>
              <a:defRPr/>
            </a:pPr>
            <a:r>
              <a:rPr lang="ru-RU" sz="4200" dirty="0" smtClean="0">
                <a:effectLst>
                  <a:outerShdw blurRad="38100" dist="38100" dir="2700000" algn="tl">
                    <a:srgbClr val="000000">
                      <a:alpha val="43137"/>
                    </a:srgbClr>
                  </a:outerShdw>
                </a:effectLst>
                <a:latin typeface="+mn-lt"/>
              </a:rPr>
              <a:t>С 1959 г. здесь располагается  музей Ярославский </a:t>
            </a:r>
            <a:r>
              <a:rPr lang="ru-RU" sz="4200" dirty="0" err="1" smtClean="0">
                <a:effectLst>
                  <a:outerShdw blurRad="38100" dist="38100" dir="2700000" algn="tl">
                    <a:srgbClr val="000000">
                      <a:alpha val="43137"/>
                    </a:srgbClr>
                  </a:outerShdw>
                </a:effectLst>
                <a:latin typeface="+mn-lt"/>
              </a:rPr>
              <a:t>историко</a:t>
            </a:r>
            <a:r>
              <a:rPr lang="ru-RU" sz="4200" dirty="0" smtClean="0">
                <a:effectLst>
                  <a:outerShdw blurRad="38100" dist="38100" dir="2700000" algn="tl">
                    <a:srgbClr val="000000">
                      <a:alpha val="43137"/>
                    </a:srgbClr>
                  </a:outerShdw>
                </a:effectLst>
                <a:latin typeface="+mn-lt"/>
              </a:rPr>
              <a:t> – архитектурный музей – заповедник, который  обладает обширными коллекциями (более 250 тысяч экспонатов)</a:t>
            </a:r>
          </a:p>
          <a:p>
            <a:pPr marL="342900" marR="0" lvl="0" indent="-342900" algn="l" defTabSz="914400" rtl="0" eaLnBrk="1" fontAlgn="auto" latinLnBrk="0" hangingPunct="1">
              <a:lnSpc>
                <a:spcPct val="100000"/>
              </a:lnSpc>
              <a:spcBef>
                <a:spcPct val="20000"/>
              </a:spcBef>
              <a:spcAft>
                <a:spcPts val="0"/>
              </a:spcAft>
              <a:buClr>
                <a:srgbClr val="244428"/>
              </a:buClr>
              <a:buSzTx/>
              <a:buFont typeface="Wingdings" pitchFamily="2" charset="2"/>
              <a:buChar char="z"/>
              <a:tabLst/>
              <a:defRPr/>
            </a:pPr>
            <a:endParaRPr kumimoji="0" lang="ru-RU"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244428"/>
              </a:buClr>
              <a:buSzTx/>
              <a:buFont typeface="Wingdings" pitchFamily="2" charset="2"/>
              <a:buChar char="z"/>
              <a:tabLst/>
              <a:defRPr/>
            </a:pPr>
            <a:endParaRPr kumimoji="0" lang="ru-RU" sz="3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6147" name="Picture 3" descr="C:\Users\user\Desktop\Рисунок9.jpg"/>
          <p:cNvPicPr>
            <a:picLocks noChangeAspect="1" noChangeArrowheads="1"/>
          </p:cNvPicPr>
          <p:nvPr/>
        </p:nvPicPr>
        <p:blipFill>
          <a:blip r:embed="rId3" cstate="print"/>
          <a:srcRect/>
          <a:stretch>
            <a:fillRect/>
          </a:stretch>
        </p:blipFill>
        <p:spPr bwMode="auto">
          <a:xfrm>
            <a:off x="1403648" y="2276872"/>
            <a:ext cx="6002660" cy="2658364"/>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Казанский монастырь</a:t>
            </a:r>
            <a:endParaRPr lang="ru-RU" dirty="0"/>
          </a:p>
        </p:txBody>
      </p:sp>
      <p:sp>
        <p:nvSpPr>
          <p:cNvPr id="3" name="Содержимое 2"/>
          <p:cNvSpPr>
            <a:spLocks noGrp="1"/>
          </p:cNvSpPr>
          <p:nvPr>
            <p:ph idx="1"/>
          </p:nvPr>
        </p:nvSpPr>
        <p:spPr>
          <a:xfrm>
            <a:off x="4355976" y="1559364"/>
            <a:ext cx="4660828" cy="4584280"/>
          </a:xfrm>
        </p:spPr>
        <p:txBody>
          <a:bodyPr>
            <a:normAutofit fontScale="70000" lnSpcReduction="20000"/>
          </a:bodyPr>
          <a:lstStyle/>
          <a:p>
            <a:r>
              <a:rPr lang="ru-RU" dirty="0" smtClean="0"/>
              <a:t> Основан в 1610 году на месте сгоревшего во время осады поляков старого монастыря</a:t>
            </a:r>
          </a:p>
          <a:p>
            <a:r>
              <a:rPr lang="ru-RU" dirty="0" smtClean="0"/>
              <a:t>Святыней монастыря стал список с образа Казанской Божьей Матери.</a:t>
            </a:r>
          </a:p>
          <a:p>
            <a:r>
              <a:rPr lang="ru-RU" dirty="0" smtClean="0"/>
              <a:t> По преданию защитники Ярославля переносили чудотворный образ из храма в храм по мере продвижения врага. Поляки не одолели Ярославль, и жители увидели в этом заступничество Казанской Божьей Матери. </a:t>
            </a:r>
          </a:p>
          <a:p>
            <a:pPr>
              <a:buNone/>
            </a:pPr>
            <a:r>
              <a:rPr lang="ru-RU" dirty="0" smtClean="0"/>
              <a:t/>
            </a:r>
            <a:br>
              <a:rPr lang="ru-RU" dirty="0" smtClean="0"/>
            </a:br>
            <a:endParaRPr lang="ru-RU" dirty="0"/>
          </a:p>
        </p:txBody>
      </p:sp>
      <p:pic>
        <p:nvPicPr>
          <p:cNvPr id="2050" name="Picture 2"/>
          <p:cNvPicPr>
            <a:picLocks noChangeAspect="1" noChangeArrowheads="1"/>
          </p:cNvPicPr>
          <p:nvPr/>
        </p:nvPicPr>
        <p:blipFill>
          <a:blip r:embed="rId3" cstate="print"/>
          <a:srcRect/>
          <a:stretch>
            <a:fillRect/>
          </a:stretch>
        </p:blipFill>
        <p:spPr bwMode="auto">
          <a:xfrm>
            <a:off x="755576" y="1556792"/>
            <a:ext cx="3384376" cy="2960111"/>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«Город Ярославль богомольем взял»</a:t>
            </a:r>
            <a:endParaRPr lang="ru-RU" dirty="0"/>
          </a:p>
        </p:txBody>
      </p:sp>
      <p:sp>
        <p:nvSpPr>
          <p:cNvPr id="3" name="Содержимое 2"/>
          <p:cNvSpPr>
            <a:spLocks noGrp="1"/>
          </p:cNvSpPr>
          <p:nvPr>
            <p:ph idx="1"/>
          </p:nvPr>
        </p:nvSpPr>
        <p:spPr>
          <a:xfrm>
            <a:off x="285720" y="1071546"/>
            <a:ext cx="8429684" cy="5429288"/>
          </a:xfrm>
        </p:spPr>
        <p:txBody>
          <a:bodyPr>
            <a:normAutofit fontScale="85000" lnSpcReduction="20000"/>
          </a:bodyPr>
          <a:lstStyle/>
          <a:p>
            <a:pPr>
              <a:buNone/>
            </a:pPr>
            <a:r>
              <a:rPr lang="ru-RU" dirty="0" smtClean="0"/>
              <a:t>	</a:t>
            </a:r>
            <a:r>
              <a:rPr lang="en-US" dirty="0" smtClean="0"/>
              <a:t>XVII</a:t>
            </a:r>
            <a:r>
              <a:rPr lang="ru-RU" dirty="0" smtClean="0"/>
              <a:t>в. - золотой век ярославской культовой архитектуры</a:t>
            </a:r>
          </a:p>
          <a:p>
            <a:r>
              <a:rPr lang="ru-RU" dirty="0" smtClean="0"/>
              <a:t> </a:t>
            </a:r>
            <a:r>
              <a:rPr lang="ru-RU" dirty="0" smtClean="0">
                <a:hlinkClick r:id="rId3" action="ppaction://hlinksldjump"/>
              </a:rPr>
              <a:t>ц.Николы </a:t>
            </a:r>
            <a:r>
              <a:rPr lang="ru-RU" dirty="0" err="1" smtClean="0">
                <a:hlinkClick r:id="rId3" action="ppaction://hlinksldjump"/>
              </a:rPr>
              <a:t>Надеина</a:t>
            </a:r>
            <a:r>
              <a:rPr lang="ru-RU" dirty="0" smtClean="0">
                <a:hlinkClick r:id="rId3" action="ppaction://hlinksldjump"/>
              </a:rPr>
              <a:t> </a:t>
            </a:r>
            <a:r>
              <a:rPr lang="ru-RU" dirty="0" smtClean="0"/>
              <a:t>(1620-1622 гг.)</a:t>
            </a:r>
          </a:p>
          <a:p>
            <a:r>
              <a:rPr lang="ru-RU" dirty="0" smtClean="0"/>
              <a:t> </a:t>
            </a:r>
            <a:r>
              <a:rPr lang="ru-RU" dirty="0" smtClean="0">
                <a:hlinkClick r:id="rId4" action="ppaction://hlinksldjump"/>
              </a:rPr>
              <a:t>ц.Рождества Христова </a:t>
            </a:r>
            <a:r>
              <a:rPr lang="ru-RU" dirty="0" smtClean="0"/>
              <a:t>(1644 г.)</a:t>
            </a:r>
          </a:p>
          <a:p>
            <a:r>
              <a:rPr lang="ru-RU" dirty="0" smtClean="0"/>
              <a:t> </a:t>
            </a:r>
            <a:r>
              <a:rPr lang="ru-RU" dirty="0" smtClean="0">
                <a:hlinkClick r:id="rId5" action="ppaction://hlinksldjump"/>
              </a:rPr>
              <a:t>ц.Ильи Пророка (</a:t>
            </a:r>
            <a:r>
              <a:rPr lang="ru-RU" dirty="0" smtClean="0"/>
              <a:t>1647-1650 гг.)</a:t>
            </a:r>
          </a:p>
          <a:p>
            <a:r>
              <a:rPr lang="ru-RU" dirty="0" smtClean="0"/>
              <a:t> ц.Спаса на городу</a:t>
            </a:r>
          </a:p>
          <a:p>
            <a:r>
              <a:rPr lang="ru-RU" dirty="0" smtClean="0"/>
              <a:t> ц.Никола «Рубленый город»</a:t>
            </a:r>
          </a:p>
          <a:p>
            <a:r>
              <a:rPr lang="ru-RU" dirty="0" smtClean="0"/>
              <a:t> </a:t>
            </a:r>
            <a:r>
              <a:rPr lang="ru-RU" dirty="0" smtClean="0">
                <a:hlinkClick r:id="rId6" action="ppaction://hlinksldjump"/>
              </a:rPr>
              <a:t>ц.Михаила Архангела</a:t>
            </a:r>
            <a:endParaRPr lang="ru-RU" dirty="0" smtClean="0"/>
          </a:p>
          <a:p>
            <a:r>
              <a:rPr lang="ru-RU" dirty="0" smtClean="0"/>
              <a:t>ц.</a:t>
            </a:r>
            <a:r>
              <a:rPr lang="ru-RU" dirty="0" smtClean="0">
                <a:hlinkClick r:id="rId7" action="ppaction://hlinksldjump"/>
              </a:rPr>
              <a:t>Богоявления</a:t>
            </a:r>
            <a:endParaRPr lang="ru-RU" dirty="0" smtClean="0"/>
          </a:p>
          <a:p>
            <a:r>
              <a:rPr lang="ru-RU" dirty="0" smtClean="0"/>
              <a:t>ц. Сретенья</a:t>
            </a:r>
          </a:p>
          <a:p>
            <a:r>
              <a:rPr lang="ru-RU" dirty="0" smtClean="0"/>
              <a:t>ц. </a:t>
            </a:r>
            <a:r>
              <a:rPr lang="ru-RU" dirty="0" err="1" smtClean="0"/>
              <a:t>Ильинско</a:t>
            </a:r>
            <a:r>
              <a:rPr lang="ru-RU" dirty="0" smtClean="0"/>
              <a:t> – </a:t>
            </a:r>
            <a:r>
              <a:rPr lang="ru-RU" dirty="0" err="1" smtClean="0"/>
              <a:t>Тихоновская</a:t>
            </a:r>
            <a:endParaRPr lang="ru-RU" dirty="0" smtClean="0"/>
          </a:p>
          <a:p>
            <a:r>
              <a:rPr lang="ru-RU" dirty="0" smtClean="0"/>
              <a:t>Ц. </a:t>
            </a:r>
            <a:r>
              <a:rPr lang="ru-RU" dirty="0" smtClean="0">
                <a:hlinkClick r:id="rId8" action="ppaction://hlinksldjump"/>
              </a:rPr>
              <a:t>Иоанна Предтечи</a:t>
            </a:r>
            <a:r>
              <a:rPr lang="ru-RU" dirty="0" smtClean="0"/>
              <a:t/>
            </a:r>
            <a:br>
              <a:rPr lang="ru-RU" dirty="0" smtClean="0"/>
            </a:br>
            <a:endParaRPr lang="ru-RU" dirty="0"/>
          </a:p>
        </p:txBody>
      </p:sp>
      <p:pic>
        <p:nvPicPr>
          <p:cNvPr id="4" name="Picture 3" descr="mhtml:file://D:\мама\краеведение\Ярославль\Ярославль%20общие%20материалы\Путеводитель%20по%20Ярославлю.mht!http://img1.liveinternet.ru/images/attach/b/3/22/755/22755107_1208199857_2287.jpg"/>
          <p:cNvPicPr>
            <a:picLocks noChangeAspect="1" noChangeArrowheads="1"/>
          </p:cNvPicPr>
          <p:nvPr/>
        </p:nvPicPr>
        <p:blipFill>
          <a:blip r:embed="rId9" cstate="print"/>
          <a:srcRect/>
          <a:stretch>
            <a:fillRect/>
          </a:stretch>
        </p:blipFill>
        <p:spPr bwMode="auto">
          <a:xfrm>
            <a:off x="6720201" y="5072050"/>
            <a:ext cx="2423799" cy="1785950"/>
          </a:xfrm>
          <a:prstGeom prst="rect">
            <a:avLst/>
          </a:prstGeom>
          <a:ln>
            <a:noFill/>
          </a:ln>
          <a:effectLst>
            <a:softEdge rad="112500"/>
          </a:effectLst>
        </p:spPr>
      </p:pic>
      <p:pic>
        <p:nvPicPr>
          <p:cNvPr id="9" name="Picture 3" descr="G:\краеведение\Ярославль материалы\Церкви\Илья Пророк\Ильи Пророка\DSC00896.JPG"/>
          <p:cNvPicPr>
            <a:picLocks noChangeAspect="1" noChangeArrowheads="1"/>
          </p:cNvPicPr>
          <p:nvPr/>
        </p:nvPicPr>
        <p:blipFill>
          <a:blip r:embed="rId10" cstate="print"/>
          <a:srcRect/>
          <a:stretch>
            <a:fillRect/>
          </a:stretch>
        </p:blipFill>
        <p:spPr bwMode="auto">
          <a:xfrm>
            <a:off x="5220072" y="3573016"/>
            <a:ext cx="2286016" cy="1714512"/>
          </a:xfrm>
          <a:prstGeom prst="rect">
            <a:avLst/>
          </a:prstGeom>
          <a:ln>
            <a:noFill/>
          </a:ln>
          <a:effectLst>
            <a:softEdge rad="112500"/>
          </a:effectLst>
        </p:spPr>
      </p:pic>
      <p:pic>
        <p:nvPicPr>
          <p:cNvPr id="1026" name="Picture 2"/>
          <p:cNvPicPr>
            <a:picLocks noChangeAspect="1" noChangeArrowheads="1"/>
          </p:cNvPicPr>
          <p:nvPr/>
        </p:nvPicPr>
        <p:blipFill>
          <a:blip r:embed="rId11" cstate="print"/>
          <a:srcRect/>
          <a:stretch>
            <a:fillRect/>
          </a:stretch>
        </p:blipFill>
        <p:spPr bwMode="auto">
          <a:xfrm>
            <a:off x="6156176" y="1820821"/>
            <a:ext cx="1422158" cy="1896211"/>
          </a:xfrm>
          <a:prstGeom prst="rect">
            <a:avLst/>
          </a:prstGeom>
          <a:ln>
            <a:noFill/>
          </a:ln>
          <a:effectLst>
            <a:softEdge rad="112500"/>
          </a:effectLst>
        </p:spPr>
      </p:pic>
      <p:pic>
        <p:nvPicPr>
          <p:cNvPr id="1027" name="Picture 3"/>
          <p:cNvPicPr>
            <a:picLocks noChangeAspect="1" noChangeArrowheads="1"/>
          </p:cNvPicPr>
          <p:nvPr/>
        </p:nvPicPr>
        <p:blipFill>
          <a:blip r:embed="rId12" cstate="print"/>
          <a:srcRect/>
          <a:stretch>
            <a:fillRect/>
          </a:stretch>
        </p:blipFill>
        <p:spPr bwMode="auto">
          <a:xfrm>
            <a:off x="7308304" y="1260140"/>
            <a:ext cx="1835696" cy="1376772"/>
          </a:xfrm>
          <a:prstGeom prst="rect">
            <a:avLst/>
          </a:prstGeom>
          <a:ln>
            <a:noFill/>
          </a:ln>
          <a:effectLst>
            <a:softEdge rad="112500"/>
          </a:effectLst>
        </p:spPr>
      </p:pic>
      <p:pic>
        <p:nvPicPr>
          <p:cNvPr id="1029" name="Picture 5"/>
          <p:cNvPicPr>
            <a:picLocks noChangeAspect="1" noChangeArrowheads="1"/>
          </p:cNvPicPr>
          <p:nvPr/>
        </p:nvPicPr>
        <p:blipFill>
          <a:blip r:embed="rId13" cstate="print"/>
          <a:srcRect/>
          <a:stretch>
            <a:fillRect/>
          </a:stretch>
        </p:blipFill>
        <p:spPr bwMode="auto">
          <a:xfrm>
            <a:off x="7308304" y="2924944"/>
            <a:ext cx="1622693" cy="216024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Церковь Николы </a:t>
            </a:r>
            <a:r>
              <a:rPr lang="ru-RU" dirty="0" err="1" smtClean="0"/>
              <a:t>Надеина</a:t>
            </a:r>
            <a:endParaRPr lang="ru-RU" dirty="0"/>
          </a:p>
        </p:txBody>
      </p:sp>
      <p:sp>
        <p:nvSpPr>
          <p:cNvPr id="4" name="Содержимое 3"/>
          <p:cNvSpPr>
            <a:spLocks noGrp="1"/>
          </p:cNvSpPr>
          <p:nvPr>
            <p:ph sz="half" idx="2"/>
          </p:nvPr>
        </p:nvSpPr>
        <p:spPr>
          <a:xfrm>
            <a:off x="5148064" y="1285860"/>
            <a:ext cx="3995936" cy="5572140"/>
          </a:xfrm>
        </p:spPr>
        <p:txBody>
          <a:bodyPr>
            <a:normAutofit fontScale="70000" lnSpcReduction="20000"/>
          </a:bodyPr>
          <a:lstStyle/>
          <a:p>
            <a:r>
              <a:rPr lang="ru-RU" sz="2600" dirty="0" smtClean="0"/>
              <a:t>первый каменный посадский храм в Ярославле</a:t>
            </a:r>
          </a:p>
          <a:p>
            <a:r>
              <a:rPr lang="ru-RU" sz="2600" dirty="0" smtClean="0"/>
              <a:t> Построена в 1620-1622 гг. </a:t>
            </a:r>
          </a:p>
          <a:p>
            <a:r>
              <a:rPr lang="ru-RU" sz="2600" dirty="0" smtClean="0"/>
              <a:t>сооружена на средства ярославского купца, </a:t>
            </a:r>
            <a:r>
              <a:rPr lang="ru-RU" sz="2600" dirty="0" err="1" smtClean="0"/>
              <a:t>Епифания</a:t>
            </a:r>
            <a:r>
              <a:rPr lang="ru-RU" sz="2600" dirty="0" smtClean="0"/>
              <a:t> Андреевича </a:t>
            </a:r>
            <a:r>
              <a:rPr lang="ru-RU" sz="2600" dirty="0" err="1" smtClean="0"/>
              <a:t>Светешникова</a:t>
            </a:r>
            <a:endParaRPr lang="ru-RU" sz="2600" dirty="0" smtClean="0"/>
          </a:p>
          <a:p>
            <a:r>
              <a:rPr lang="ru-RU" sz="2600" dirty="0" smtClean="0"/>
              <a:t>Стенописи храма, выполненные в 1640-1641 гг., являются самыми ранними в Ярославле XVII в. </a:t>
            </a:r>
          </a:p>
          <a:p>
            <a:r>
              <a:rPr lang="ru-RU" sz="2600" dirty="0" smtClean="0"/>
              <a:t>Храм расписывала артель из 20 художников, во главе с  </a:t>
            </a:r>
            <a:r>
              <a:rPr lang="ru-RU" sz="2600" dirty="0" err="1" smtClean="0"/>
              <a:t>костромичем</a:t>
            </a:r>
            <a:r>
              <a:rPr lang="ru-RU" sz="2600" dirty="0" smtClean="0"/>
              <a:t> Любимом Агеевым, </a:t>
            </a:r>
            <a:r>
              <a:rPr lang="ru-RU" sz="2600" dirty="0" err="1" smtClean="0"/>
              <a:t>ярославцем</a:t>
            </a:r>
            <a:r>
              <a:rPr lang="ru-RU" sz="2600" dirty="0" smtClean="0"/>
              <a:t> Стефаном </a:t>
            </a:r>
            <a:r>
              <a:rPr lang="ru-RU" sz="2600" dirty="0" err="1" smtClean="0"/>
              <a:t>Ефимиевым</a:t>
            </a:r>
            <a:r>
              <a:rPr lang="ru-RU" sz="2600" dirty="0" smtClean="0"/>
              <a:t>, нижегородцем Иваном Муравьем </a:t>
            </a:r>
          </a:p>
          <a:p>
            <a:r>
              <a:rPr lang="ru-RU" sz="2600" dirty="0" smtClean="0"/>
              <a:t>Резной барочный иконостас 1751 г., выполнен по рисунку основателя национального театра Ф.Г. Волкова</a:t>
            </a:r>
            <a:br>
              <a:rPr lang="ru-RU" sz="2600" dirty="0" smtClean="0"/>
            </a:br>
            <a:endParaRPr lang="ru-RU" sz="2600" dirty="0" smtClean="0"/>
          </a:p>
          <a:p>
            <a:endParaRPr lang="ru-RU" dirty="0" smtClean="0"/>
          </a:p>
          <a:p>
            <a:endParaRPr lang="ru-RU" dirty="0"/>
          </a:p>
        </p:txBody>
      </p:sp>
      <p:sp>
        <p:nvSpPr>
          <p:cNvPr id="5" name="Стрелка вниз 4">
            <a:hlinkClick r:id="rId3"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7" name="Picture 3"/>
          <p:cNvPicPr>
            <a:picLocks noChangeAspect="1" noChangeArrowheads="1"/>
          </p:cNvPicPr>
          <p:nvPr/>
        </p:nvPicPr>
        <p:blipFill>
          <a:blip r:embed="rId4" cstate="print"/>
          <a:srcRect/>
          <a:stretch>
            <a:fillRect/>
          </a:stretch>
        </p:blipFill>
        <p:spPr bwMode="auto">
          <a:xfrm>
            <a:off x="755576" y="1484784"/>
            <a:ext cx="4139168" cy="3888432"/>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dirty="0" smtClean="0"/>
              <a:t>Церковь Ильи Пророка</a:t>
            </a:r>
            <a:endParaRPr lang="ru-RU" dirty="0"/>
          </a:p>
        </p:txBody>
      </p:sp>
      <p:sp>
        <p:nvSpPr>
          <p:cNvPr id="6" name="Содержимое 5"/>
          <p:cNvSpPr>
            <a:spLocks noGrp="1"/>
          </p:cNvSpPr>
          <p:nvPr>
            <p:ph sz="half" idx="2"/>
          </p:nvPr>
        </p:nvSpPr>
        <p:spPr>
          <a:xfrm>
            <a:off x="5500694" y="1571612"/>
            <a:ext cx="3467096" cy="4525963"/>
          </a:xfrm>
        </p:spPr>
        <p:txBody>
          <a:bodyPr>
            <a:normAutofit fontScale="85000" lnSpcReduction="10000"/>
          </a:bodyPr>
          <a:lstStyle/>
          <a:p>
            <a:r>
              <a:rPr lang="ru-RU" sz="2000" dirty="0" smtClean="0"/>
              <a:t>Ц. Ильи Пророка построена в 1647—1650-х гг. на средства ярославских купцов </a:t>
            </a:r>
            <a:r>
              <a:rPr lang="ru-RU" sz="2000" dirty="0" err="1" smtClean="0"/>
              <a:t>Вонифатия</a:t>
            </a:r>
            <a:r>
              <a:rPr lang="ru-RU" sz="2000" dirty="0" smtClean="0"/>
              <a:t> и </a:t>
            </a:r>
            <a:r>
              <a:rPr lang="ru-RU" sz="2000" dirty="0" err="1" smtClean="0"/>
              <a:t>Иоанникия</a:t>
            </a:r>
            <a:r>
              <a:rPr lang="ru-RU" sz="2000" dirty="0" smtClean="0"/>
              <a:t> </a:t>
            </a:r>
            <a:r>
              <a:rPr lang="ru-RU" sz="2000" dirty="0" err="1" smtClean="0"/>
              <a:t>Скрипиных</a:t>
            </a:r>
            <a:endParaRPr lang="ru-RU" sz="2000" dirty="0" smtClean="0"/>
          </a:p>
          <a:p>
            <a:r>
              <a:rPr lang="ru-RU" sz="2000" dirty="0" smtClean="0"/>
              <a:t>К северо-западному углу храма примыкает нарядная, стройная восьмигранная колокольня. </a:t>
            </a:r>
          </a:p>
          <a:p>
            <a:r>
              <a:rPr lang="ru-RU" sz="2000" dirty="0" smtClean="0"/>
              <a:t>С противоположной стороны поднимается шатровый </a:t>
            </a:r>
            <a:r>
              <a:rPr lang="ru-RU" sz="2000" dirty="0" err="1" smtClean="0"/>
              <a:t>Ризоположенский</a:t>
            </a:r>
            <a:r>
              <a:rPr lang="ru-RU" sz="2000" dirty="0" smtClean="0"/>
              <a:t> придел, один из лучших образцов русского шатрового зодчества. </a:t>
            </a:r>
          </a:p>
          <a:p>
            <a:r>
              <a:rPr lang="ru-RU" sz="2000" dirty="0" smtClean="0"/>
              <a:t>Другой придел, во имя </a:t>
            </a:r>
            <a:r>
              <a:rPr lang="ru-RU" sz="2000" dirty="0" err="1" smtClean="0"/>
              <a:t>Свв</a:t>
            </a:r>
            <a:r>
              <a:rPr lang="ru-RU" sz="2000" dirty="0" smtClean="0"/>
              <a:t>. Гурия, </a:t>
            </a:r>
            <a:r>
              <a:rPr lang="ru-RU" sz="2000" dirty="0" err="1" smtClean="0"/>
              <a:t>Симона</a:t>
            </a:r>
            <a:r>
              <a:rPr lang="ru-RU" sz="2000" dirty="0" smtClean="0"/>
              <a:t> и </a:t>
            </a:r>
            <a:r>
              <a:rPr lang="ru-RU" sz="2000" dirty="0" err="1" smtClean="0"/>
              <a:t>Авива</a:t>
            </a:r>
            <a:r>
              <a:rPr lang="ru-RU" sz="2000" dirty="0" smtClean="0"/>
              <a:t>, увенчан горкой кокошников и луковичной главой</a:t>
            </a:r>
          </a:p>
        </p:txBody>
      </p:sp>
      <p:sp>
        <p:nvSpPr>
          <p:cNvPr id="4" name="Стрелка вниз 3">
            <a:hlinkClick r:id="rId3"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p:cNvPicPr>
            <a:picLocks noChangeAspect="1" noChangeArrowheads="1"/>
          </p:cNvPicPr>
          <p:nvPr/>
        </p:nvPicPr>
        <p:blipFill>
          <a:blip r:embed="rId4" cstate="print"/>
          <a:srcRect/>
          <a:stretch>
            <a:fillRect/>
          </a:stretch>
        </p:blipFill>
        <p:spPr bwMode="auto">
          <a:xfrm>
            <a:off x="467542" y="1484784"/>
            <a:ext cx="4848539" cy="388843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Богоявленская церковь </a:t>
            </a:r>
            <a:endParaRPr lang="ru-RU" dirty="0"/>
          </a:p>
        </p:txBody>
      </p:sp>
      <p:sp>
        <p:nvSpPr>
          <p:cNvPr id="5" name="Содержимое 4"/>
          <p:cNvSpPr>
            <a:spLocks noGrp="1"/>
          </p:cNvSpPr>
          <p:nvPr>
            <p:ph sz="half" idx="2"/>
          </p:nvPr>
        </p:nvSpPr>
        <p:spPr>
          <a:xfrm>
            <a:off x="4648200" y="1357298"/>
            <a:ext cx="4038600" cy="5214974"/>
          </a:xfrm>
        </p:spPr>
        <p:txBody>
          <a:bodyPr>
            <a:normAutofit/>
          </a:bodyPr>
          <a:lstStyle/>
          <a:p>
            <a:r>
              <a:rPr lang="ru-RU" sz="2000" dirty="0" smtClean="0"/>
              <a:t>Построена на деньги ярославского купца Алексея </a:t>
            </a:r>
            <a:r>
              <a:rPr lang="ru-RU" sz="2000" dirty="0" err="1" smtClean="0"/>
              <a:t>Зубчаниновас</a:t>
            </a:r>
            <a:r>
              <a:rPr lang="ru-RU" sz="2000" dirty="0" smtClean="0"/>
              <a:t>  в 1684 -1693 гг.</a:t>
            </a:r>
          </a:p>
          <a:p>
            <a:r>
              <a:rPr lang="ru-RU" sz="2000" dirty="0" smtClean="0"/>
              <a:t>Этот </a:t>
            </a:r>
            <a:r>
              <a:rPr lang="ru-RU" sz="2000" dirty="0" err="1" smtClean="0"/>
              <a:t>бесстолпный</a:t>
            </a:r>
            <a:r>
              <a:rPr lang="ru-RU" sz="2000" dirty="0" smtClean="0"/>
              <a:t>, без </a:t>
            </a:r>
            <a:r>
              <a:rPr lang="ru-RU" sz="2000" dirty="0" err="1" smtClean="0"/>
              <a:t>подклета</a:t>
            </a:r>
            <a:r>
              <a:rPr lang="ru-RU" sz="2000" dirty="0" smtClean="0">
                <a:hlinkClick r:id="rId3"/>
              </a:rPr>
              <a:t> </a:t>
            </a:r>
            <a:r>
              <a:rPr lang="ru-RU" sz="2000" dirty="0" smtClean="0"/>
              <a:t>храм перекрыт огромным сомкнутым сводом.</a:t>
            </a:r>
          </a:p>
          <a:p>
            <a:r>
              <a:rPr lang="ru-RU" sz="2000" dirty="0" smtClean="0"/>
              <a:t> Храм богато украшен изразцами</a:t>
            </a:r>
          </a:p>
          <a:p>
            <a:r>
              <a:rPr lang="ru-RU" sz="2000" dirty="0" smtClean="0"/>
              <a:t>Колокольня входит в состав самой галереи и примыкает к северо-западному углу не галереи, а храма, хотя и не связана с ним, отделяясь от храма узким просветом.</a:t>
            </a:r>
          </a:p>
        </p:txBody>
      </p:sp>
      <p:sp>
        <p:nvSpPr>
          <p:cNvPr id="4" name="Стрелка вниз 3">
            <a:hlinkClick r:id="rId4"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p:cNvPicPr>
            <a:picLocks noChangeAspect="1" noChangeArrowheads="1"/>
          </p:cNvPicPr>
          <p:nvPr/>
        </p:nvPicPr>
        <p:blipFill>
          <a:blip r:embed="rId5" cstate="print"/>
          <a:srcRect/>
          <a:stretch>
            <a:fillRect/>
          </a:stretch>
        </p:blipFill>
        <p:spPr bwMode="auto">
          <a:xfrm>
            <a:off x="827584" y="1412776"/>
            <a:ext cx="3035923" cy="4032448"/>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«Ярославль да город да на горе стоит,</a:t>
            </a:r>
          </a:p>
          <a:p>
            <a:pPr>
              <a:buNone/>
            </a:pPr>
            <a:r>
              <a:rPr lang="ru-RU" dirty="0" smtClean="0"/>
              <a:t>	 на горе стоит да во всей красоте, </a:t>
            </a:r>
          </a:p>
          <a:p>
            <a:pPr>
              <a:buNone/>
            </a:pPr>
            <a:r>
              <a:rPr lang="ru-RU" dirty="0" smtClean="0"/>
              <a:t>	да на прикрасоте, лучше Питера, </a:t>
            </a:r>
          </a:p>
          <a:p>
            <a:pPr>
              <a:buNone/>
            </a:pPr>
            <a:r>
              <a:rPr lang="ru-RU" dirty="0" smtClean="0"/>
              <a:t>	да краше Киева, </a:t>
            </a:r>
          </a:p>
          <a:p>
            <a:pPr>
              <a:buNone/>
            </a:pPr>
            <a:r>
              <a:rPr lang="ru-RU" dirty="0" smtClean="0"/>
              <a:t>	лучше матушки да каменной Москвы...» </a:t>
            </a:r>
            <a:endParaRPr lang="ru-RU" dirty="0"/>
          </a:p>
        </p:txBody>
      </p:sp>
      <p:sp>
        <p:nvSpPr>
          <p:cNvPr id="4" name="Заголовок 3"/>
          <p:cNvSpPr>
            <a:spLocks noGrp="1"/>
          </p:cNvSpPr>
          <p:nvPr>
            <p:ph type="title"/>
          </p:nvPr>
        </p:nvSpPr>
        <p:spPr/>
        <p:txBody>
          <a:bodyPr/>
          <a:lstStyle/>
          <a:p>
            <a:r>
              <a:rPr lang="ru-RU" dirty="0" smtClean="0">
                <a:solidFill>
                  <a:srgbClr val="800000"/>
                </a:solidFill>
              </a:rPr>
              <a:t>Знакомьтесь -Ярославль</a:t>
            </a:r>
            <a:endParaRPr lang="ru-RU" dirty="0">
              <a:solidFill>
                <a:srgbClr val="800000"/>
              </a:solidFill>
            </a:endParaRPr>
          </a:p>
        </p:txBody>
      </p:sp>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Церковь Иоанна Предтечи</a:t>
            </a:r>
            <a:endParaRPr lang="ru-RU" dirty="0"/>
          </a:p>
        </p:txBody>
      </p:sp>
      <p:sp>
        <p:nvSpPr>
          <p:cNvPr id="5" name="Содержимое 4"/>
          <p:cNvSpPr>
            <a:spLocks noGrp="1"/>
          </p:cNvSpPr>
          <p:nvPr>
            <p:ph sz="half" idx="2"/>
          </p:nvPr>
        </p:nvSpPr>
        <p:spPr>
          <a:xfrm>
            <a:off x="5143504" y="1285860"/>
            <a:ext cx="3786214" cy="5572140"/>
          </a:xfrm>
        </p:spPr>
        <p:txBody>
          <a:bodyPr>
            <a:normAutofit fontScale="62500" lnSpcReduction="20000"/>
          </a:bodyPr>
          <a:lstStyle/>
          <a:p>
            <a:r>
              <a:rPr lang="ru-RU" dirty="0" smtClean="0"/>
              <a:t>Церковь в честь праздника Усекновения Главы Иоанна Предтечи</a:t>
            </a:r>
          </a:p>
          <a:p>
            <a:r>
              <a:rPr lang="ru-RU" dirty="0" smtClean="0"/>
              <a:t>Основной храм и столпообразные приделы уравнены по высоте, завершаются изящными </a:t>
            </a:r>
            <a:r>
              <a:rPr lang="ru-RU" dirty="0" err="1" smtClean="0"/>
              <a:t>пятиглавиями</a:t>
            </a:r>
            <a:r>
              <a:rPr lang="ru-RU" dirty="0" smtClean="0"/>
              <a:t>. Поэтому храм </a:t>
            </a:r>
            <a:r>
              <a:rPr lang="ru-RU" dirty="0" err="1" smtClean="0"/>
              <a:t>пятнадцатикупольный</a:t>
            </a:r>
            <a:r>
              <a:rPr lang="ru-RU" dirty="0" smtClean="0"/>
              <a:t>. Такое пятиглавое завершение приделов впервые встречается в ярославском зодчестве. </a:t>
            </a:r>
          </a:p>
          <a:p>
            <a:r>
              <a:rPr lang="ru-RU" dirty="0" smtClean="0"/>
              <a:t>Главным декоративным материалом при оформлении фасадов храма стал здесь лекальный фигурный кирпич. </a:t>
            </a:r>
          </a:p>
          <a:p>
            <a:r>
              <a:rPr lang="ru-RU" dirty="0" smtClean="0"/>
              <a:t>Высота церкви – 44 м</a:t>
            </a:r>
          </a:p>
          <a:p>
            <a:r>
              <a:rPr lang="ru-RU" dirty="0" smtClean="0"/>
              <a:t>Изображение церкви на тысячной купюре.</a:t>
            </a:r>
          </a:p>
          <a:p>
            <a:r>
              <a:rPr lang="ru-RU" dirty="0" smtClean="0"/>
              <a:t>колокольня в стиле "московского барокко".  Высота -45 м</a:t>
            </a:r>
          </a:p>
          <a:p>
            <a:r>
              <a:rPr lang="ru-RU" dirty="0" smtClean="0"/>
              <a:t> Святые ворота построены одновременно с храмом</a:t>
            </a:r>
            <a:endParaRPr lang="ru-RU" dirty="0"/>
          </a:p>
        </p:txBody>
      </p:sp>
      <p:sp>
        <p:nvSpPr>
          <p:cNvPr id="6" name="Стрелка вниз 5">
            <a:hlinkClick r:id="rId3"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Picture 2"/>
          <p:cNvPicPr>
            <a:picLocks noChangeAspect="1" noChangeArrowheads="1"/>
          </p:cNvPicPr>
          <p:nvPr/>
        </p:nvPicPr>
        <p:blipFill>
          <a:blip r:embed="rId4" cstate="print"/>
          <a:srcRect/>
          <a:stretch>
            <a:fillRect/>
          </a:stretch>
        </p:blipFill>
        <p:spPr bwMode="auto">
          <a:xfrm>
            <a:off x="755576" y="1772816"/>
            <a:ext cx="3888432" cy="2922677"/>
          </a:xfrm>
          <a:prstGeom prst="rect">
            <a:avLst/>
          </a:prstGeom>
          <a:ln>
            <a:noFill/>
          </a:ln>
          <a:effectLst>
            <a:softEdge rad="112500"/>
          </a:effectLst>
        </p:spPr>
      </p:pic>
    </p:spTree>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dirty="0" smtClean="0"/>
              <a:t>Церковь Михаила Архангела</a:t>
            </a:r>
            <a:endParaRPr lang="ru-RU" dirty="0"/>
          </a:p>
        </p:txBody>
      </p:sp>
      <p:sp>
        <p:nvSpPr>
          <p:cNvPr id="7" name="Содержимое 6"/>
          <p:cNvSpPr>
            <a:spLocks noGrp="1"/>
          </p:cNvSpPr>
          <p:nvPr>
            <p:ph sz="half" idx="2"/>
          </p:nvPr>
        </p:nvSpPr>
        <p:spPr>
          <a:xfrm>
            <a:off x="5357818" y="1285860"/>
            <a:ext cx="3571900" cy="5572140"/>
          </a:xfrm>
        </p:spPr>
        <p:txBody>
          <a:bodyPr>
            <a:normAutofit fontScale="55000" lnSpcReduction="20000"/>
          </a:bodyPr>
          <a:lstStyle/>
          <a:p>
            <a:pPr marL="261938" indent="-261938">
              <a:tabLst>
                <a:tab pos="174625" algn="l"/>
              </a:tabLst>
            </a:pPr>
            <a:r>
              <a:rPr lang="ru-RU" sz="3300" dirty="0" smtClean="0"/>
              <a:t> Заложен в 1657 г. на средства        прихожан</a:t>
            </a:r>
          </a:p>
          <a:p>
            <a:pPr marL="261938" indent="-261938">
              <a:tabLst>
                <a:tab pos="174625" algn="l"/>
              </a:tabLst>
            </a:pPr>
            <a:r>
              <a:rPr lang="ru-RU" sz="3300" dirty="0" smtClean="0"/>
              <a:t> Храм Михаила Архангела имеет три престола:</a:t>
            </a:r>
          </a:p>
          <a:p>
            <a:pPr marL="0" indent="0">
              <a:buNone/>
              <a:tabLst>
                <a:tab pos="174625" algn="l"/>
              </a:tabLst>
            </a:pPr>
            <a:r>
              <a:rPr lang="ru-RU" sz="3300" dirty="0" smtClean="0"/>
              <a:t>           Главный престол — Собор Архистратига Михаила и прочих Небесных Сил бесплотных.</a:t>
            </a:r>
          </a:p>
          <a:p>
            <a:pPr marL="0" indent="0">
              <a:buNone/>
              <a:tabLst>
                <a:tab pos="174625" algn="l"/>
              </a:tabLst>
            </a:pPr>
            <a:r>
              <a:rPr lang="ru-RU" sz="3300" dirty="0" smtClean="0"/>
              <a:t>           Второй престол — зимний храм Благовещения Пресвятой Богородицы. Теплый храм прихода во имя Благовещения Богоматери устроили в южном крыле галереи после 1781 года. </a:t>
            </a:r>
          </a:p>
          <a:p>
            <a:pPr marL="0" indent="0">
              <a:buNone/>
              <a:tabLst>
                <a:tab pos="174625" algn="l"/>
              </a:tabLst>
            </a:pPr>
            <a:r>
              <a:rPr lang="ru-RU" sz="3300" dirty="0" smtClean="0"/>
              <a:t>          Третий престол — придел Святых преподобных Зосимы и </a:t>
            </a:r>
            <a:r>
              <a:rPr lang="ru-RU" sz="3300" dirty="0" err="1" smtClean="0"/>
              <a:t>Соватия</a:t>
            </a:r>
            <a:r>
              <a:rPr lang="ru-RU" sz="3300" dirty="0" smtClean="0"/>
              <a:t> Соловецких чудотворцев</a:t>
            </a:r>
          </a:p>
          <a:p>
            <a:pPr marL="261938" indent="-261938">
              <a:tabLst>
                <a:tab pos="174625" algn="l"/>
              </a:tabLst>
            </a:pPr>
            <a:r>
              <a:rPr lang="ru-RU" sz="3300" dirty="0" smtClean="0"/>
              <a:t> В1992 г. церковь Михаила Архангела была передана Русской православной церкви.</a:t>
            </a:r>
          </a:p>
          <a:p>
            <a:pPr marL="261938" indent="-261938">
              <a:tabLst>
                <a:tab pos="174625" algn="l"/>
              </a:tabLst>
            </a:pPr>
            <a:r>
              <a:rPr lang="ru-RU" sz="3300" dirty="0" smtClean="0"/>
              <a:t>    Сейчас это — храм Ярославского гарнизона. </a:t>
            </a:r>
          </a:p>
          <a:p>
            <a:endParaRPr lang="ru-RU" sz="3300" dirty="0" smtClean="0"/>
          </a:p>
          <a:p>
            <a:endParaRPr lang="ru-RU" sz="3300" dirty="0" smtClean="0"/>
          </a:p>
          <a:p>
            <a:endParaRPr lang="ru-RU" dirty="0" smtClean="0"/>
          </a:p>
          <a:p>
            <a:endParaRPr lang="ru-RU" dirty="0"/>
          </a:p>
        </p:txBody>
      </p:sp>
      <p:pic>
        <p:nvPicPr>
          <p:cNvPr id="13314" name="Picture 2" descr="mhtml:file://D:\мама\краеведение\Ярославль\Ярославль%20общие%20материалы\Путеводитель%20по%20Ярославлю.mht!http://memori.ru/img/site/memori.gif">
            <a:hlinkClick r:id="rId3" tooltip="Запомнить эту страницу!"/>
          </p:cNvPr>
          <p:cNvPicPr>
            <a:picLocks noChangeAspect="1" noChangeArrowheads="1"/>
          </p:cNvPicPr>
          <p:nvPr/>
        </p:nvPicPr>
        <p:blipFill>
          <a:blip r:embed="rId4" cstate="print"/>
          <a:srcRect/>
          <a:stretch>
            <a:fillRect/>
          </a:stretch>
        </p:blipFill>
        <p:spPr bwMode="auto">
          <a:xfrm>
            <a:off x="63500" y="-204788"/>
            <a:ext cx="152400" cy="152400"/>
          </a:xfrm>
          <a:prstGeom prst="rect">
            <a:avLst/>
          </a:prstGeom>
          <a:noFill/>
        </p:spPr>
      </p:pic>
      <p:sp>
        <p:nvSpPr>
          <p:cNvPr id="5" name="Стрелка вниз 4">
            <a:hlinkClick r:id="rId5"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338" name="Picture 2"/>
          <p:cNvPicPr>
            <a:picLocks noChangeAspect="1" noChangeArrowheads="1"/>
          </p:cNvPicPr>
          <p:nvPr/>
        </p:nvPicPr>
        <p:blipFill>
          <a:blip r:embed="rId6" cstate="print"/>
          <a:srcRect/>
          <a:stretch>
            <a:fillRect/>
          </a:stretch>
        </p:blipFill>
        <p:spPr bwMode="auto">
          <a:xfrm>
            <a:off x="467544" y="1412776"/>
            <a:ext cx="4669786" cy="3816424"/>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Церковь Рождества Христова</a:t>
            </a:r>
            <a:endParaRPr lang="ru-RU" dirty="0"/>
          </a:p>
        </p:txBody>
      </p:sp>
      <p:sp>
        <p:nvSpPr>
          <p:cNvPr id="5" name="Содержимое 4"/>
          <p:cNvSpPr>
            <a:spLocks noGrp="1"/>
          </p:cNvSpPr>
          <p:nvPr>
            <p:ph sz="half" idx="2"/>
          </p:nvPr>
        </p:nvSpPr>
        <p:spPr>
          <a:xfrm>
            <a:off x="5286380" y="1285860"/>
            <a:ext cx="3857620" cy="5572140"/>
          </a:xfrm>
        </p:spPr>
        <p:txBody>
          <a:bodyPr>
            <a:normAutofit/>
          </a:bodyPr>
          <a:lstStyle/>
          <a:p>
            <a:r>
              <a:rPr lang="ru-RU" sz="2000" dirty="0" smtClean="0"/>
              <a:t>Церковь Рождества Христова (1644) была сооружена по заказу посадских людей </a:t>
            </a:r>
            <a:r>
              <a:rPr lang="ru-RU" sz="2000" dirty="0" err="1" smtClean="0"/>
              <a:t>Акиндина</a:t>
            </a:r>
            <a:r>
              <a:rPr lang="ru-RU" sz="2000" dirty="0" smtClean="0"/>
              <a:t> и Гурия Назарьевых. </a:t>
            </a:r>
          </a:p>
          <a:p>
            <a:r>
              <a:rPr lang="ru-RU" sz="2000" dirty="0" smtClean="0"/>
              <a:t>Церковь Рождества Христова интересна как первый храм в Ярославле, где в декор стен были введены изразцы. Изразцовые вставки украшали фасады крыльца и галерей и парапеты надвратной церкви-колокольни.</a:t>
            </a:r>
          </a:p>
          <a:p>
            <a:r>
              <a:rPr lang="ru-RU" sz="2000" dirty="0" smtClean="0"/>
              <a:t>Изразцовая надпись с именами заказчиков опоясывает четверик под основанием закомар </a:t>
            </a:r>
          </a:p>
          <a:p>
            <a:endParaRPr lang="ru-RU" sz="2000" dirty="0"/>
          </a:p>
        </p:txBody>
      </p:sp>
      <p:sp>
        <p:nvSpPr>
          <p:cNvPr id="4" name="Стрелка вниз 3">
            <a:hlinkClick r:id="rId3"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2" name="Picture 2"/>
          <p:cNvPicPr>
            <a:picLocks noChangeAspect="1" noChangeArrowheads="1"/>
          </p:cNvPicPr>
          <p:nvPr/>
        </p:nvPicPr>
        <p:blipFill>
          <a:blip r:embed="rId4" cstate="print"/>
          <a:srcRect/>
          <a:stretch>
            <a:fillRect/>
          </a:stretch>
        </p:blipFill>
        <p:spPr bwMode="auto">
          <a:xfrm>
            <a:off x="251519" y="1844824"/>
            <a:ext cx="5085705" cy="3096344"/>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Надвратная церковь-колокольня</a:t>
            </a:r>
            <a:endParaRPr lang="ru-RU" dirty="0"/>
          </a:p>
        </p:txBody>
      </p:sp>
      <p:sp>
        <p:nvSpPr>
          <p:cNvPr id="4" name="Содержимое 3"/>
          <p:cNvSpPr>
            <a:spLocks noGrp="1"/>
          </p:cNvSpPr>
          <p:nvPr>
            <p:ph sz="half" idx="2"/>
          </p:nvPr>
        </p:nvSpPr>
        <p:spPr>
          <a:xfrm>
            <a:off x="4429124" y="1214422"/>
            <a:ext cx="4257676" cy="5143536"/>
          </a:xfrm>
        </p:spPr>
        <p:txBody>
          <a:bodyPr>
            <a:normAutofit/>
          </a:bodyPr>
          <a:lstStyle/>
          <a:p>
            <a:r>
              <a:rPr lang="ru-RU" sz="2000" dirty="0" smtClean="0"/>
              <a:t>Высота колокольни— 38,34 м</a:t>
            </a:r>
          </a:p>
          <a:p>
            <a:r>
              <a:rPr lang="ru-RU" sz="2000" dirty="0" smtClean="0"/>
              <a:t>Во втором ярусе расположена надвратная церковь Гурия, </a:t>
            </a:r>
            <a:r>
              <a:rPr lang="ru-RU" sz="2000" dirty="0" err="1" smtClean="0"/>
              <a:t>Самона</a:t>
            </a:r>
            <a:r>
              <a:rPr lang="ru-RU" sz="2000" dirty="0" smtClean="0"/>
              <a:t> и </a:t>
            </a:r>
            <a:r>
              <a:rPr lang="ru-RU" sz="2000" dirty="0" err="1" smtClean="0"/>
              <a:t>Авива</a:t>
            </a:r>
            <a:r>
              <a:rPr lang="ru-RU" sz="2000" dirty="0" smtClean="0"/>
              <a:t>, окруженная открытой галереей.</a:t>
            </a:r>
          </a:p>
          <a:p>
            <a:r>
              <a:rPr lang="ru-RU" sz="2000" dirty="0" smtClean="0"/>
              <a:t> На четверике стоит восьмерик, прорезанный большими "звонами" — проемами для колоколов. </a:t>
            </a:r>
          </a:p>
          <a:p>
            <a:r>
              <a:rPr lang="ru-RU" sz="2000" dirty="0" smtClean="0"/>
              <a:t>Над восьмериком устремился ввысь стройный шатер. </a:t>
            </a:r>
            <a:endParaRPr lang="ru-RU" sz="2000" dirty="0"/>
          </a:p>
        </p:txBody>
      </p:sp>
      <p:sp>
        <p:nvSpPr>
          <p:cNvPr id="5" name="Стрелка вниз 4">
            <a:hlinkClick r:id="rId3"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386" name="Picture 2"/>
          <p:cNvPicPr>
            <a:picLocks noChangeAspect="1" noChangeArrowheads="1"/>
          </p:cNvPicPr>
          <p:nvPr/>
        </p:nvPicPr>
        <p:blipFill>
          <a:blip r:embed="rId4" cstate="print"/>
          <a:srcRect/>
          <a:stretch>
            <a:fillRect/>
          </a:stretch>
        </p:blipFill>
        <p:spPr bwMode="auto">
          <a:xfrm>
            <a:off x="467544" y="1052736"/>
            <a:ext cx="3600400" cy="5366634"/>
          </a:xfrm>
          <a:prstGeom prst="rect">
            <a:avLst/>
          </a:prstGeom>
          <a:noFill/>
          <a:ln w="9525">
            <a:noFill/>
            <a:miter lim="800000"/>
            <a:headEnd/>
            <a:tailEnd/>
          </a:ln>
        </p:spPr>
      </p:pic>
    </p:spTree>
  </p:cSld>
  <p:clrMapOvr>
    <a:masterClrMapping/>
  </p:clrMapOvr>
  <p:transition spd="med">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Церковь Петра и Павла</a:t>
            </a:r>
            <a:endParaRPr lang="ru-RU" dirty="0"/>
          </a:p>
        </p:txBody>
      </p:sp>
      <p:sp>
        <p:nvSpPr>
          <p:cNvPr id="4" name="Содержимое 3"/>
          <p:cNvSpPr>
            <a:spLocks noGrp="1"/>
          </p:cNvSpPr>
          <p:nvPr>
            <p:ph sz="half" idx="2"/>
          </p:nvPr>
        </p:nvSpPr>
        <p:spPr>
          <a:xfrm>
            <a:off x="4572000" y="1268760"/>
            <a:ext cx="4114800" cy="4857403"/>
          </a:xfrm>
        </p:spPr>
        <p:txBody>
          <a:bodyPr>
            <a:normAutofit/>
          </a:bodyPr>
          <a:lstStyle/>
          <a:p>
            <a:r>
              <a:rPr lang="ru-RU" dirty="0" smtClean="0"/>
              <a:t>храм </a:t>
            </a:r>
            <a:r>
              <a:rPr lang="en-US" dirty="0" smtClean="0"/>
              <a:t>XVIII </a:t>
            </a:r>
            <a:r>
              <a:rPr lang="ru-RU" dirty="0" smtClean="0"/>
              <a:t>в.</a:t>
            </a:r>
          </a:p>
          <a:p>
            <a:r>
              <a:rPr lang="ru-RU" dirty="0" smtClean="0"/>
              <a:t> построен на деньги И. </a:t>
            </a:r>
            <a:r>
              <a:rPr lang="ru-RU" dirty="0" err="1" smtClean="0"/>
              <a:t>Затрапезнова</a:t>
            </a:r>
            <a:r>
              <a:rPr lang="ru-RU" dirty="0" smtClean="0"/>
              <a:t>, владельца Ярославской Большой мануфактуры. </a:t>
            </a:r>
          </a:p>
          <a:p>
            <a:r>
              <a:rPr lang="ru-RU" dirty="0" smtClean="0"/>
              <a:t> стиль – петербургское барокко</a:t>
            </a:r>
          </a:p>
          <a:p>
            <a:r>
              <a:rPr lang="ru-RU" dirty="0" smtClean="0"/>
              <a:t> с храмом связано много </a:t>
            </a:r>
            <a:r>
              <a:rPr lang="ru-RU" dirty="0" smtClean="0">
                <a:hlinkClick r:id="rId2" action="ppaction://hlinksldjump"/>
              </a:rPr>
              <a:t>легенд</a:t>
            </a:r>
            <a:endParaRPr lang="ru-RU" dirty="0"/>
          </a:p>
        </p:txBody>
      </p:sp>
      <p:pic>
        <p:nvPicPr>
          <p:cNvPr id="5" name="Picture 4" descr="1124111">
            <a:hlinkClick r:id="rId3" action="ppaction://hlinkfile"/>
          </p:cNvPr>
          <p:cNvPicPr>
            <a:picLocks noGrp="1" noChangeAspect="1" noChangeArrowheads="1"/>
          </p:cNvPicPr>
          <p:nvPr>
            <p:ph sz="half" idx="1"/>
          </p:nvPr>
        </p:nvPicPr>
        <p:blipFill>
          <a:blip r:embed="rId4" cstate="print"/>
          <a:srcRect l="17076" t="3860" r="9441" b="39369"/>
          <a:stretch>
            <a:fillRect/>
          </a:stretch>
        </p:blipFill>
        <p:spPr>
          <a:xfrm>
            <a:off x="537322" y="1600200"/>
            <a:ext cx="3878355" cy="4525963"/>
          </a:xfrm>
          <a:effectLst>
            <a:softEdge rad="112500"/>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3568" y="3861048"/>
            <a:ext cx="3240360" cy="2376264"/>
          </a:xfrm>
        </p:spPr>
        <p:txBody>
          <a:bodyPr>
            <a:normAutofit/>
          </a:bodyPr>
          <a:lstStyle/>
          <a:p>
            <a:pPr algn="l" eaLnBrk="1" hangingPunct="1"/>
            <a:r>
              <a:rPr lang="ru-RU" sz="2000" i="0" dirty="0" smtClean="0">
                <a:solidFill>
                  <a:srgbClr val="860000"/>
                </a:solidFill>
                <a:latin typeface="+mn-lt"/>
              </a:rPr>
              <a:t>Пятна крови убитого священника на лестнице храма не смываются.</a:t>
            </a:r>
            <a:br>
              <a:rPr lang="ru-RU" sz="2000" i="0" dirty="0" smtClean="0">
                <a:solidFill>
                  <a:srgbClr val="860000"/>
                </a:solidFill>
                <a:latin typeface="+mn-lt"/>
              </a:rPr>
            </a:br>
            <a:r>
              <a:rPr lang="ru-RU" sz="2000" i="0" dirty="0" smtClean="0">
                <a:solidFill>
                  <a:srgbClr val="860000"/>
                </a:solidFill>
                <a:latin typeface="+mn-lt"/>
              </a:rPr>
              <a:t>Издалека похожи  на силуэт лежащего человека.             </a:t>
            </a:r>
            <a:r>
              <a:rPr lang="ru-RU" sz="2000" i="0" dirty="0" smtClean="0">
                <a:solidFill>
                  <a:schemeClr val="tx1"/>
                </a:solidFill>
                <a:latin typeface="+mn-lt"/>
              </a:rPr>
              <a:t/>
            </a:r>
            <a:br>
              <a:rPr lang="ru-RU" sz="2000" i="0" dirty="0" smtClean="0">
                <a:solidFill>
                  <a:schemeClr val="tx1"/>
                </a:solidFill>
                <a:latin typeface="+mn-lt"/>
              </a:rPr>
            </a:br>
            <a:r>
              <a:rPr lang="ru-RU" sz="2000" i="0" dirty="0" smtClean="0">
                <a:solidFill>
                  <a:schemeClr val="tx1"/>
                </a:solidFill>
                <a:latin typeface="+mn-lt"/>
              </a:rPr>
              <a:t>   </a:t>
            </a:r>
            <a:r>
              <a:rPr lang="ru-RU" sz="1800" b="0" i="0" dirty="0" smtClean="0">
                <a:solidFill>
                  <a:schemeClr val="tx1"/>
                </a:solidFill>
                <a:latin typeface="+mn-lt"/>
              </a:rPr>
              <a:t>Фото январь 2006г.</a:t>
            </a:r>
            <a:endParaRPr lang="ru-RU" sz="1800" dirty="0" smtClean="0">
              <a:latin typeface="+mn-lt"/>
            </a:endParaRPr>
          </a:p>
        </p:txBody>
      </p:sp>
      <p:pic>
        <p:nvPicPr>
          <p:cNvPr id="18434" name="Picture 2"/>
          <p:cNvPicPr>
            <a:picLocks noChangeAspect="1" noChangeArrowheads="1"/>
          </p:cNvPicPr>
          <p:nvPr/>
        </p:nvPicPr>
        <p:blipFill>
          <a:blip r:embed="rId2" cstate="print"/>
          <a:stretch>
            <a:fillRect/>
          </a:stretch>
        </p:blipFill>
        <p:spPr bwMode="auto">
          <a:xfrm>
            <a:off x="539552" y="1124744"/>
            <a:ext cx="3723380" cy="2808312"/>
          </a:xfrm>
          <a:prstGeom prst="rect">
            <a:avLst/>
          </a:prstGeom>
          <a:ln>
            <a:noFill/>
          </a:ln>
          <a:effectLst>
            <a:softEdge rad="112500"/>
          </a:effectLst>
        </p:spPr>
      </p:pic>
      <p:sp>
        <p:nvSpPr>
          <p:cNvPr id="11" name="Rectangle 20"/>
          <p:cNvSpPr txBox="1">
            <a:spLocks noChangeArrowheads="1"/>
          </p:cNvSpPr>
          <p:nvPr/>
        </p:nvSpPr>
        <p:spPr bwMode="auto">
          <a:xfrm>
            <a:off x="4860032" y="3977680"/>
            <a:ext cx="3816424" cy="288032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
                <a:srgbClr val="244428"/>
              </a:buClr>
              <a:buSzPct val="138000"/>
              <a:buFont typeface="Wingdings 2" pitchFamily="18" charset="2"/>
              <a:buChar char="d"/>
              <a:tabLst/>
              <a:defRPr/>
            </a:pPr>
            <a:r>
              <a:rPr kumimoji="0" lang="ru-RU" sz="20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Фреска с изображением Василия Великого. </a:t>
            </a:r>
          </a:p>
          <a:p>
            <a:pPr marL="342900" marR="0" lvl="0" indent="-342900" algn="l" defTabSz="914400" rtl="0" eaLnBrk="1" fontAlgn="auto" latinLnBrk="0" hangingPunct="1">
              <a:lnSpc>
                <a:spcPct val="100000"/>
              </a:lnSpc>
              <a:spcBef>
                <a:spcPct val="20000"/>
              </a:spcBef>
              <a:spcAft>
                <a:spcPts val="0"/>
              </a:spcAft>
              <a:buClr>
                <a:srgbClr val="244428"/>
              </a:buClr>
              <a:buSzPct val="138000"/>
              <a:buFont typeface="Wingdings 2" pitchFamily="18" charset="2"/>
              <a:buChar char="d"/>
              <a:tabLst/>
              <a:defRPr/>
            </a:pPr>
            <a:r>
              <a:rPr lang="ru-RU" sz="2000" b="1" dirty="0" smtClean="0">
                <a:effectLst>
                  <a:outerShdw blurRad="38100" dist="38100" dir="2700000" algn="tl">
                    <a:srgbClr val="000000">
                      <a:alpha val="43137"/>
                    </a:srgbClr>
                  </a:outerShdw>
                </a:effectLst>
                <a:latin typeface="+mn-lt"/>
              </a:rPr>
              <a:t> В советское время е</a:t>
            </a:r>
            <a:r>
              <a:rPr kumimoji="0" lang="ru-RU" sz="20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ё пытались закрашивать, соскабливать, даже зубилом пытались соскоблить, но его образ вновь проявлялся.</a:t>
            </a:r>
          </a:p>
          <a:p>
            <a:pPr marL="342900" marR="0" lvl="0" indent="-342900" algn="l" defTabSz="914400" rtl="0" eaLnBrk="1" fontAlgn="auto" latinLnBrk="0" hangingPunct="1">
              <a:lnSpc>
                <a:spcPct val="100000"/>
              </a:lnSpc>
              <a:spcBef>
                <a:spcPct val="20000"/>
              </a:spcBef>
              <a:spcAft>
                <a:spcPts val="0"/>
              </a:spcAft>
              <a:buClr>
                <a:srgbClr val="244428"/>
              </a:buClr>
              <a:buSzTx/>
              <a:tabLst/>
              <a:defRPr/>
            </a:pPr>
            <a:endParaRPr kumimoji="0" lang="ru-RU"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2" name="Заголовок 1"/>
          <p:cNvSpPr txBox="1">
            <a:spLocks/>
          </p:cNvSpPr>
          <p:nvPr/>
        </p:nvSpPr>
        <p:spPr>
          <a:xfrm>
            <a:off x="428596" y="142852"/>
            <a:ext cx="7829576" cy="1000132"/>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solidFill>
                    <a:schemeClr val="tx1">
                      <a:lumMod val="95000"/>
                      <a:lumOff val="5000"/>
                    </a:schemeClr>
                  </a:solidFill>
                </a:ln>
                <a:solidFill>
                  <a:srgbClr val="006800"/>
                </a:solidFill>
                <a:effectLst/>
                <a:uLnTx/>
                <a:uFillTx/>
                <a:latin typeface="+mj-lt"/>
                <a:ea typeface="+mj-ea"/>
                <a:cs typeface="+mj-cs"/>
              </a:rPr>
              <a:t>Тайны Петропавловского</a:t>
            </a:r>
            <a:r>
              <a:rPr kumimoji="0" lang="ru-RU" sz="4400" b="0" i="0" u="none" strike="noStrike" kern="1200" cap="none" spc="0" normalizeH="0" noProof="0" dirty="0" smtClean="0">
                <a:ln>
                  <a:solidFill>
                    <a:schemeClr val="tx1">
                      <a:lumMod val="95000"/>
                      <a:lumOff val="5000"/>
                    </a:schemeClr>
                  </a:solidFill>
                </a:ln>
                <a:solidFill>
                  <a:srgbClr val="006800"/>
                </a:solidFill>
                <a:effectLst/>
                <a:uLnTx/>
                <a:uFillTx/>
                <a:latin typeface="+mj-lt"/>
                <a:ea typeface="+mj-ea"/>
                <a:cs typeface="+mj-cs"/>
              </a:rPr>
              <a:t> храма </a:t>
            </a:r>
            <a:r>
              <a:rPr kumimoji="0" lang="ru-RU" sz="4400" b="0" i="0" u="none" strike="noStrike" kern="1200" cap="none" spc="0" normalizeH="0" baseline="0" noProof="0" dirty="0" smtClean="0">
                <a:ln>
                  <a:solidFill>
                    <a:schemeClr val="tx1">
                      <a:lumMod val="95000"/>
                      <a:lumOff val="5000"/>
                    </a:schemeClr>
                  </a:solidFill>
                </a:ln>
                <a:solidFill>
                  <a:srgbClr val="006800"/>
                </a:solidFill>
                <a:effectLst/>
                <a:uLnTx/>
                <a:uFillTx/>
                <a:latin typeface="+mj-lt"/>
                <a:ea typeface="+mj-ea"/>
                <a:cs typeface="+mj-cs"/>
              </a:rPr>
              <a:t>Церковь</a:t>
            </a:r>
            <a:endParaRPr kumimoji="0" lang="ru-RU" sz="4400" b="0" i="0" u="none" strike="noStrike" kern="1200" cap="none" spc="0" normalizeH="0" baseline="0" noProof="0" dirty="0">
              <a:ln>
                <a:solidFill>
                  <a:schemeClr val="tx1">
                    <a:lumMod val="95000"/>
                    <a:lumOff val="5000"/>
                  </a:schemeClr>
                </a:solidFill>
              </a:ln>
              <a:solidFill>
                <a:srgbClr val="006800"/>
              </a:solidFill>
              <a:effectLst/>
              <a:uLnTx/>
              <a:uFillTx/>
              <a:latin typeface="+mj-lt"/>
              <a:ea typeface="+mj-ea"/>
              <a:cs typeface="+mj-cs"/>
            </a:endParaRPr>
          </a:p>
        </p:txBody>
      </p:sp>
      <p:pic>
        <p:nvPicPr>
          <p:cNvPr id="9218" name="Picture 2"/>
          <p:cNvPicPr>
            <a:picLocks noChangeAspect="1" noChangeArrowheads="1"/>
          </p:cNvPicPr>
          <p:nvPr/>
        </p:nvPicPr>
        <p:blipFill>
          <a:blip r:embed="rId3" cstate="print"/>
          <a:srcRect/>
          <a:stretch>
            <a:fillRect/>
          </a:stretch>
        </p:blipFill>
        <p:spPr bwMode="auto">
          <a:xfrm>
            <a:off x="5220071" y="1196752"/>
            <a:ext cx="2462673" cy="2664296"/>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829576" cy="1413940"/>
          </a:xfrm>
        </p:spPr>
        <p:txBody>
          <a:bodyPr>
            <a:normAutofit fontScale="90000"/>
          </a:bodyPr>
          <a:lstStyle/>
          <a:p>
            <a:pPr fontAlgn="auto">
              <a:spcAft>
                <a:spcPts val="0"/>
              </a:spcAft>
              <a:defRPr/>
            </a:pPr>
            <a:r>
              <a:rPr lang="ru-RU" dirty="0" smtClean="0"/>
              <a:t>Первый русский профессиональный театр</a:t>
            </a:r>
            <a:br>
              <a:rPr lang="ru-RU" dirty="0" smtClean="0"/>
            </a:br>
            <a:r>
              <a:rPr lang="ru-RU" dirty="0" smtClean="0"/>
              <a:t> имени Федора Волкова</a:t>
            </a:r>
            <a:endParaRPr lang="ru-RU" dirty="0"/>
          </a:p>
        </p:txBody>
      </p:sp>
      <p:sp>
        <p:nvSpPr>
          <p:cNvPr id="9" name="Содержимое 8"/>
          <p:cNvSpPr>
            <a:spLocks noGrp="1"/>
          </p:cNvSpPr>
          <p:nvPr>
            <p:ph sz="half" idx="1"/>
          </p:nvPr>
        </p:nvSpPr>
        <p:spPr>
          <a:xfrm>
            <a:off x="357158" y="4714884"/>
            <a:ext cx="4896162" cy="625461"/>
          </a:xfrm>
        </p:spPr>
        <p:txBody>
          <a:bodyPr>
            <a:normAutofit fontScale="77500" lnSpcReduction="20000"/>
          </a:bodyPr>
          <a:lstStyle/>
          <a:p>
            <a:pPr>
              <a:buNone/>
            </a:pPr>
            <a:r>
              <a:rPr lang="ru-RU" dirty="0" smtClean="0"/>
              <a:t>Основан в 1750 г. Федором Волковым</a:t>
            </a:r>
            <a:endParaRPr lang="ru-RU" dirty="0"/>
          </a:p>
        </p:txBody>
      </p:sp>
      <p:pic>
        <p:nvPicPr>
          <p:cNvPr id="11266" name="Picture 2" descr=" (400x300, 21Kb)"/>
          <p:cNvPicPr>
            <a:picLocks noChangeAspect="1" noChangeArrowheads="1"/>
          </p:cNvPicPr>
          <p:nvPr/>
        </p:nvPicPr>
        <p:blipFill>
          <a:blip r:embed="rId3" cstate="print"/>
          <a:stretch>
            <a:fillRect/>
          </a:stretch>
        </p:blipFill>
        <p:spPr bwMode="auto">
          <a:xfrm>
            <a:off x="357752" y="1857364"/>
            <a:ext cx="5229504" cy="2857520"/>
          </a:xfrm>
          <a:prstGeom prst="rect">
            <a:avLst/>
          </a:prstGeom>
          <a:ln>
            <a:noFill/>
          </a:ln>
          <a:effectLst>
            <a:softEdge rad="112500"/>
          </a:effectLst>
        </p:spPr>
      </p:pic>
      <p:pic>
        <p:nvPicPr>
          <p:cNvPr id="5" name="Picture 4" descr="DSC03651"/>
          <p:cNvPicPr>
            <a:picLocks noChangeAspect="1" noChangeArrowheads="1"/>
          </p:cNvPicPr>
          <p:nvPr/>
        </p:nvPicPr>
        <p:blipFill>
          <a:blip r:embed="rId4" cstate="print"/>
          <a:stretch>
            <a:fillRect/>
          </a:stretch>
        </p:blipFill>
        <p:spPr bwMode="auto">
          <a:xfrm>
            <a:off x="6156176" y="1700808"/>
            <a:ext cx="2705789" cy="3600400"/>
          </a:xfrm>
          <a:prstGeom prst="rect">
            <a:avLst/>
          </a:prstGeom>
          <a:ln>
            <a:noFill/>
          </a:ln>
          <a:effectLst>
            <a:softEdge rad="112500"/>
          </a:effectLst>
        </p:spPr>
      </p:pic>
      <p:sp>
        <p:nvSpPr>
          <p:cNvPr id="7" name="Содержимое 5"/>
          <p:cNvSpPr>
            <a:spLocks noGrp="1"/>
          </p:cNvSpPr>
          <p:nvPr>
            <p:ph sz="half" idx="2"/>
          </p:nvPr>
        </p:nvSpPr>
        <p:spPr>
          <a:xfrm>
            <a:off x="4718466" y="5312965"/>
            <a:ext cx="4425534" cy="1545035"/>
          </a:xfrm>
        </p:spPr>
        <p:txBody>
          <a:bodyPr>
            <a:normAutofit fontScale="77500" lnSpcReduction="20000"/>
          </a:bodyPr>
          <a:lstStyle/>
          <a:p>
            <a:r>
              <a:rPr lang="ru-RU" dirty="0" smtClean="0"/>
              <a:t>Памятник Ф. Волкову открыт 10 августа 1973 года. </a:t>
            </a:r>
          </a:p>
          <a:p>
            <a:r>
              <a:rPr lang="ru-RU" dirty="0" smtClean="0"/>
              <a:t>Авторы:  ярославцы скульптор А.П.Соловьев, архитектор В.Ф.Моров.</a:t>
            </a:r>
            <a:endParaRPr lang="ru-RU"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Ярославль –город театральный</a:t>
            </a:r>
            <a:endParaRPr lang="ru-RU" dirty="0"/>
          </a:p>
        </p:txBody>
      </p:sp>
      <p:sp>
        <p:nvSpPr>
          <p:cNvPr id="3" name="Содержимое 2"/>
          <p:cNvSpPr>
            <a:spLocks noGrp="1"/>
          </p:cNvSpPr>
          <p:nvPr>
            <p:ph idx="1"/>
          </p:nvPr>
        </p:nvSpPr>
        <p:spPr>
          <a:xfrm>
            <a:off x="457200" y="1428736"/>
            <a:ext cx="8229600" cy="4697427"/>
          </a:xfrm>
        </p:spPr>
        <p:txBody>
          <a:bodyPr>
            <a:normAutofit fontScale="85000" lnSpcReduction="20000"/>
          </a:bodyPr>
          <a:lstStyle/>
          <a:p>
            <a:r>
              <a:rPr lang="ru-RU" dirty="0" smtClean="0"/>
              <a:t>Российский государственный академический театр драмы имени Ф.Г.Волкова </a:t>
            </a:r>
          </a:p>
          <a:p>
            <a:r>
              <a:rPr lang="ru-RU" dirty="0" smtClean="0"/>
              <a:t>Ярославский театр юного зрителя </a:t>
            </a:r>
          </a:p>
          <a:p>
            <a:r>
              <a:rPr lang="ru-RU" dirty="0" smtClean="0"/>
              <a:t>Ярославский государственный театр кукол</a:t>
            </a:r>
          </a:p>
          <a:p>
            <a:r>
              <a:rPr lang="ru-RU" dirty="0" smtClean="0"/>
              <a:t>Камерный театр под руководством Владимира Воронцова</a:t>
            </a:r>
          </a:p>
          <a:p>
            <a:r>
              <a:rPr lang="ru-RU" dirty="0" smtClean="0"/>
              <a:t>Учебный театр Ярославского государственного театрального института</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Ярославль – город музеев</a:t>
            </a:r>
            <a:br>
              <a:rPr lang="ru-RU" dirty="0" smtClean="0"/>
            </a:br>
            <a:endParaRPr lang="ru-RU" dirty="0"/>
          </a:p>
        </p:txBody>
      </p:sp>
      <p:sp>
        <p:nvSpPr>
          <p:cNvPr id="3" name="Содержимое 2"/>
          <p:cNvSpPr>
            <a:spLocks noGrp="1"/>
          </p:cNvSpPr>
          <p:nvPr>
            <p:ph idx="1"/>
          </p:nvPr>
        </p:nvSpPr>
        <p:spPr>
          <a:xfrm>
            <a:off x="457200" y="1124744"/>
            <a:ext cx="8329642" cy="5161776"/>
          </a:xfrm>
        </p:spPr>
        <p:txBody>
          <a:bodyPr>
            <a:normAutofit/>
          </a:bodyPr>
          <a:lstStyle/>
          <a:p>
            <a:r>
              <a:rPr lang="ru-RU" dirty="0" smtClean="0"/>
              <a:t> Ярославский историко-архитектурный </a:t>
            </a:r>
            <a:r>
              <a:rPr lang="ru-RU" dirty="0" smtClean="0">
                <a:hlinkClick r:id="rId3" action="ppaction://hlinksldjump"/>
              </a:rPr>
              <a:t>музей-заповедник</a:t>
            </a:r>
            <a:endParaRPr lang="ru-RU" dirty="0" smtClean="0"/>
          </a:p>
          <a:p>
            <a:r>
              <a:rPr lang="ru-RU" dirty="0" smtClean="0"/>
              <a:t> Ярославский </a:t>
            </a:r>
            <a:r>
              <a:rPr lang="ru-RU" dirty="0" smtClean="0">
                <a:hlinkClick r:id="rId4" action="ppaction://hlinksldjump"/>
              </a:rPr>
              <a:t>художественный музей</a:t>
            </a:r>
            <a:endParaRPr lang="ru-RU" dirty="0" smtClean="0"/>
          </a:p>
          <a:p>
            <a:pPr>
              <a:buNone/>
            </a:pPr>
            <a:r>
              <a:rPr lang="ru-RU" dirty="0" smtClean="0"/>
              <a:t>		Митрополичьи палаты</a:t>
            </a:r>
          </a:p>
          <a:p>
            <a:r>
              <a:rPr lang="ru-RU" dirty="0" smtClean="0"/>
              <a:t> </a:t>
            </a:r>
            <a:r>
              <a:rPr lang="ru-RU" dirty="0" smtClean="0">
                <a:hlinkClick r:id="rId3" action="ppaction://hlinksldjump"/>
              </a:rPr>
              <a:t>Музей истории Ярославля</a:t>
            </a:r>
            <a:endParaRPr lang="ru-RU" dirty="0" smtClean="0"/>
          </a:p>
          <a:p>
            <a:r>
              <a:rPr lang="ru-RU" dirty="0" smtClean="0"/>
              <a:t> Частный музей </a:t>
            </a:r>
            <a:r>
              <a:rPr lang="ru-RU" dirty="0" smtClean="0">
                <a:hlinkClick r:id="rId5" action="ppaction://hlinksldjump"/>
              </a:rPr>
              <a:t>«Музыка и время»</a:t>
            </a:r>
            <a:endParaRPr lang="ru-RU" dirty="0" smtClean="0"/>
          </a:p>
          <a:p>
            <a:r>
              <a:rPr lang="ru-RU" dirty="0" smtClean="0"/>
              <a:t> </a:t>
            </a:r>
            <a:r>
              <a:rPr lang="ru-RU" dirty="0" smtClean="0">
                <a:hlinkClick r:id="rId6" action="ppaction://hlinksldjump"/>
              </a:rPr>
              <a:t>Музей М.Богдановича</a:t>
            </a:r>
            <a:endParaRPr lang="ru-RU" dirty="0" smtClean="0"/>
          </a:p>
          <a:p>
            <a:r>
              <a:rPr lang="ru-RU" dirty="0" smtClean="0"/>
              <a:t> Музей Собинова</a:t>
            </a:r>
          </a:p>
          <a:p>
            <a:endParaRPr lang="ru-RU" dirty="0"/>
          </a:p>
        </p:txBody>
      </p:sp>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Музей истории Ярославля</a:t>
            </a:r>
            <a:endParaRPr lang="ru-RU" dirty="0"/>
          </a:p>
        </p:txBody>
      </p:sp>
      <p:sp>
        <p:nvSpPr>
          <p:cNvPr id="3" name="Содержимое 2"/>
          <p:cNvSpPr>
            <a:spLocks noGrp="1"/>
          </p:cNvSpPr>
          <p:nvPr>
            <p:ph idx="1"/>
          </p:nvPr>
        </p:nvSpPr>
        <p:spPr>
          <a:xfrm>
            <a:off x="4857752" y="1643050"/>
            <a:ext cx="3900486" cy="2643206"/>
          </a:xfrm>
        </p:spPr>
        <p:txBody>
          <a:bodyPr>
            <a:normAutofit/>
          </a:bodyPr>
          <a:lstStyle/>
          <a:p>
            <a:r>
              <a:rPr lang="ru-RU" dirty="0" smtClean="0"/>
              <a:t> </a:t>
            </a:r>
            <a:r>
              <a:rPr lang="ru-RU" sz="2800" dirty="0" smtClean="0"/>
              <a:t>Открыт в 1985 г.</a:t>
            </a:r>
          </a:p>
          <a:p>
            <a:r>
              <a:rPr lang="ru-RU" sz="2800" dirty="0" smtClean="0"/>
              <a:t> Располагается в бывшем доме Кузнецова,  особняке XVIII века</a:t>
            </a:r>
          </a:p>
        </p:txBody>
      </p:sp>
      <p:pic>
        <p:nvPicPr>
          <p:cNvPr id="26628" name="Picture 4" descr="Музей истории г. Ярославля"/>
          <p:cNvPicPr>
            <a:picLocks noChangeAspect="1" noChangeArrowheads="1"/>
          </p:cNvPicPr>
          <p:nvPr/>
        </p:nvPicPr>
        <p:blipFill>
          <a:blip r:embed="rId3" cstate="print"/>
          <a:stretch>
            <a:fillRect/>
          </a:stretch>
        </p:blipFill>
        <p:spPr bwMode="auto">
          <a:xfrm>
            <a:off x="755763" y="1628800"/>
            <a:ext cx="3792531" cy="3727886"/>
          </a:xfrm>
          <a:prstGeom prst="rect">
            <a:avLst/>
          </a:prstGeom>
          <a:ln>
            <a:noFill/>
          </a:ln>
          <a:effectLst>
            <a:softEdge rad="112500"/>
          </a:effectLst>
        </p:spPr>
      </p:pic>
      <p:pic>
        <p:nvPicPr>
          <p:cNvPr id="26630" name="Picture 6" descr="Витраж Музея истории г. Ярославля"/>
          <p:cNvPicPr>
            <a:picLocks noChangeAspect="1" noChangeArrowheads="1"/>
          </p:cNvPicPr>
          <p:nvPr/>
        </p:nvPicPr>
        <p:blipFill>
          <a:blip r:embed="rId4" cstate="print"/>
          <a:stretch>
            <a:fillRect/>
          </a:stretch>
        </p:blipFill>
        <p:spPr bwMode="auto">
          <a:xfrm>
            <a:off x="6372200" y="3948848"/>
            <a:ext cx="1791649" cy="2897135"/>
          </a:xfrm>
          <a:prstGeom prst="rect">
            <a:avLst/>
          </a:prstGeom>
          <a:ln>
            <a:noFill/>
          </a:ln>
          <a:effectLst>
            <a:softEdge rad="112500"/>
          </a:effectLst>
        </p:spPr>
      </p:pic>
      <p:sp>
        <p:nvSpPr>
          <p:cNvPr id="6" name="Стрелка вниз 5">
            <a:hlinkClick r:id="rId5"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829576" cy="857256"/>
          </a:xfrm>
        </p:spPr>
        <p:txBody>
          <a:bodyPr>
            <a:normAutofit/>
          </a:bodyPr>
          <a:lstStyle/>
          <a:p>
            <a:r>
              <a:rPr lang="ru-RU" dirty="0" smtClean="0"/>
              <a:t>Не позднее  </a:t>
            </a:r>
            <a:r>
              <a:rPr lang="ru-RU" sz="3600" dirty="0" smtClean="0"/>
              <a:t>1010 года…</a:t>
            </a:r>
            <a:endParaRPr lang="ru-RU" sz="3600" dirty="0"/>
          </a:p>
        </p:txBody>
      </p:sp>
      <p:sp>
        <p:nvSpPr>
          <p:cNvPr id="3" name="Содержимое 2"/>
          <p:cNvSpPr>
            <a:spLocks noGrp="1"/>
          </p:cNvSpPr>
          <p:nvPr>
            <p:ph idx="1"/>
          </p:nvPr>
        </p:nvSpPr>
        <p:spPr>
          <a:xfrm>
            <a:off x="4429124" y="1214422"/>
            <a:ext cx="4500594" cy="5643578"/>
          </a:xfrm>
        </p:spPr>
        <p:txBody>
          <a:bodyPr>
            <a:normAutofit fontScale="70000" lnSpcReduction="20000"/>
          </a:bodyPr>
          <a:lstStyle/>
          <a:p>
            <a:r>
              <a:rPr lang="ru-RU" b="1" dirty="0" smtClean="0"/>
              <a:t>Ярослав Мудрый</a:t>
            </a:r>
            <a:r>
              <a:rPr lang="ru-RU" dirty="0" smtClean="0"/>
              <a:t> со своими дружинниками, проплывая по Волге, был свидетелем разбойного нападения жителей на торговые караваны судов и заступился за купцов, побив местных разбойников.</a:t>
            </a:r>
          </a:p>
          <a:p>
            <a:r>
              <a:rPr lang="ru-RU" dirty="0" smtClean="0"/>
              <a:t>Легенда гласит, когда Ярослав  прибыл в </a:t>
            </a:r>
            <a:r>
              <a:rPr lang="ru-RU" b="1" dirty="0" smtClean="0"/>
              <a:t>Медвежий угол,</a:t>
            </a:r>
            <a:r>
              <a:rPr lang="ru-RU" dirty="0" smtClean="0"/>
              <a:t> жители выпустили на князя огромного  медведе. Князь зарубил медведя секирой, а жителей привел этим самым в трепет и повиновение. </a:t>
            </a:r>
          </a:p>
          <a:p>
            <a:r>
              <a:rPr lang="ru-RU" dirty="0" smtClean="0"/>
              <a:t>На утро князь велел заложить на сем месте храм пророка Ильи и город «во имя свое».</a:t>
            </a:r>
          </a:p>
          <a:p>
            <a:endParaRPr lang="ru-RU" dirty="0" smtClean="0"/>
          </a:p>
          <a:p>
            <a:endParaRPr lang="ru-RU" dirty="0"/>
          </a:p>
        </p:txBody>
      </p:sp>
      <p:pic>
        <p:nvPicPr>
          <p:cNvPr id="1026" name="Picture 2"/>
          <p:cNvPicPr>
            <a:picLocks noChangeAspect="1" noChangeArrowheads="1"/>
          </p:cNvPicPr>
          <p:nvPr/>
        </p:nvPicPr>
        <p:blipFill>
          <a:blip r:embed="rId3" cstate="print"/>
          <a:stretch>
            <a:fillRect/>
          </a:stretch>
        </p:blipFill>
        <p:spPr bwMode="auto">
          <a:xfrm>
            <a:off x="251520" y="1199932"/>
            <a:ext cx="3960440" cy="4334364"/>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Мемориальный Дом-музей М. Богдановича</a:t>
            </a:r>
            <a:endParaRPr lang="ru-RU" dirty="0"/>
          </a:p>
        </p:txBody>
      </p:sp>
      <p:sp>
        <p:nvSpPr>
          <p:cNvPr id="3" name="Содержимое 2"/>
          <p:cNvSpPr>
            <a:spLocks noGrp="1"/>
          </p:cNvSpPr>
          <p:nvPr>
            <p:ph idx="1"/>
          </p:nvPr>
        </p:nvSpPr>
        <p:spPr>
          <a:xfrm>
            <a:off x="4214810" y="1643050"/>
            <a:ext cx="4471990" cy="2938078"/>
          </a:xfrm>
        </p:spPr>
        <p:txBody>
          <a:bodyPr>
            <a:normAutofit/>
          </a:bodyPr>
          <a:lstStyle/>
          <a:p>
            <a:pPr>
              <a:buNone/>
            </a:pPr>
            <a:r>
              <a:rPr lang="ru-RU" sz="2400" dirty="0" smtClean="0"/>
              <a:t>	В 1991 г. в Ярославле был реализован совместный белорусско-российский проект по созданию музея классика белорусской литературы М. Богдановича. </a:t>
            </a:r>
            <a:endParaRPr lang="ru-RU" sz="2400" dirty="0"/>
          </a:p>
        </p:txBody>
      </p:sp>
      <p:sp>
        <p:nvSpPr>
          <p:cNvPr id="8" name="Стрелка вниз 7">
            <a:hlinkClick r:id="rId3"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4" cstate="print"/>
          <a:srcRect/>
          <a:stretch>
            <a:fillRect/>
          </a:stretch>
        </p:blipFill>
        <p:spPr bwMode="auto">
          <a:xfrm>
            <a:off x="395536" y="1052736"/>
            <a:ext cx="2304256" cy="2977942"/>
          </a:xfrm>
          <a:prstGeom prst="rect">
            <a:avLst/>
          </a:prstGeom>
          <a:ln>
            <a:noFill/>
          </a:ln>
          <a:effectLst>
            <a:softEdge rad="112500"/>
          </a:effectLst>
        </p:spPr>
      </p:pic>
      <p:pic>
        <p:nvPicPr>
          <p:cNvPr id="1027" name="Picture 3" descr="C:\Users\user\Desktop\Рисунок2.jpg"/>
          <p:cNvPicPr>
            <a:picLocks noChangeAspect="1" noChangeArrowheads="1"/>
          </p:cNvPicPr>
          <p:nvPr/>
        </p:nvPicPr>
        <p:blipFill>
          <a:blip r:embed="rId5" cstate="print"/>
          <a:stretch>
            <a:fillRect/>
          </a:stretch>
        </p:blipFill>
        <p:spPr bwMode="auto">
          <a:xfrm>
            <a:off x="2339752" y="4005064"/>
            <a:ext cx="3600400" cy="2700298"/>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42852"/>
            <a:ext cx="7358580" cy="1000132"/>
          </a:xfrm>
        </p:spPr>
        <p:txBody>
          <a:bodyPr>
            <a:normAutofit fontScale="90000"/>
          </a:bodyPr>
          <a:lstStyle/>
          <a:p>
            <a:r>
              <a:rPr lang="ru-RU" dirty="0" smtClean="0"/>
              <a:t>Ярославский художественный музей</a:t>
            </a:r>
            <a:endParaRPr lang="ru-RU" dirty="0"/>
          </a:p>
        </p:txBody>
      </p:sp>
      <p:sp>
        <p:nvSpPr>
          <p:cNvPr id="3" name="Содержимое 2"/>
          <p:cNvSpPr>
            <a:spLocks noGrp="1"/>
          </p:cNvSpPr>
          <p:nvPr>
            <p:ph idx="1"/>
          </p:nvPr>
        </p:nvSpPr>
        <p:spPr>
          <a:xfrm>
            <a:off x="4644008" y="1628800"/>
            <a:ext cx="4682884" cy="4824536"/>
          </a:xfrm>
        </p:spPr>
        <p:txBody>
          <a:bodyPr>
            <a:normAutofit fontScale="92500" lnSpcReduction="20000"/>
          </a:bodyPr>
          <a:lstStyle/>
          <a:p>
            <a:r>
              <a:rPr lang="ru-RU" dirty="0" smtClean="0"/>
              <a:t> Расположен на Волжской набережной в здании бывшего губернаторского дома, построенного в 1821—1823 годах.</a:t>
            </a:r>
          </a:p>
          <a:p>
            <a:r>
              <a:rPr lang="ru-RU" dirty="0" smtClean="0"/>
              <a:t> Сейчас здесь более З6 тыс. произведений живописи, скульптуры, графики, декоративной, архитектурной керамики.</a:t>
            </a:r>
            <a:endParaRPr lang="ru-RU" dirty="0"/>
          </a:p>
        </p:txBody>
      </p:sp>
      <p:pic>
        <p:nvPicPr>
          <p:cNvPr id="3074" name="Picture 2" descr="C:\Users\user\Desktop\0_607f5_aff57d08_XL.jpg"/>
          <p:cNvPicPr>
            <a:picLocks noChangeAspect="1" noChangeArrowheads="1"/>
          </p:cNvPicPr>
          <p:nvPr/>
        </p:nvPicPr>
        <p:blipFill>
          <a:blip r:embed="rId3" cstate="print"/>
          <a:stretch>
            <a:fillRect/>
          </a:stretch>
        </p:blipFill>
        <p:spPr bwMode="auto">
          <a:xfrm>
            <a:off x="323528" y="2132856"/>
            <a:ext cx="4373934" cy="3289548"/>
          </a:xfrm>
          <a:prstGeom prst="rect">
            <a:avLst/>
          </a:prstGeom>
          <a:noFill/>
          <a:effectLst>
            <a:softEdge rad="317500"/>
          </a:effectLst>
        </p:spPr>
      </p:pic>
      <p:sp>
        <p:nvSpPr>
          <p:cNvPr id="7" name="Стрелка вниз 6">
            <a:hlinkClick r:id="rId4"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Частный музей"Музыка и время"</a:t>
            </a:r>
            <a:endParaRPr lang="ru-RU" dirty="0"/>
          </a:p>
        </p:txBody>
      </p:sp>
      <p:sp>
        <p:nvSpPr>
          <p:cNvPr id="3" name="Содержимое 2"/>
          <p:cNvSpPr>
            <a:spLocks noGrp="1"/>
          </p:cNvSpPr>
          <p:nvPr>
            <p:ph idx="1"/>
          </p:nvPr>
        </p:nvSpPr>
        <p:spPr>
          <a:xfrm>
            <a:off x="4214810" y="1357298"/>
            <a:ext cx="4614866" cy="3643338"/>
          </a:xfrm>
        </p:spPr>
        <p:txBody>
          <a:bodyPr>
            <a:normAutofit fontScale="77500" lnSpcReduction="20000"/>
          </a:bodyPr>
          <a:lstStyle/>
          <a:p>
            <a:r>
              <a:rPr lang="ru-RU" dirty="0" smtClean="0"/>
              <a:t>Первый частный музей в России "Музыка и время" Д. </a:t>
            </a:r>
            <a:r>
              <a:rPr lang="ru-RU" dirty="0" err="1" smtClean="0"/>
              <a:t>Мостославского</a:t>
            </a:r>
            <a:r>
              <a:rPr lang="ru-RU" dirty="0" smtClean="0"/>
              <a:t>, в соседнем доме - "Музей одной картины".</a:t>
            </a:r>
          </a:p>
          <a:p>
            <a:r>
              <a:rPr lang="ru-RU" dirty="0" smtClean="0"/>
              <a:t> В них представлена уникальная коллекция старинных часов, музыкальных инструментов, колоколов, предметов домашнего обихода. </a:t>
            </a:r>
            <a:endParaRPr lang="ru-RU" dirty="0"/>
          </a:p>
        </p:txBody>
      </p:sp>
      <p:sp>
        <p:nvSpPr>
          <p:cNvPr id="5" name="Стрелка вниз 4">
            <a:hlinkClick r:id="rId3" action="ppaction://hlinksldjump"/>
          </p:cNvPr>
          <p:cNvSpPr/>
          <p:nvPr/>
        </p:nvSpPr>
        <p:spPr>
          <a:xfrm rot="16200000">
            <a:off x="8553592" y="6360176"/>
            <a:ext cx="329176" cy="227464"/>
          </a:xfrm>
          <a:prstGeom prst="downArrow">
            <a:avLst/>
          </a:prstGeom>
          <a:solidFill>
            <a:srgbClr val="244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4" cstate="print"/>
          <a:srcRect/>
          <a:stretch>
            <a:fillRect/>
          </a:stretch>
        </p:blipFill>
        <p:spPr bwMode="auto">
          <a:xfrm>
            <a:off x="539552" y="1268760"/>
            <a:ext cx="3456384" cy="4600041"/>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solidFill>
                    <a:schemeClr val="tx1">
                      <a:lumMod val="95000"/>
                      <a:lumOff val="5000"/>
                    </a:schemeClr>
                  </a:solidFill>
                </a:ln>
                <a:solidFill>
                  <a:schemeClr val="hlink"/>
                </a:solidFill>
                <a:effectLst/>
                <a:uLnTx/>
                <a:uFillTx/>
                <a:latin typeface="+mj-lt"/>
                <a:ea typeface="+mj-ea"/>
                <a:cs typeface="+mj-cs"/>
              </a:rPr>
              <a:t> </a:t>
            </a:r>
            <a:r>
              <a:rPr kumimoji="0" lang="ru-RU" sz="4400" b="0" i="0" u="none" strike="noStrike" kern="1200" cap="none" spc="0" normalizeH="0" baseline="0" noProof="0" dirty="0" smtClean="0">
                <a:ln>
                  <a:solidFill>
                    <a:schemeClr val="tx1">
                      <a:lumMod val="95000"/>
                      <a:lumOff val="5000"/>
                    </a:schemeClr>
                  </a:solidFill>
                </a:ln>
                <a:solidFill>
                  <a:srgbClr val="800000"/>
                </a:solidFill>
                <a:effectLst/>
                <a:uLnTx/>
                <a:uFillTx/>
                <a:latin typeface="+mj-lt"/>
                <a:ea typeface="+mj-ea"/>
                <a:cs typeface="+mj-cs"/>
              </a:rPr>
              <a:t>Ярославль – город воинской славы</a:t>
            </a:r>
            <a:endParaRPr kumimoji="0" lang="ru-RU" sz="4400" b="0" i="0" u="none" strike="noStrike" kern="1200" cap="none" spc="0" normalizeH="0" baseline="0" noProof="0" dirty="0">
              <a:ln>
                <a:solidFill>
                  <a:schemeClr val="tx1">
                    <a:lumMod val="95000"/>
                    <a:lumOff val="5000"/>
                  </a:schemeClr>
                </a:solidFill>
              </a:ln>
              <a:solidFill>
                <a:srgbClr val="800000"/>
              </a:solidFill>
              <a:effectLst/>
              <a:uLnTx/>
              <a:uFillTx/>
              <a:latin typeface="+mj-lt"/>
              <a:ea typeface="+mj-ea"/>
              <a:cs typeface="+mj-cs"/>
            </a:endParaRPr>
          </a:p>
        </p:txBody>
      </p:sp>
      <p:pic>
        <p:nvPicPr>
          <p:cNvPr id="106499" name="Picture 3"/>
          <p:cNvPicPr>
            <a:picLocks noGrp="1" noChangeAspect="1" noChangeArrowheads="1"/>
          </p:cNvPicPr>
          <p:nvPr>
            <p:ph sz="half" idx="1"/>
          </p:nvPr>
        </p:nvPicPr>
        <p:blipFill>
          <a:blip r:embed="rId3" cstate="print"/>
          <a:stretch>
            <a:fillRect/>
          </a:stretch>
        </p:blipFill>
        <p:spPr bwMode="auto">
          <a:xfrm>
            <a:off x="144667" y="1357298"/>
            <a:ext cx="4425509" cy="4643470"/>
          </a:xfrm>
          <a:prstGeom prst="rect">
            <a:avLst/>
          </a:prstGeom>
          <a:ln>
            <a:noFill/>
          </a:ln>
          <a:effectLst>
            <a:softEdge rad="112500"/>
          </a:effectLst>
        </p:spPr>
      </p:pic>
      <p:sp>
        <p:nvSpPr>
          <p:cNvPr id="10" name="Содержимое 2"/>
          <p:cNvSpPr txBox="1">
            <a:spLocks/>
          </p:cNvSpPr>
          <p:nvPr/>
        </p:nvSpPr>
        <p:spPr>
          <a:xfrm>
            <a:off x="4500562" y="1500174"/>
            <a:ext cx="4429156" cy="4429156"/>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
                <a:srgbClr val="244428"/>
              </a:buClr>
              <a:buSzTx/>
              <a:buFont typeface="Wingdings" pitchFamily="2" charset="2"/>
              <a:buChar char="z"/>
              <a:tabLst/>
              <a:defRPr/>
            </a:pPr>
            <a:r>
              <a:rPr kumimoji="0" lang="ru-RU"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В 1612 г. Ярославль в течение нескольких месяцев выполнял функции временной столицы государства: здесь был создан «Совет всея Земли», работали центральные приказы, чеканилась монета. </a:t>
            </a:r>
          </a:p>
          <a:p>
            <a:pPr marL="342900" marR="0" lvl="0" indent="-342900" algn="l" defTabSz="914400" rtl="0" eaLnBrk="1" fontAlgn="auto" latinLnBrk="0" hangingPunct="1">
              <a:lnSpc>
                <a:spcPct val="100000"/>
              </a:lnSpc>
              <a:spcBef>
                <a:spcPct val="20000"/>
              </a:spcBef>
              <a:spcAft>
                <a:spcPts val="0"/>
              </a:spcAft>
              <a:buClr>
                <a:srgbClr val="244428"/>
              </a:buClr>
              <a:buSzTx/>
              <a:buFont typeface="Wingdings" pitchFamily="2" charset="2"/>
              <a:buChar char="z"/>
              <a:tabLst/>
              <a:defRPr/>
            </a:pPr>
            <a:r>
              <a:rPr kumimoji="0" lang="ru-RU"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Город стал общероссийским центром сосредоточения национально-освободительных сил, помог ополчению </a:t>
            </a:r>
            <a:r>
              <a:rPr kumimoji="0" lang="ru-RU" sz="28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Козьмы</a:t>
            </a:r>
            <a:r>
              <a:rPr kumimoji="0" lang="ru-RU"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Минина и князя Дмитрия Пожарского подготовиться к освобождению Москвы от польско-литовских интервентов. </a:t>
            </a:r>
          </a:p>
          <a:p>
            <a:pPr marL="342900" marR="0" lvl="0" indent="-342900" algn="l" defTabSz="914400" rtl="0" eaLnBrk="1" fontAlgn="auto" latinLnBrk="0" hangingPunct="1">
              <a:lnSpc>
                <a:spcPct val="100000"/>
              </a:lnSpc>
              <a:spcBef>
                <a:spcPct val="20000"/>
              </a:spcBef>
              <a:spcAft>
                <a:spcPts val="0"/>
              </a:spcAft>
              <a:buClr>
                <a:srgbClr val="244428"/>
              </a:buClr>
              <a:buSzTx/>
              <a:buFont typeface="Wingdings" pitchFamily="2" charset="2"/>
              <a:buChar char="z"/>
              <a:tabLst/>
              <a:defRPr/>
            </a:pPr>
            <a:endParaRPr kumimoji="0" lang="ru-RU"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Часовня иконы  Казанской Богоматери</a:t>
            </a:r>
            <a:endParaRPr lang="ru-RU" dirty="0"/>
          </a:p>
        </p:txBody>
      </p:sp>
      <p:sp>
        <p:nvSpPr>
          <p:cNvPr id="7" name="Содержимое 6"/>
          <p:cNvSpPr>
            <a:spLocks noGrp="1"/>
          </p:cNvSpPr>
          <p:nvPr>
            <p:ph sz="half" idx="2"/>
          </p:nvPr>
        </p:nvSpPr>
        <p:spPr>
          <a:xfrm>
            <a:off x="5072066" y="1600200"/>
            <a:ext cx="3786214" cy="4900634"/>
          </a:xfrm>
        </p:spPr>
        <p:txBody>
          <a:bodyPr>
            <a:normAutofit fontScale="70000" lnSpcReduction="20000"/>
          </a:bodyPr>
          <a:lstStyle/>
          <a:p>
            <a:r>
              <a:rPr lang="ru-RU" dirty="0" smtClean="0"/>
              <a:t>Часовня Казанской Богоматери</a:t>
            </a:r>
          </a:p>
          <a:p>
            <a:r>
              <a:rPr lang="ru-RU" dirty="0" smtClean="0"/>
              <a:t>Архитектор: Г.Л. </a:t>
            </a:r>
            <a:r>
              <a:rPr lang="ru-RU" dirty="0" err="1" smtClean="0"/>
              <a:t>Дайнов</a:t>
            </a:r>
            <a:endParaRPr lang="ru-RU" dirty="0" smtClean="0"/>
          </a:p>
          <a:p>
            <a:r>
              <a:rPr lang="ru-RU" dirty="0" smtClean="0"/>
              <a:t>Изображена на 1000-рублёвой купюре.</a:t>
            </a:r>
          </a:p>
          <a:p>
            <a:r>
              <a:rPr lang="ru-RU" dirty="0" smtClean="0"/>
              <a:t>Это – </a:t>
            </a:r>
            <a:r>
              <a:rPr lang="ru-RU" dirty="0" err="1" smtClean="0"/>
              <a:t>часовня,т.к</a:t>
            </a:r>
            <a:r>
              <a:rPr lang="ru-RU" dirty="0" smtClean="0"/>
              <a:t>. есть изображения христианских святых</a:t>
            </a:r>
          </a:p>
          <a:p>
            <a:r>
              <a:rPr lang="ru-RU" dirty="0" smtClean="0"/>
              <a:t>Это -  памятник, т. к. внутри на плите начертаны слова «Народному ополчению 1612 года от благодарных потомков»</a:t>
            </a:r>
          </a:p>
          <a:p>
            <a:r>
              <a:rPr lang="ru-RU" dirty="0" smtClean="0"/>
              <a:t>В часовне в виде витража изображена икона Казанской Божьей матери, покровительницы русского и ярославского воинства.</a:t>
            </a:r>
            <a:endParaRPr lang="ru-RU" dirty="0"/>
          </a:p>
        </p:txBody>
      </p:sp>
      <p:pic>
        <p:nvPicPr>
          <p:cNvPr id="10242" name="Picture 2"/>
          <p:cNvPicPr>
            <a:picLocks noChangeAspect="1" noChangeArrowheads="1"/>
          </p:cNvPicPr>
          <p:nvPr/>
        </p:nvPicPr>
        <p:blipFill>
          <a:blip r:embed="rId2" cstate="print"/>
          <a:srcRect/>
          <a:stretch>
            <a:fillRect/>
          </a:stretch>
        </p:blipFill>
        <p:spPr bwMode="auto">
          <a:xfrm>
            <a:off x="251520" y="1988840"/>
            <a:ext cx="4745844" cy="316835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85720" y="0"/>
            <a:ext cx="7972452" cy="1500198"/>
          </a:xfrm>
        </p:spPr>
        <p:txBody>
          <a:bodyPr>
            <a:normAutofit/>
          </a:bodyPr>
          <a:lstStyle/>
          <a:p>
            <a:r>
              <a:rPr lang="ru-RU" sz="2400" b="1" dirty="0" smtClean="0"/>
              <a:t>Памятник-монумент в честь боевой и трудовой славы ярославцев в годы </a:t>
            </a:r>
            <a:br>
              <a:rPr lang="ru-RU" sz="2400" b="1" dirty="0" smtClean="0"/>
            </a:br>
            <a:r>
              <a:rPr lang="ru-RU" sz="2400" b="1" dirty="0" smtClean="0"/>
              <a:t>Великой Отечественной войны</a:t>
            </a:r>
            <a:endParaRPr lang="ru-RU" sz="2400" dirty="0"/>
          </a:p>
        </p:txBody>
      </p:sp>
      <p:sp>
        <p:nvSpPr>
          <p:cNvPr id="59395" name="Rectangle 3"/>
          <p:cNvSpPr>
            <a:spLocks noGrp="1" noChangeArrowheads="1"/>
          </p:cNvSpPr>
          <p:nvPr>
            <p:ph idx="1"/>
          </p:nvPr>
        </p:nvSpPr>
        <p:spPr>
          <a:xfrm>
            <a:off x="467544" y="1484784"/>
            <a:ext cx="8229600" cy="4525963"/>
          </a:xfrm>
        </p:spPr>
        <p:txBody>
          <a:bodyPr/>
          <a:lstStyle/>
          <a:p>
            <a:pPr>
              <a:buFont typeface="Wingdings" pitchFamily="2" charset="2"/>
              <a:buNone/>
            </a:pPr>
            <a:endParaRPr lang="ru-RU" sz="3600" dirty="0"/>
          </a:p>
          <a:p>
            <a:pPr>
              <a:buClr>
                <a:schemeClr val="tx1"/>
              </a:buClr>
              <a:buFontTx/>
              <a:buNone/>
            </a:pPr>
            <a:endParaRPr lang="ru-RU" sz="2400" dirty="0"/>
          </a:p>
          <a:p>
            <a:endParaRPr lang="ru-RU" sz="2400" dirty="0"/>
          </a:p>
        </p:txBody>
      </p:sp>
      <p:pic>
        <p:nvPicPr>
          <p:cNvPr id="11266" name="Picture 2"/>
          <p:cNvPicPr>
            <a:picLocks noChangeAspect="1" noChangeArrowheads="1"/>
          </p:cNvPicPr>
          <p:nvPr/>
        </p:nvPicPr>
        <p:blipFill>
          <a:blip r:embed="rId3" cstate="print"/>
          <a:srcRect/>
          <a:stretch>
            <a:fillRect/>
          </a:stretch>
        </p:blipFill>
        <p:spPr bwMode="auto">
          <a:xfrm>
            <a:off x="1115616" y="1484784"/>
            <a:ext cx="6619341" cy="496855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848872" cy="1152128"/>
          </a:xfrm>
        </p:spPr>
        <p:txBody>
          <a:bodyPr>
            <a:normAutofit fontScale="90000"/>
          </a:bodyPr>
          <a:lstStyle/>
          <a:p>
            <a:r>
              <a:rPr lang="ru-RU" dirty="0" smtClean="0">
                <a:solidFill>
                  <a:srgbClr val="800000"/>
                </a:solidFill>
              </a:rPr>
              <a:t>Они оставили свой след в истории страны…</a:t>
            </a:r>
            <a:endParaRPr lang="ru-RU" dirty="0"/>
          </a:p>
        </p:txBody>
      </p:sp>
      <p:sp>
        <p:nvSpPr>
          <p:cNvPr id="6" name="Содержимое 5"/>
          <p:cNvSpPr>
            <a:spLocks noGrp="1"/>
          </p:cNvSpPr>
          <p:nvPr>
            <p:ph idx="1"/>
          </p:nvPr>
        </p:nvSpPr>
        <p:spPr>
          <a:xfrm>
            <a:off x="4211960" y="2420888"/>
            <a:ext cx="4471990" cy="4114815"/>
          </a:xfrm>
        </p:spPr>
        <p:txBody>
          <a:bodyPr>
            <a:normAutofit fontScale="85000" lnSpcReduction="20000"/>
          </a:bodyPr>
          <a:lstStyle/>
          <a:p>
            <a:r>
              <a:rPr lang="ru-RU" dirty="0" smtClean="0"/>
              <a:t>Скульптор </a:t>
            </a:r>
            <a:r>
              <a:rPr lang="ru-RU" dirty="0" err="1" smtClean="0"/>
              <a:t>Комов</a:t>
            </a:r>
            <a:r>
              <a:rPr lang="ru-RU" dirty="0" smtClean="0"/>
              <a:t> О. и архитекторы Н.И. </a:t>
            </a:r>
            <a:r>
              <a:rPr lang="ru-RU" dirty="0" err="1" smtClean="0"/>
              <a:t>Комова</a:t>
            </a:r>
            <a:r>
              <a:rPr lang="ru-RU" dirty="0" smtClean="0"/>
              <a:t> и А.Р. Бобович</a:t>
            </a:r>
          </a:p>
          <a:p>
            <a:r>
              <a:rPr lang="ru-RU" dirty="0" smtClean="0"/>
              <a:t>Памятник был открыт 23 октября 1993 года с участием первого президента России Бориса Ельцина. </a:t>
            </a:r>
          </a:p>
          <a:p>
            <a:r>
              <a:rPr lang="ru-RU" dirty="0" smtClean="0"/>
              <a:t>Ярослав Мудрый держит в одной руке меч, в другой - макет будущего города</a:t>
            </a:r>
          </a:p>
          <a:p>
            <a:endParaRPr lang="ru-RU" dirty="0" smtClean="0"/>
          </a:p>
          <a:p>
            <a:endParaRPr lang="ru-RU" dirty="0"/>
          </a:p>
        </p:txBody>
      </p:sp>
      <p:sp>
        <p:nvSpPr>
          <p:cNvPr id="7" name="Заголовок 1"/>
          <p:cNvSpPr txBox="1">
            <a:spLocks/>
          </p:cNvSpPr>
          <p:nvPr/>
        </p:nvSpPr>
        <p:spPr>
          <a:xfrm>
            <a:off x="4427984" y="1412776"/>
            <a:ext cx="4067944" cy="936104"/>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solidFill>
                    <a:schemeClr val="tx1">
                      <a:lumMod val="95000"/>
                      <a:lumOff val="5000"/>
                    </a:schemeClr>
                  </a:solidFill>
                </a:ln>
                <a:solidFill>
                  <a:srgbClr val="006800"/>
                </a:solidFill>
                <a:effectLst/>
                <a:uLnTx/>
                <a:uFillTx/>
                <a:latin typeface="+mj-lt"/>
                <a:ea typeface="+mj-ea"/>
                <a:cs typeface="+mj-cs"/>
              </a:rPr>
              <a:t>Памятник Ярославу Мудрому</a:t>
            </a:r>
            <a:endParaRPr kumimoji="0" lang="ru-RU" sz="4400" b="0" i="0" u="none" strike="noStrike" kern="1200" cap="none" spc="0" normalizeH="0" baseline="0" noProof="0" dirty="0">
              <a:ln>
                <a:solidFill>
                  <a:schemeClr val="tx1">
                    <a:lumMod val="95000"/>
                    <a:lumOff val="5000"/>
                  </a:schemeClr>
                </a:solidFill>
              </a:ln>
              <a:solidFill>
                <a:srgbClr val="006800"/>
              </a:solidFill>
              <a:effectLst/>
              <a:uLnTx/>
              <a:uFillTx/>
              <a:latin typeface="+mj-lt"/>
              <a:ea typeface="+mj-ea"/>
              <a:cs typeface="+mj-cs"/>
            </a:endParaRPr>
          </a:p>
        </p:txBody>
      </p:sp>
      <p:pic>
        <p:nvPicPr>
          <p:cNvPr id="12290" name="Picture 2"/>
          <p:cNvPicPr>
            <a:picLocks noChangeAspect="1" noChangeArrowheads="1"/>
          </p:cNvPicPr>
          <p:nvPr/>
        </p:nvPicPr>
        <p:blipFill>
          <a:blip r:embed="rId2" cstate="print"/>
          <a:srcRect/>
          <a:stretch>
            <a:fillRect/>
          </a:stretch>
        </p:blipFill>
        <p:spPr bwMode="auto">
          <a:xfrm>
            <a:off x="251520" y="1196752"/>
            <a:ext cx="3240360" cy="5369623"/>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214290"/>
            <a:ext cx="7829576" cy="1000132"/>
          </a:xfrm>
        </p:spPr>
        <p:txBody>
          <a:bodyPr/>
          <a:lstStyle/>
          <a:p>
            <a:r>
              <a:rPr lang="ru-RU" dirty="0" smtClean="0"/>
              <a:t>П. Демидову посвящается…</a:t>
            </a:r>
            <a:endParaRPr lang="ru-RU" dirty="0"/>
          </a:p>
        </p:txBody>
      </p:sp>
      <p:sp>
        <p:nvSpPr>
          <p:cNvPr id="6" name="Содержимое 5"/>
          <p:cNvSpPr>
            <a:spLocks noGrp="1"/>
          </p:cNvSpPr>
          <p:nvPr>
            <p:ph sz="half" idx="2"/>
          </p:nvPr>
        </p:nvSpPr>
        <p:spPr>
          <a:xfrm>
            <a:off x="4648200" y="1600200"/>
            <a:ext cx="4281518" cy="4525963"/>
          </a:xfrm>
        </p:spPr>
        <p:txBody>
          <a:bodyPr/>
          <a:lstStyle/>
          <a:p>
            <a:r>
              <a:rPr lang="ru-RU" dirty="0" smtClean="0"/>
              <a:t>Колонна установлена в память основателя лицея П.Г. Демидова. В 1829 </a:t>
            </a:r>
          </a:p>
          <a:p>
            <a:r>
              <a:rPr lang="ru-RU" dirty="0" smtClean="0"/>
              <a:t>Общая высота 19 м</a:t>
            </a:r>
          </a:p>
          <a:p>
            <a:r>
              <a:rPr lang="ru-RU" dirty="0" smtClean="0"/>
              <a:t>Снесена в  1931 г. </a:t>
            </a:r>
          </a:p>
          <a:p>
            <a:r>
              <a:rPr lang="ru-RU" dirty="0" smtClean="0"/>
              <a:t>Восстановлена в 2005 г.</a:t>
            </a:r>
            <a:endParaRPr lang="ru-RU" dirty="0"/>
          </a:p>
        </p:txBody>
      </p:sp>
      <p:pic>
        <p:nvPicPr>
          <p:cNvPr id="13314" name="Picture 2"/>
          <p:cNvPicPr>
            <a:picLocks noChangeAspect="1" noChangeArrowheads="1"/>
          </p:cNvPicPr>
          <p:nvPr/>
        </p:nvPicPr>
        <p:blipFill>
          <a:blip r:embed="rId3" cstate="print"/>
          <a:srcRect/>
          <a:stretch>
            <a:fillRect/>
          </a:stretch>
        </p:blipFill>
        <p:spPr bwMode="auto">
          <a:xfrm>
            <a:off x="971600" y="1268760"/>
            <a:ext cx="3240360" cy="5211518"/>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Памятник  Н.А. Некрасову</a:t>
            </a:r>
            <a:endParaRPr lang="ru-RU" dirty="0"/>
          </a:p>
        </p:txBody>
      </p:sp>
      <p:sp>
        <p:nvSpPr>
          <p:cNvPr id="3" name="Содержимое 2"/>
          <p:cNvSpPr>
            <a:spLocks noGrp="1"/>
          </p:cNvSpPr>
          <p:nvPr>
            <p:ph sz="half" idx="1"/>
          </p:nvPr>
        </p:nvSpPr>
        <p:spPr/>
        <p:txBody>
          <a:bodyPr>
            <a:normAutofit/>
          </a:bodyPr>
          <a:lstStyle/>
          <a:p>
            <a:r>
              <a:rPr lang="ru-RU" dirty="0" smtClean="0"/>
              <a:t>1958 год</a:t>
            </a:r>
          </a:p>
          <a:p>
            <a:r>
              <a:rPr lang="ru-RU" dirty="0" smtClean="0"/>
              <a:t>создан по проекту скульптора Г.И. Мотовилова и архитектора Л.И. Полякова. </a:t>
            </a:r>
            <a:endParaRPr lang="ru-RU" dirty="0"/>
          </a:p>
        </p:txBody>
      </p:sp>
      <p:pic>
        <p:nvPicPr>
          <p:cNvPr id="7171" name="Picture 3"/>
          <p:cNvPicPr>
            <a:picLocks noChangeAspect="1" noChangeArrowheads="1"/>
          </p:cNvPicPr>
          <p:nvPr/>
        </p:nvPicPr>
        <p:blipFill>
          <a:blip r:embed="rId2" cstate="print"/>
          <a:srcRect/>
          <a:stretch>
            <a:fillRect/>
          </a:stretch>
        </p:blipFill>
        <p:spPr bwMode="auto">
          <a:xfrm>
            <a:off x="4572000" y="1412775"/>
            <a:ext cx="3744416" cy="4850213"/>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 Богдановичу</a:t>
            </a:r>
            <a:endParaRPr lang="ru-RU" dirty="0"/>
          </a:p>
        </p:txBody>
      </p:sp>
      <p:sp>
        <p:nvSpPr>
          <p:cNvPr id="6" name="Содержимое 5"/>
          <p:cNvSpPr>
            <a:spLocks noGrp="1"/>
          </p:cNvSpPr>
          <p:nvPr>
            <p:ph sz="half" idx="2"/>
          </p:nvPr>
        </p:nvSpPr>
        <p:spPr/>
        <p:txBody>
          <a:bodyPr/>
          <a:lstStyle/>
          <a:p>
            <a:r>
              <a:rPr lang="ru-RU" dirty="0" smtClean="0"/>
              <a:t> Богданович М.А.  - белорусский поэт, публицист, литературовед, переводчик. </a:t>
            </a:r>
          </a:p>
          <a:p>
            <a:r>
              <a:rPr lang="ru-RU" dirty="0" smtClean="0"/>
              <a:t> В 1908 – 1911 годах учился в ярославской гимназии, в 1911 – 1916 – в Ярославском Демидовском лицее.</a:t>
            </a:r>
            <a:endParaRPr lang="ru-RU" dirty="0"/>
          </a:p>
        </p:txBody>
      </p:sp>
      <p:pic>
        <p:nvPicPr>
          <p:cNvPr id="4" name="Picture 17" descr="DSC03678"/>
          <p:cNvPicPr>
            <a:picLocks noChangeAspect="1" noChangeArrowheads="1"/>
          </p:cNvPicPr>
          <p:nvPr/>
        </p:nvPicPr>
        <p:blipFill>
          <a:blip r:embed="rId3" cstate="print"/>
          <a:stretch>
            <a:fillRect/>
          </a:stretch>
        </p:blipFill>
        <p:spPr bwMode="auto">
          <a:xfrm>
            <a:off x="683568" y="1060111"/>
            <a:ext cx="3600400" cy="5512922"/>
          </a:xfrm>
          <a:prstGeom prst="rect">
            <a:avLst/>
          </a:prstGeom>
          <a:ln>
            <a:noFill/>
          </a:ln>
          <a:effectLst>
            <a:softEdge rad="112500"/>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Символ Ярославля</a:t>
            </a:r>
            <a:endParaRPr lang="ru-RU" dirty="0"/>
          </a:p>
        </p:txBody>
      </p:sp>
      <p:sp>
        <p:nvSpPr>
          <p:cNvPr id="4" name="Содержимое 3"/>
          <p:cNvSpPr>
            <a:spLocks noGrp="1"/>
          </p:cNvSpPr>
          <p:nvPr>
            <p:ph sz="half" idx="2"/>
          </p:nvPr>
        </p:nvSpPr>
        <p:spPr>
          <a:xfrm>
            <a:off x="4427984" y="1357298"/>
            <a:ext cx="4501734" cy="4768865"/>
          </a:xfrm>
        </p:spPr>
        <p:txBody>
          <a:bodyPr>
            <a:normAutofit fontScale="85000" lnSpcReduction="20000"/>
          </a:bodyPr>
          <a:lstStyle/>
          <a:p>
            <a:r>
              <a:rPr lang="ru-RU" dirty="0" smtClean="0"/>
              <a:t>Символ России и легенда Ярославля – медведь – был изготовлен и установлен под патронажем совета меценатов Ярославля при взаимодействии с правительством области и мэрией Ярославля</a:t>
            </a:r>
          </a:p>
          <a:p>
            <a:r>
              <a:rPr lang="ru-RU" dirty="0" smtClean="0"/>
              <a:t>Торжественное открытие монументальной скульптуры состоялось 12 сентября 2009 года</a:t>
            </a:r>
          </a:p>
          <a:p>
            <a:r>
              <a:rPr lang="ru-RU" b="1" dirty="0" smtClean="0"/>
              <a:t>Новые мифы</a:t>
            </a:r>
            <a:r>
              <a:rPr lang="ru-RU" dirty="0" smtClean="0"/>
              <a:t>:  многие трут медведю лапу и загадывают желание.</a:t>
            </a:r>
          </a:p>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539552" y="1340768"/>
            <a:ext cx="3319984" cy="252028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Памятник Л. Трефолеву</a:t>
            </a:r>
            <a:endParaRPr lang="ru-RU" dirty="0"/>
          </a:p>
        </p:txBody>
      </p:sp>
      <p:sp>
        <p:nvSpPr>
          <p:cNvPr id="28675" name="Rectangle 3"/>
          <p:cNvSpPr>
            <a:spLocks noGrp="1" noChangeArrowheads="1"/>
          </p:cNvSpPr>
          <p:nvPr>
            <p:ph sz="half" idx="1"/>
          </p:nvPr>
        </p:nvSpPr>
        <p:spPr/>
        <p:txBody>
          <a:bodyPr>
            <a:normAutofit fontScale="92500" lnSpcReduction="10000"/>
          </a:bodyPr>
          <a:lstStyle/>
          <a:p>
            <a:pPr>
              <a:buFont typeface="Wingdings" pitchFamily="2" charset="2"/>
              <a:buNone/>
            </a:pPr>
            <a:r>
              <a:rPr lang="ru-RU" sz="2000" b="1" dirty="0">
                <a:solidFill>
                  <a:schemeClr val="accent2"/>
                </a:solidFill>
                <a:effectLst/>
              </a:rPr>
              <a:t>        </a:t>
            </a:r>
            <a:endParaRPr lang="ru-RU" sz="1800" dirty="0">
              <a:effectLst/>
            </a:endParaRPr>
          </a:p>
        </p:txBody>
      </p:sp>
      <p:sp>
        <p:nvSpPr>
          <p:cNvPr id="6" name="Содержимое 5"/>
          <p:cNvSpPr>
            <a:spLocks noGrp="1"/>
          </p:cNvSpPr>
          <p:nvPr>
            <p:ph sz="half" idx="2"/>
          </p:nvPr>
        </p:nvSpPr>
        <p:spPr>
          <a:xfrm>
            <a:off x="4283968" y="1357298"/>
            <a:ext cx="4502874" cy="5168046"/>
          </a:xfrm>
        </p:spPr>
        <p:txBody>
          <a:bodyPr>
            <a:normAutofit fontScale="92500" lnSpcReduction="10000"/>
          </a:bodyPr>
          <a:lstStyle/>
          <a:p>
            <a:r>
              <a:rPr lang="ru-RU" dirty="0" smtClean="0"/>
              <a:t>Скульптор А.Н. Черницкий</a:t>
            </a:r>
          </a:p>
          <a:p>
            <a:r>
              <a:rPr lang="ru-RU" dirty="0" smtClean="0"/>
              <a:t>На постаменте имеются барельефы с изображением героев проиведений Л. Трефолева - ярославских горожан, крестьян и, конечно, бурлаков, чью нелёгкую долю описывал поэт. </a:t>
            </a:r>
          </a:p>
          <a:p>
            <a:r>
              <a:rPr lang="ru-RU" dirty="0" smtClean="0"/>
              <a:t>Здесь на бывшей Варваринской улице в 70-х годах 19 века жил и творил Трефолев</a:t>
            </a:r>
            <a:endParaRPr lang="ru-RU" dirty="0"/>
          </a:p>
        </p:txBody>
      </p:sp>
      <p:pic>
        <p:nvPicPr>
          <p:cNvPr id="6146" name="Picture 2" descr="C:\Users\user\Desktop\trefolev.jpg"/>
          <p:cNvPicPr>
            <a:picLocks noChangeAspect="1" noChangeArrowheads="1"/>
          </p:cNvPicPr>
          <p:nvPr/>
        </p:nvPicPr>
        <p:blipFill>
          <a:blip r:embed="rId3" cstate="print"/>
          <a:stretch>
            <a:fillRect/>
          </a:stretch>
        </p:blipFill>
        <p:spPr bwMode="auto">
          <a:xfrm>
            <a:off x="254418" y="1844824"/>
            <a:ext cx="3912880" cy="2939008"/>
          </a:xfrm>
          <a:prstGeom prst="rect">
            <a:avLst/>
          </a:prstGeom>
          <a:noFill/>
        </p:spPr>
      </p:pic>
    </p:spTree>
  </p:cSld>
  <p:clrMapOvr>
    <a:masterClrMapping/>
  </p:clrMapOvr>
  <p:transition spd="med">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829576" cy="714380"/>
          </a:xfrm>
        </p:spPr>
        <p:txBody>
          <a:bodyPr>
            <a:normAutofit fontScale="90000"/>
          </a:bodyPr>
          <a:lstStyle/>
          <a:p>
            <a:r>
              <a:rPr lang="ru-RU" dirty="0" smtClean="0"/>
              <a:t> Памятник Леониду Собинову</a:t>
            </a:r>
            <a:endParaRPr lang="ru-RU" dirty="0"/>
          </a:p>
        </p:txBody>
      </p:sp>
      <p:sp>
        <p:nvSpPr>
          <p:cNvPr id="3" name="Содержимое 2"/>
          <p:cNvSpPr>
            <a:spLocks noGrp="1"/>
          </p:cNvSpPr>
          <p:nvPr>
            <p:ph idx="1"/>
          </p:nvPr>
        </p:nvSpPr>
        <p:spPr>
          <a:xfrm>
            <a:off x="4457696" y="1628800"/>
            <a:ext cx="4686304" cy="4525963"/>
          </a:xfrm>
        </p:spPr>
        <p:txBody>
          <a:bodyPr>
            <a:normAutofit/>
          </a:bodyPr>
          <a:lstStyle/>
          <a:p>
            <a:r>
              <a:rPr lang="en-US" sz="2400" dirty="0" smtClean="0"/>
              <a:t>C</a:t>
            </a:r>
            <a:r>
              <a:rPr lang="ru-RU" sz="2400" dirty="0" smtClean="0"/>
              <a:t>кульптор Елена Пасхина</a:t>
            </a:r>
          </a:p>
          <a:p>
            <a:r>
              <a:rPr lang="ru-RU" sz="2400" dirty="0" smtClean="0"/>
              <a:t>Открытие памятника состоялось 29 декабря 2007 г.</a:t>
            </a:r>
          </a:p>
          <a:p>
            <a:pPr>
              <a:buNone/>
            </a:pPr>
            <a:r>
              <a:rPr lang="ru-RU" sz="2400" dirty="0" smtClean="0"/>
              <a:t>(3 января 2008 г.)</a:t>
            </a:r>
          </a:p>
        </p:txBody>
      </p:sp>
      <p:pic>
        <p:nvPicPr>
          <p:cNvPr id="20482" name="Picture 2"/>
          <p:cNvPicPr>
            <a:picLocks noChangeAspect="1" noChangeArrowheads="1"/>
          </p:cNvPicPr>
          <p:nvPr/>
        </p:nvPicPr>
        <p:blipFill>
          <a:blip r:embed="rId2" cstate="print"/>
          <a:srcRect/>
          <a:stretch>
            <a:fillRect/>
          </a:stretch>
        </p:blipFill>
        <p:spPr bwMode="auto">
          <a:xfrm>
            <a:off x="611560" y="1484784"/>
            <a:ext cx="3517001" cy="468052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829576" cy="1143008"/>
          </a:xfrm>
        </p:spPr>
        <p:txBody>
          <a:bodyPr>
            <a:normAutofit fontScale="90000"/>
          </a:bodyPr>
          <a:lstStyle/>
          <a:p>
            <a:r>
              <a:rPr lang="ru-RU" dirty="0" smtClean="0">
                <a:solidFill>
                  <a:srgbClr val="800000"/>
                </a:solidFill>
              </a:rPr>
              <a:t>Получили постоянную прописку в Ярославле…</a:t>
            </a:r>
            <a:r>
              <a:rPr lang="ru-RU" dirty="0" smtClean="0"/>
              <a:t/>
            </a:r>
            <a:br>
              <a:rPr lang="ru-RU" dirty="0" smtClean="0"/>
            </a:br>
            <a:r>
              <a:rPr lang="ru-RU" dirty="0" smtClean="0"/>
              <a:t> Городовой</a:t>
            </a:r>
            <a:endParaRPr lang="ru-RU" dirty="0"/>
          </a:p>
        </p:txBody>
      </p:sp>
      <p:sp>
        <p:nvSpPr>
          <p:cNvPr id="3" name="Содержимое 2"/>
          <p:cNvSpPr>
            <a:spLocks noGrp="1"/>
          </p:cNvSpPr>
          <p:nvPr>
            <p:ph idx="1"/>
          </p:nvPr>
        </p:nvSpPr>
        <p:spPr>
          <a:xfrm>
            <a:off x="4929190" y="2285992"/>
            <a:ext cx="3851920" cy="3954459"/>
          </a:xfrm>
        </p:spPr>
        <p:txBody>
          <a:bodyPr>
            <a:normAutofit/>
          </a:bodyPr>
          <a:lstStyle/>
          <a:p>
            <a:r>
              <a:rPr lang="ru-RU" sz="2400" dirty="0" smtClean="0"/>
              <a:t>Это подарок скульптора Елены Пасхиной к тысячелетию Ярославля. </a:t>
            </a:r>
          </a:p>
          <a:p>
            <a:r>
              <a:rPr lang="ru-RU" sz="2400" dirty="0" smtClean="0"/>
              <a:t>Находится  проспекте Ленина.</a:t>
            </a:r>
          </a:p>
          <a:p>
            <a:r>
              <a:rPr lang="ru-RU" sz="2400" dirty="0" smtClean="0"/>
              <a:t>Именно на этом месте в ХVIII веке заканчивался город, и постовые охраняли его границы.</a:t>
            </a:r>
          </a:p>
        </p:txBody>
      </p:sp>
      <p:pic>
        <p:nvPicPr>
          <p:cNvPr id="4098" name="Picture 2"/>
          <p:cNvPicPr>
            <a:picLocks noChangeAspect="1" noChangeArrowheads="1"/>
          </p:cNvPicPr>
          <p:nvPr/>
        </p:nvPicPr>
        <p:blipFill>
          <a:blip r:embed="rId2" cstate="print"/>
          <a:srcRect l="8777" t="5454" r="4915" b="9091"/>
          <a:stretch>
            <a:fillRect/>
          </a:stretch>
        </p:blipFill>
        <p:spPr bwMode="auto">
          <a:xfrm>
            <a:off x="249988" y="1916832"/>
            <a:ext cx="4790830" cy="3816424"/>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Святые князь Петр и княгиня </a:t>
            </a:r>
            <a:r>
              <a:rPr lang="ru-RU" dirty="0" err="1" smtClean="0"/>
              <a:t>Феврония</a:t>
            </a:r>
            <a:endParaRPr lang="ru-RU" dirty="0"/>
          </a:p>
        </p:txBody>
      </p:sp>
      <p:sp>
        <p:nvSpPr>
          <p:cNvPr id="3" name="Содержимое 2"/>
          <p:cNvSpPr>
            <a:spLocks noGrp="1"/>
          </p:cNvSpPr>
          <p:nvPr>
            <p:ph sz="half" idx="1"/>
          </p:nvPr>
        </p:nvSpPr>
        <p:spPr>
          <a:xfrm>
            <a:off x="4500562" y="1643050"/>
            <a:ext cx="4038600" cy="4525963"/>
          </a:xfrm>
        </p:spPr>
        <p:txBody>
          <a:bodyPr>
            <a:normAutofit fontScale="62500" lnSpcReduction="20000"/>
          </a:bodyPr>
          <a:lstStyle/>
          <a:p>
            <a:r>
              <a:rPr lang="ru-RU" dirty="0" smtClean="0"/>
              <a:t>Памятник открыт</a:t>
            </a:r>
            <a:r>
              <a:rPr lang="ru-RU" dirty="0" smtClean="0">
                <a:effectLst/>
              </a:rPr>
              <a:t> </a:t>
            </a:r>
            <a:r>
              <a:rPr lang="ru-RU" dirty="0" smtClean="0"/>
              <a:t>8 июля 2009 г. (день памяти Петра и </a:t>
            </a:r>
            <a:r>
              <a:rPr lang="ru-RU" dirty="0" err="1" smtClean="0"/>
              <a:t>Февронии</a:t>
            </a:r>
            <a:r>
              <a:rPr lang="ru-RU" dirty="0" smtClean="0"/>
              <a:t> Муромских).</a:t>
            </a:r>
          </a:p>
          <a:p>
            <a:r>
              <a:rPr lang="ru-RU" dirty="0" smtClean="0"/>
              <a:t>Находится на Первомайском бульваре между Казанским женским монастырем и ярославским </a:t>
            </a:r>
            <a:r>
              <a:rPr lang="ru-RU" dirty="0" err="1" smtClean="0"/>
              <a:t>ЗАГСом</a:t>
            </a:r>
            <a:r>
              <a:rPr lang="ru-RU" dirty="0" smtClean="0"/>
              <a:t>.</a:t>
            </a:r>
          </a:p>
          <a:p>
            <a:r>
              <a:rPr lang="ru-RU" dirty="0" smtClean="0"/>
              <a:t>Скульптор</a:t>
            </a:r>
            <a:r>
              <a:rPr lang="ru-RU" b="1" dirty="0" smtClean="0"/>
              <a:t>:</a:t>
            </a:r>
            <a:r>
              <a:rPr lang="ru-RU" dirty="0" smtClean="0"/>
              <a:t> Константин </a:t>
            </a:r>
            <a:r>
              <a:rPr lang="ru-RU" dirty="0" err="1" smtClean="0"/>
              <a:t>Чернявский</a:t>
            </a:r>
            <a:r>
              <a:rPr lang="ru-RU" dirty="0" smtClean="0"/>
              <a:t>.</a:t>
            </a:r>
          </a:p>
          <a:p>
            <a:r>
              <a:rPr lang="ru-RU" dirty="0" smtClean="0"/>
              <a:t>Памятник Петру и </a:t>
            </a:r>
            <a:r>
              <a:rPr lang="ru-RU" dirty="0" err="1" smtClean="0"/>
              <a:t>Февронии</a:t>
            </a:r>
            <a:r>
              <a:rPr lang="ru-RU" dirty="0" smtClean="0"/>
              <a:t> в Ярославле представляет собой трехметровую бронзовую скульптурную композицию с фигурами святых Петра и </a:t>
            </a:r>
            <a:r>
              <a:rPr lang="ru-RU" dirty="0" err="1" smtClean="0"/>
              <a:t>Февронии</a:t>
            </a:r>
            <a:r>
              <a:rPr lang="ru-RU" dirty="0" smtClean="0"/>
              <a:t>, держащих в руках голубя – символ семейного очага и мира.</a:t>
            </a:r>
          </a:p>
          <a:p>
            <a:r>
              <a:rPr lang="ru-RU" dirty="0" smtClean="0"/>
              <a:t>Памятник в Ярославле установлен в рамках общенациональной программы «В кругу семьи».</a:t>
            </a:r>
          </a:p>
          <a:p>
            <a:endParaRPr lang="ru-RU" dirty="0"/>
          </a:p>
        </p:txBody>
      </p:sp>
      <p:pic>
        <p:nvPicPr>
          <p:cNvPr id="9218" name="Picture 2" descr="C:\Users\user\Desktop\экскурсия проект\памятник Святым Петру и Февронии..jpg"/>
          <p:cNvPicPr>
            <a:picLocks noGrp="1" noChangeAspect="1" noChangeArrowheads="1"/>
          </p:cNvPicPr>
          <p:nvPr>
            <p:ph sz="half" idx="2"/>
          </p:nvPr>
        </p:nvPicPr>
        <p:blipFill>
          <a:blip r:embed="rId2" cstate="print"/>
          <a:stretch>
            <a:fillRect/>
          </a:stretch>
        </p:blipFill>
        <p:spPr bwMode="auto">
          <a:xfrm>
            <a:off x="285720" y="1310687"/>
            <a:ext cx="3929090" cy="5236759"/>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805264"/>
            <a:ext cx="5184576" cy="883500"/>
          </a:xfrm>
        </p:spPr>
        <p:txBody>
          <a:bodyPr>
            <a:normAutofit fontScale="90000"/>
          </a:bodyPr>
          <a:lstStyle/>
          <a:p>
            <a:r>
              <a:rPr lang="ru-RU" sz="2800" dirty="0" smtClean="0"/>
              <a:t>Штукатур Коля и сантехник </a:t>
            </a:r>
            <a:r>
              <a:rPr lang="ru-RU" sz="2800" dirty="0" err="1" smtClean="0"/>
              <a:t>Афоня</a:t>
            </a:r>
            <a:endParaRPr lang="ru-RU" sz="2800" dirty="0"/>
          </a:p>
        </p:txBody>
      </p:sp>
      <p:sp>
        <p:nvSpPr>
          <p:cNvPr id="4" name="Содержимое 3"/>
          <p:cNvSpPr>
            <a:spLocks noGrp="1"/>
          </p:cNvSpPr>
          <p:nvPr>
            <p:ph sz="half" idx="2"/>
          </p:nvPr>
        </p:nvSpPr>
        <p:spPr>
          <a:xfrm>
            <a:off x="5500694" y="1124744"/>
            <a:ext cx="3429024" cy="5400600"/>
          </a:xfrm>
        </p:spPr>
        <p:txBody>
          <a:bodyPr>
            <a:normAutofit fontScale="70000" lnSpcReduction="20000"/>
          </a:bodyPr>
          <a:lstStyle/>
          <a:p>
            <a:r>
              <a:rPr lang="ru-RU" dirty="0" smtClean="0"/>
              <a:t>В Ярославле снималось и снимается много фильмов. Наиболее известные – «Большая перемена», «Женщины» и др.</a:t>
            </a:r>
          </a:p>
          <a:p>
            <a:r>
              <a:rPr lang="ru-RU" dirty="0" smtClean="0"/>
              <a:t>В 1975-м г. Ярославль стал съемочной площадкой для кинофильма «</a:t>
            </a:r>
            <a:r>
              <a:rPr lang="ru-RU" dirty="0" err="1" smtClean="0"/>
              <a:t>Афоня</a:t>
            </a:r>
            <a:r>
              <a:rPr lang="ru-RU" dirty="0" smtClean="0"/>
              <a:t>»</a:t>
            </a:r>
          </a:p>
          <a:p>
            <a:r>
              <a:rPr lang="ru-RU" dirty="0" smtClean="0"/>
              <a:t>Идею памятника подсказали сами </a:t>
            </a:r>
            <a:r>
              <a:rPr lang="ru-RU" dirty="0" err="1" smtClean="0"/>
              <a:t>ярославцы</a:t>
            </a:r>
            <a:r>
              <a:rPr lang="ru-RU" dirty="0" smtClean="0"/>
              <a:t>, которые приняли участие в опросе о том, какой персонаж по их мнению может служить олицетворением жителя города. </a:t>
            </a:r>
          </a:p>
          <a:p>
            <a:r>
              <a:rPr lang="ru-RU" dirty="0" smtClean="0"/>
              <a:t>Памятник находится на  Революционном проезде— рядом с советской пивной. </a:t>
            </a:r>
          </a:p>
        </p:txBody>
      </p:sp>
      <p:sp>
        <p:nvSpPr>
          <p:cNvPr id="5" name="Заголовок 1"/>
          <p:cNvSpPr txBox="1">
            <a:spLocks/>
          </p:cNvSpPr>
          <p:nvPr/>
        </p:nvSpPr>
        <p:spPr>
          <a:xfrm>
            <a:off x="251520" y="332656"/>
            <a:ext cx="7920880" cy="8835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smtClean="0">
                <a:ln>
                  <a:solidFill>
                    <a:schemeClr val="tx1">
                      <a:lumMod val="95000"/>
                      <a:lumOff val="5000"/>
                    </a:schemeClr>
                  </a:solidFill>
                </a:ln>
                <a:solidFill>
                  <a:srgbClr val="800000"/>
                </a:solidFill>
                <a:effectLst/>
                <a:uLnTx/>
                <a:uFillTx/>
                <a:latin typeface="+mj-lt"/>
                <a:ea typeface="+mj-ea"/>
                <a:cs typeface="+mj-cs"/>
              </a:rPr>
              <a:t>С экрана кинотеатра на улицы города…</a:t>
            </a:r>
            <a:endParaRPr kumimoji="0" lang="ru-RU" sz="4000" b="0" i="0" u="none" strike="noStrike" kern="1200" cap="none" spc="0" normalizeH="0" baseline="0" noProof="0" dirty="0">
              <a:ln>
                <a:solidFill>
                  <a:schemeClr val="tx1">
                    <a:lumMod val="95000"/>
                    <a:lumOff val="5000"/>
                  </a:schemeClr>
                </a:solidFill>
              </a:ln>
              <a:solidFill>
                <a:srgbClr val="800000"/>
              </a:solidFill>
              <a:effectLst/>
              <a:uLnTx/>
              <a:uFillTx/>
              <a:latin typeface="+mj-lt"/>
              <a:ea typeface="+mj-ea"/>
              <a:cs typeface="+mj-cs"/>
            </a:endParaRPr>
          </a:p>
        </p:txBody>
      </p:sp>
      <p:pic>
        <p:nvPicPr>
          <p:cNvPr id="19459" name="Picture 3"/>
          <p:cNvPicPr>
            <a:picLocks noChangeAspect="1" noChangeArrowheads="1"/>
          </p:cNvPicPr>
          <p:nvPr/>
        </p:nvPicPr>
        <p:blipFill>
          <a:blip r:embed="rId2" cstate="print"/>
          <a:srcRect/>
          <a:stretch>
            <a:fillRect/>
          </a:stretch>
        </p:blipFill>
        <p:spPr bwMode="auto">
          <a:xfrm>
            <a:off x="395536" y="1916832"/>
            <a:ext cx="4876476" cy="3672408"/>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829576" cy="928694"/>
          </a:xfrm>
        </p:spPr>
        <p:txBody>
          <a:bodyPr>
            <a:normAutofit/>
          </a:bodyPr>
          <a:lstStyle/>
          <a:p>
            <a:r>
              <a:rPr lang="ru-RU" dirty="0" smtClean="0"/>
              <a:t>Ярославль – город будущего</a:t>
            </a:r>
            <a:endParaRPr lang="ru-RU" dirty="0"/>
          </a:p>
        </p:txBody>
      </p:sp>
      <p:sp>
        <p:nvSpPr>
          <p:cNvPr id="4" name="Содержимое 3"/>
          <p:cNvSpPr>
            <a:spLocks noGrp="1"/>
          </p:cNvSpPr>
          <p:nvPr>
            <p:ph idx="1"/>
          </p:nvPr>
        </p:nvSpPr>
        <p:spPr>
          <a:xfrm>
            <a:off x="357158" y="1643050"/>
            <a:ext cx="8543956" cy="4525963"/>
          </a:xfrm>
        </p:spPr>
        <p:txBody>
          <a:bodyPr>
            <a:normAutofit/>
          </a:bodyPr>
          <a:lstStyle/>
          <a:p>
            <a:r>
              <a:rPr lang="ru-RU" dirty="0" smtClean="0"/>
              <a:t> Ярославский   государственный   университет им. П.Г.Демидова </a:t>
            </a:r>
          </a:p>
          <a:p>
            <a:r>
              <a:rPr lang="ru-RU" dirty="0" smtClean="0"/>
              <a:t> Педагогический университет им. К.Д.Ушинского</a:t>
            </a:r>
          </a:p>
          <a:p>
            <a:r>
              <a:rPr lang="ru-RU" dirty="0" smtClean="0"/>
              <a:t> Медицинская академия</a:t>
            </a:r>
          </a:p>
        </p:txBody>
      </p:sp>
    </p:spTree>
  </p:cSld>
  <p:clrMapOvr>
    <a:masterClrMapping/>
  </p:clrMapOvr>
  <p:transition spd="med">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dirty="0" smtClean="0"/>
              <a:t>В заключение</a:t>
            </a:r>
            <a:endParaRPr lang="ru-RU" dirty="0"/>
          </a:p>
        </p:txBody>
      </p:sp>
      <p:sp>
        <p:nvSpPr>
          <p:cNvPr id="3" name="Содержимое 2"/>
          <p:cNvSpPr>
            <a:spLocks noGrp="1"/>
          </p:cNvSpPr>
          <p:nvPr>
            <p:ph sz="half" idx="1"/>
          </p:nvPr>
        </p:nvSpPr>
        <p:spPr>
          <a:xfrm>
            <a:off x="2571736" y="4429132"/>
            <a:ext cx="4143404" cy="1785950"/>
          </a:xfrm>
          <a:ln w="38100">
            <a:solidFill>
              <a:srgbClr val="006800"/>
            </a:solidFill>
          </a:ln>
        </p:spPr>
        <p:txBody>
          <a:bodyPr>
            <a:normAutofit fontScale="77500" lnSpcReduction="20000"/>
          </a:bodyPr>
          <a:lstStyle/>
          <a:p>
            <a:pPr algn="ctr">
              <a:buNone/>
            </a:pPr>
            <a:r>
              <a:rPr lang="ru-RU" b="1" dirty="0" smtClean="0">
                <a:solidFill>
                  <a:srgbClr val="C00000"/>
                </a:solidFill>
              </a:rPr>
              <a:t>Это наш город!</a:t>
            </a:r>
          </a:p>
          <a:p>
            <a:pPr algn="ctr">
              <a:buNone/>
            </a:pPr>
            <a:r>
              <a:rPr lang="ru-RU" b="1" dirty="0" smtClean="0">
                <a:solidFill>
                  <a:srgbClr val="C00000"/>
                </a:solidFill>
              </a:rPr>
              <a:t>И мы его любим!</a:t>
            </a:r>
          </a:p>
          <a:p>
            <a:pPr algn="ctr">
              <a:buNone/>
            </a:pPr>
            <a:r>
              <a:rPr lang="ru-RU" b="1" dirty="0" smtClean="0">
                <a:solidFill>
                  <a:srgbClr val="C00000"/>
                </a:solidFill>
              </a:rPr>
              <a:t>И мы им гордимся!</a:t>
            </a:r>
          </a:p>
          <a:p>
            <a:pPr algn="ctr">
              <a:buNone/>
            </a:pPr>
            <a:r>
              <a:rPr lang="ru-RU" b="1" dirty="0" smtClean="0">
                <a:solidFill>
                  <a:srgbClr val="C00000"/>
                </a:solidFill>
              </a:rPr>
              <a:t>И хотим сделать лучше!</a:t>
            </a:r>
          </a:p>
          <a:p>
            <a:pPr>
              <a:buNone/>
            </a:pPr>
            <a:endParaRPr lang="ru-RU" dirty="0"/>
          </a:p>
        </p:txBody>
      </p:sp>
      <p:sp>
        <p:nvSpPr>
          <p:cNvPr id="4" name="Содержимое 3"/>
          <p:cNvSpPr>
            <a:spLocks noGrp="1"/>
          </p:cNvSpPr>
          <p:nvPr>
            <p:ph sz="half" idx="2"/>
          </p:nvPr>
        </p:nvSpPr>
        <p:spPr>
          <a:xfrm>
            <a:off x="571472" y="1285860"/>
            <a:ext cx="8286808" cy="3071834"/>
          </a:xfrm>
        </p:spPr>
        <p:txBody>
          <a:bodyPr>
            <a:normAutofit fontScale="77500" lnSpcReduction="20000"/>
          </a:bodyPr>
          <a:lstStyle/>
          <a:p>
            <a:r>
              <a:rPr lang="ru-RU" dirty="0" smtClean="0"/>
              <a:t>Ярославль  - город с тысячелетней историей</a:t>
            </a:r>
          </a:p>
          <a:p>
            <a:r>
              <a:rPr lang="ru-RU" dirty="0" smtClean="0"/>
              <a:t> Город – музей, исторический центр которого находится под охраной ЮНЭСКО</a:t>
            </a:r>
          </a:p>
          <a:p>
            <a:r>
              <a:rPr lang="ru-RU" dirty="0" smtClean="0"/>
              <a:t>Ярославль – город воинской славы </a:t>
            </a:r>
          </a:p>
          <a:p>
            <a:r>
              <a:rPr lang="ru-RU" dirty="0" smtClean="0"/>
              <a:t>Ярославль    славен церквями и монастырями</a:t>
            </a:r>
          </a:p>
          <a:p>
            <a:r>
              <a:rPr lang="ru-RU" dirty="0" smtClean="0"/>
              <a:t> Ярославцы внесли большой вклад в развитие культуры, науки нашей страны</a:t>
            </a:r>
          </a:p>
          <a:p>
            <a:r>
              <a:rPr lang="ru-RU" dirty="0" smtClean="0"/>
              <a:t>Ярославль - очень красивый город, с широкими улицами, зелеными скверами и парками,  интересными памятниками </a:t>
            </a:r>
          </a:p>
          <a:p>
            <a:endParaRPr lang="ru-RU" dirty="0" smtClean="0"/>
          </a:p>
          <a:p>
            <a:endParaRPr lang="ru-RU" dirty="0"/>
          </a:p>
        </p:txBody>
      </p:sp>
    </p:spTree>
  </p:cSld>
  <p:clrMapOvr>
    <a:masterClrMapping/>
  </p:clrMapOvr>
  <p:transition spd="med">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Информационные источники</a:t>
            </a:r>
            <a:endParaRPr lang="ru-RU" dirty="0"/>
          </a:p>
        </p:txBody>
      </p:sp>
      <p:sp>
        <p:nvSpPr>
          <p:cNvPr id="3" name="Содержимое 2"/>
          <p:cNvSpPr>
            <a:spLocks noGrp="1"/>
          </p:cNvSpPr>
          <p:nvPr>
            <p:ph idx="1"/>
          </p:nvPr>
        </p:nvSpPr>
        <p:spPr>
          <a:xfrm>
            <a:off x="285720" y="1071546"/>
            <a:ext cx="8715436" cy="5572164"/>
          </a:xfrm>
        </p:spPr>
        <p:txBody>
          <a:bodyPr>
            <a:normAutofit fontScale="55000" lnSpcReduction="20000"/>
          </a:bodyPr>
          <a:lstStyle/>
          <a:p>
            <a:r>
              <a:rPr lang="ru-RU" dirty="0" smtClean="0"/>
              <a:t>В.И. </a:t>
            </a:r>
            <a:r>
              <a:rPr lang="ru-RU" dirty="0" err="1" smtClean="0"/>
              <a:t>Жельвис</a:t>
            </a:r>
            <a:r>
              <a:rPr lang="ru-RU" dirty="0" smtClean="0"/>
              <a:t>. Прогулки по Ярославлю. – Ярославль,1998</a:t>
            </a:r>
          </a:p>
          <a:p>
            <a:pPr marL="363538" indent="-363538">
              <a:lnSpc>
                <a:spcPct val="80000"/>
              </a:lnSpc>
            </a:pPr>
            <a:r>
              <a:rPr lang="ru-RU" dirty="0" smtClean="0"/>
              <a:t>Козлов П., Суслов А., </a:t>
            </a:r>
            <a:r>
              <a:rPr lang="ru-RU" dirty="0" err="1" smtClean="0"/>
              <a:t>Чураков</a:t>
            </a:r>
            <a:r>
              <a:rPr lang="ru-RU" dirty="0" smtClean="0"/>
              <a:t> С. Ярославль. Путеводитель. – Ярославль:  </a:t>
            </a:r>
            <a:r>
              <a:rPr lang="ru-RU" dirty="0" err="1" smtClean="0"/>
              <a:t>Верхне</a:t>
            </a:r>
            <a:r>
              <a:rPr lang="ru-RU" dirty="0" smtClean="0"/>
              <a:t> - Волжское книжное издательство, 1980</a:t>
            </a:r>
            <a:endParaRPr lang="en-US" dirty="0" smtClean="0"/>
          </a:p>
          <a:p>
            <a:r>
              <a:rPr lang="ru-RU" dirty="0" smtClean="0"/>
              <a:t>История Ярославля с древнейших времен до наших дней / Автор текста А.Р. </a:t>
            </a:r>
            <a:r>
              <a:rPr lang="ru-RU" dirty="0" err="1" smtClean="0"/>
              <a:t>Хаиров</a:t>
            </a:r>
            <a:r>
              <a:rPr lang="ru-RU" dirty="0" smtClean="0"/>
              <a:t>; под ред. Н.В. Щербаковой. – М.: </a:t>
            </a:r>
            <a:r>
              <a:rPr lang="ru-RU" dirty="0" err="1" smtClean="0"/>
              <a:t>Интербрук-Бизнес</a:t>
            </a:r>
            <a:r>
              <a:rPr lang="ru-RU" dirty="0" smtClean="0"/>
              <a:t>, 1999 </a:t>
            </a:r>
          </a:p>
          <a:p>
            <a:r>
              <a:rPr lang="ru-RU" dirty="0" smtClean="0"/>
              <a:t>История Ярославского края с древнейших времен до конца 20-х гг. ХХ века / А.М. Пономарев, В.М. </a:t>
            </a:r>
            <a:r>
              <a:rPr lang="ru-RU" dirty="0" err="1" smtClean="0"/>
              <a:t>Марасанова</a:t>
            </a:r>
            <a:r>
              <a:rPr lang="ru-RU" dirty="0" smtClean="0"/>
              <a:t>, В.П. </a:t>
            </a:r>
            <a:r>
              <a:rPr lang="ru-RU" dirty="0" err="1" smtClean="0"/>
              <a:t>Федюк</a:t>
            </a:r>
            <a:r>
              <a:rPr lang="ru-RU" dirty="0" smtClean="0"/>
              <a:t> и др.; отв. ред. А.М. Селиванов / </a:t>
            </a:r>
            <a:r>
              <a:rPr lang="ru-RU" dirty="0" err="1" smtClean="0"/>
              <a:t>Яросл</a:t>
            </a:r>
            <a:r>
              <a:rPr lang="ru-RU" dirty="0" smtClean="0"/>
              <a:t>. </a:t>
            </a:r>
            <a:r>
              <a:rPr lang="ru-RU" dirty="0" err="1" smtClean="0"/>
              <a:t>гос</a:t>
            </a:r>
            <a:r>
              <a:rPr lang="ru-RU" dirty="0" smtClean="0"/>
              <a:t>. ун-т. – Ярославль, 2000</a:t>
            </a:r>
          </a:p>
          <a:p>
            <a:pPr marL="363538" indent="-363538">
              <a:lnSpc>
                <a:spcPct val="80000"/>
              </a:lnSpc>
            </a:pPr>
            <a:r>
              <a:rPr lang="ru-RU" dirty="0" err="1" smtClean="0"/>
              <a:t>Колбовский</a:t>
            </a:r>
            <a:r>
              <a:rPr lang="ru-RU" dirty="0" smtClean="0"/>
              <a:t> Ю. Я., Степанова Т. А. Православие и русская культура: Учебное пособие.- Ярославль; Рыбинск: Изд-во ОАО «</a:t>
            </a:r>
            <a:r>
              <a:rPr lang="ru-RU" dirty="0" err="1" smtClean="0"/>
              <a:t>Рыбинский</a:t>
            </a:r>
            <a:r>
              <a:rPr lang="ru-RU" dirty="0" smtClean="0"/>
              <a:t> Дом печати», 2004 </a:t>
            </a:r>
          </a:p>
          <a:p>
            <a:pPr marL="363538" indent="-363538">
              <a:lnSpc>
                <a:spcPct val="80000"/>
              </a:lnSpc>
            </a:pPr>
            <a:r>
              <a:rPr lang="ru-RU" dirty="0" err="1" smtClean="0"/>
              <a:t>Маров</a:t>
            </a:r>
            <a:r>
              <a:rPr lang="ru-RU" dirty="0" smtClean="0"/>
              <a:t> В. Ярославль: архитектура и градостроительство. – Ярославль: Верхняя Волга, </a:t>
            </a:r>
            <a:r>
              <a:rPr lang="en-US" dirty="0" smtClean="0"/>
              <a:t>2000</a:t>
            </a:r>
            <a:r>
              <a:rPr lang="ru-RU" dirty="0" smtClean="0"/>
              <a:t> </a:t>
            </a:r>
          </a:p>
          <a:p>
            <a:pPr>
              <a:lnSpc>
                <a:spcPct val="80000"/>
              </a:lnSpc>
            </a:pPr>
            <a:r>
              <a:rPr lang="ru-RU" dirty="0" err="1" smtClean="0"/>
              <a:t>Рутман</a:t>
            </a:r>
            <a:r>
              <a:rPr lang="ru-RU" dirty="0" smtClean="0"/>
              <a:t> Т.А. Храмы и святыни Ярославля. - Ярославль: Издательство Александра </a:t>
            </a:r>
            <a:r>
              <a:rPr lang="ru-RU" dirty="0" err="1" smtClean="0"/>
              <a:t>Рутмана</a:t>
            </a:r>
            <a:r>
              <a:rPr lang="ru-RU" dirty="0" smtClean="0"/>
              <a:t>, 2005.</a:t>
            </a:r>
          </a:p>
          <a:p>
            <a:pPr>
              <a:lnSpc>
                <a:spcPct val="80000"/>
              </a:lnSpc>
            </a:pPr>
            <a:r>
              <a:rPr lang="ru-RU" dirty="0" smtClean="0"/>
              <a:t>Ярославль. Памятники архитектуры. - </a:t>
            </a:r>
            <a:r>
              <a:rPr lang="en-US" dirty="0" smtClean="0"/>
              <a:t> </a:t>
            </a:r>
            <a:r>
              <a:rPr lang="ru-RU" dirty="0" smtClean="0"/>
              <a:t>М.: Советская Россия,1977.</a:t>
            </a:r>
          </a:p>
          <a:p>
            <a:pPr>
              <a:lnSpc>
                <a:spcPct val="80000"/>
              </a:lnSpc>
            </a:pPr>
            <a:r>
              <a:rPr lang="ru-RU" dirty="0" smtClean="0"/>
              <a:t>Ярославль. Памятники архитектуры и искусства. –</a:t>
            </a:r>
            <a:r>
              <a:rPr lang="en-US" dirty="0" smtClean="0"/>
              <a:t> </a:t>
            </a:r>
            <a:r>
              <a:rPr lang="ru-RU" dirty="0" smtClean="0"/>
              <a:t>М.:  Советская  Россия, 1985.</a:t>
            </a:r>
            <a:endParaRPr lang="en-US" dirty="0" smtClean="0"/>
          </a:p>
          <a:p>
            <a:pPr>
              <a:lnSpc>
                <a:spcPct val="80000"/>
              </a:lnSpc>
            </a:pPr>
            <a:r>
              <a:rPr lang="ru-RU" dirty="0" smtClean="0"/>
              <a:t>Ярославль в старых открытках и фотографиях. - М.: Искусство,1998.</a:t>
            </a:r>
            <a:r>
              <a:rPr lang="en-US" dirty="0" smtClean="0"/>
              <a:t> </a:t>
            </a:r>
            <a:endParaRPr lang="ru-RU" dirty="0" smtClean="0"/>
          </a:p>
          <a:p>
            <a:pPr>
              <a:buNone/>
            </a:pPr>
            <a:r>
              <a:rPr lang="ru-RU" dirty="0" smtClean="0"/>
              <a:t>Ресурсы Интернет</a:t>
            </a:r>
          </a:p>
          <a:p>
            <a:r>
              <a:rPr lang="ru-RU" dirty="0" smtClean="0"/>
              <a:t>Официальный сайт г. Ярославля. -</a:t>
            </a:r>
            <a:r>
              <a:rPr lang="en-US" dirty="0" smtClean="0"/>
              <a:t>http://www.city-yar.ru</a:t>
            </a:r>
            <a:endParaRPr lang="ru-RU" dirty="0" smtClean="0"/>
          </a:p>
          <a:p>
            <a:r>
              <a:rPr lang="ru-RU" dirty="0" smtClean="0"/>
              <a:t>Сайт «</a:t>
            </a:r>
            <a:r>
              <a:rPr lang="en-US" dirty="0" smtClean="0"/>
              <a:t>Yarland.ru</a:t>
            </a:r>
            <a:r>
              <a:rPr lang="ru-RU" dirty="0" smtClean="0"/>
              <a:t>». - </a:t>
            </a:r>
            <a:r>
              <a:rPr lang="en-US" dirty="0" smtClean="0"/>
              <a:t>http://yarland.ru/</a:t>
            </a:r>
            <a:endParaRPr lang="ru-RU" dirty="0" smtClean="0"/>
          </a:p>
          <a:p>
            <a:r>
              <a:rPr lang="ru-RU" dirty="0" smtClean="0"/>
              <a:t>Сайт «Ярославль». - </a:t>
            </a:r>
            <a:r>
              <a:rPr lang="en-US" dirty="0" smtClean="0">
                <a:hlinkClick r:id="rId2"/>
              </a:rPr>
              <a:t>http://www.moi-jaroslavl.ru/xrami-posada/</a:t>
            </a:r>
            <a:endParaRPr lang="ru-RU" dirty="0" smtClean="0"/>
          </a:p>
        </p:txBody>
      </p:sp>
    </p:spTree>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0"/>
            <a:ext cx="7829576" cy="928646"/>
          </a:xfrm>
        </p:spPr>
        <p:txBody>
          <a:bodyPr>
            <a:normAutofit/>
          </a:bodyPr>
          <a:lstStyle/>
          <a:p>
            <a:r>
              <a:rPr lang="ru-RU" dirty="0" smtClean="0"/>
              <a:t>На месте основания города</a:t>
            </a:r>
            <a:endParaRPr lang="ru-RU" dirty="0"/>
          </a:p>
        </p:txBody>
      </p:sp>
      <p:sp>
        <p:nvSpPr>
          <p:cNvPr id="3" name="Содержимое 2"/>
          <p:cNvSpPr>
            <a:spLocks noGrp="1"/>
          </p:cNvSpPr>
          <p:nvPr>
            <p:ph idx="1"/>
          </p:nvPr>
        </p:nvSpPr>
        <p:spPr>
          <a:xfrm>
            <a:off x="539552" y="1340768"/>
            <a:ext cx="5072098" cy="4525963"/>
          </a:xfrm>
        </p:spPr>
        <p:txBody>
          <a:bodyPr>
            <a:normAutofit fontScale="62500" lnSpcReduction="20000"/>
          </a:bodyPr>
          <a:lstStyle/>
          <a:p>
            <a:r>
              <a:rPr lang="ru-RU" dirty="0" smtClean="0"/>
              <a:t>В Ярославле, недалеко от набережной Волги, находится памятный знак — большой камень, на котором написано, что на этом месте Ярослав Мудрый заложил новый город, названный в его честь Ярославлем </a:t>
            </a:r>
          </a:p>
          <a:p>
            <a:r>
              <a:rPr lang="ru-RU" dirty="0" smtClean="0"/>
              <a:t>По преданию,  именно здесь он зарубил  медведя, которому поклонялись местные жители</a:t>
            </a:r>
          </a:p>
          <a:p>
            <a:pPr>
              <a:buNone/>
            </a:pPr>
            <a:r>
              <a:rPr lang="ru-RU" b="1" i="1" dirty="0" smtClean="0"/>
              <a:t>Новые мифы</a:t>
            </a:r>
            <a:r>
              <a:rPr lang="ru-RU" dirty="0" smtClean="0"/>
              <a:t>: в Ярославле говорят, </a:t>
            </a:r>
          </a:p>
          <a:p>
            <a:r>
              <a:rPr lang="ru-RU" dirty="0" smtClean="0"/>
              <a:t>что данному камню 2 миллиона лет</a:t>
            </a:r>
          </a:p>
          <a:p>
            <a:r>
              <a:rPr lang="ru-RU" dirty="0" smtClean="0"/>
              <a:t>он обладает невероятно мощной энергетикой и способен исцелить человека, который приложится к нему больным местом.</a:t>
            </a:r>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5724128" y="1628800"/>
            <a:ext cx="2916705" cy="360040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Троица</a:t>
            </a:r>
            <a:r>
              <a:rPr lang="ru-RU" dirty="0" smtClean="0"/>
              <a:t> </a:t>
            </a:r>
            <a:endParaRPr lang="ru-RU" dirty="0"/>
          </a:p>
        </p:txBody>
      </p:sp>
      <p:sp>
        <p:nvSpPr>
          <p:cNvPr id="3" name="Содержимое 2"/>
          <p:cNvSpPr>
            <a:spLocks noGrp="1"/>
          </p:cNvSpPr>
          <p:nvPr>
            <p:ph sz="half" idx="1"/>
          </p:nvPr>
        </p:nvSpPr>
        <p:spPr>
          <a:xfrm>
            <a:off x="285720" y="1571612"/>
            <a:ext cx="3752880" cy="4525963"/>
          </a:xfrm>
        </p:spPr>
        <p:txBody>
          <a:bodyPr>
            <a:normAutofit/>
          </a:bodyPr>
          <a:lstStyle/>
          <a:p>
            <a:r>
              <a:rPr lang="ru-RU" dirty="0" smtClean="0"/>
              <a:t> </a:t>
            </a:r>
            <a:r>
              <a:rPr lang="ru-RU" sz="2400" dirty="0" smtClean="0"/>
              <a:t>Рядом в 1995 году открыт памятник в честь тысячелетия распространения христианства на Руси на месте алтаря разрушенного в 30-е годы Успенского собора</a:t>
            </a:r>
          </a:p>
          <a:p>
            <a:r>
              <a:rPr lang="ru-RU" sz="2400" dirty="0" smtClean="0"/>
              <a:t>Скульптор Николай Мухин</a:t>
            </a:r>
          </a:p>
        </p:txBody>
      </p:sp>
      <p:pic>
        <p:nvPicPr>
          <p:cNvPr id="1026" name="Picture 2"/>
          <p:cNvPicPr>
            <a:picLocks noChangeAspect="1" noChangeArrowheads="1"/>
          </p:cNvPicPr>
          <p:nvPr/>
        </p:nvPicPr>
        <p:blipFill>
          <a:blip r:embed="rId3" cstate="print"/>
          <a:srcRect/>
          <a:stretch>
            <a:fillRect/>
          </a:stretch>
        </p:blipFill>
        <p:spPr bwMode="auto">
          <a:xfrm>
            <a:off x="4572000" y="1556792"/>
            <a:ext cx="4227585" cy="4050541"/>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829576" cy="1000132"/>
          </a:xfrm>
        </p:spPr>
        <p:txBody>
          <a:bodyPr/>
          <a:lstStyle/>
          <a:p>
            <a:r>
              <a:rPr lang="ru-RU" dirty="0" smtClean="0"/>
              <a:t>Успенский собор</a:t>
            </a:r>
            <a:endParaRPr lang="ru-RU" dirty="0"/>
          </a:p>
        </p:txBody>
      </p:sp>
      <p:sp>
        <p:nvSpPr>
          <p:cNvPr id="4" name="Содержимое 3"/>
          <p:cNvSpPr>
            <a:spLocks noGrp="1"/>
          </p:cNvSpPr>
          <p:nvPr>
            <p:ph sz="half" idx="2"/>
          </p:nvPr>
        </p:nvSpPr>
        <p:spPr>
          <a:xfrm>
            <a:off x="5000628" y="1357298"/>
            <a:ext cx="3967162" cy="4928271"/>
          </a:xfrm>
        </p:spPr>
        <p:txBody>
          <a:bodyPr>
            <a:noAutofit/>
          </a:bodyPr>
          <a:lstStyle/>
          <a:p>
            <a:r>
              <a:rPr lang="ru-RU" sz="2000" dirty="0" smtClean="0"/>
              <a:t>Успенский собор был заложен ростовским князем Константином Всеволодовичем в далеком 1215 году. </a:t>
            </a:r>
          </a:p>
          <a:p>
            <a:r>
              <a:rPr lang="ru-RU" sz="2000" dirty="0" smtClean="0"/>
              <a:t> В 1937 г. взорван.</a:t>
            </a:r>
          </a:p>
          <a:p>
            <a:r>
              <a:rPr lang="ru-RU" sz="2000" dirty="0" smtClean="0"/>
              <a:t> 26 октября 2004 года был заложен новый Успенский собор</a:t>
            </a:r>
          </a:p>
          <a:p>
            <a:r>
              <a:rPr lang="ru-RU" sz="2000" dirty="0" smtClean="0"/>
              <a:t>Проект московского архитектора Алексея Денисова. </a:t>
            </a:r>
          </a:p>
          <a:p>
            <a:r>
              <a:rPr lang="ru-RU" sz="2000" dirty="0" smtClean="0"/>
              <a:t> Главный меценат проекта — московский бизнесмен Виктор Тырышкин.</a:t>
            </a:r>
            <a:endParaRPr lang="ru-RU" sz="2000" dirty="0"/>
          </a:p>
        </p:txBody>
      </p:sp>
      <p:pic>
        <p:nvPicPr>
          <p:cNvPr id="2050" name="Picture 2"/>
          <p:cNvPicPr>
            <a:picLocks noChangeAspect="1" noChangeArrowheads="1"/>
          </p:cNvPicPr>
          <p:nvPr/>
        </p:nvPicPr>
        <p:blipFill>
          <a:blip r:embed="rId3" cstate="print"/>
          <a:srcRect/>
          <a:stretch>
            <a:fillRect/>
          </a:stretch>
        </p:blipFill>
        <p:spPr bwMode="auto">
          <a:xfrm>
            <a:off x="683568" y="1484784"/>
            <a:ext cx="3528392" cy="3123494"/>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Памятник тысячелетию Ярославля</a:t>
            </a:r>
            <a:endParaRPr lang="ru-RU" dirty="0"/>
          </a:p>
        </p:txBody>
      </p:sp>
      <p:sp>
        <p:nvSpPr>
          <p:cNvPr id="3" name="Содержимое 2"/>
          <p:cNvSpPr>
            <a:spLocks noGrp="1"/>
          </p:cNvSpPr>
          <p:nvPr>
            <p:ph sz="half" idx="1"/>
          </p:nvPr>
        </p:nvSpPr>
        <p:spPr>
          <a:xfrm>
            <a:off x="4429124" y="1484784"/>
            <a:ext cx="4541516" cy="4741987"/>
          </a:xfrm>
        </p:spPr>
        <p:txBody>
          <a:bodyPr>
            <a:normAutofit fontScale="85000" lnSpcReduction="10000"/>
          </a:bodyPr>
          <a:lstStyle/>
          <a:p>
            <a:r>
              <a:rPr lang="ru-RU" sz="2400" dirty="0" smtClean="0"/>
              <a:t>Памятник 1000-летию города воздвигнут на самом «острие» Стрелки, у места слияния Волги и Которосли. </a:t>
            </a:r>
          </a:p>
          <a:p>
            <a:r>
              <a:rPr lang="ru-RU" sz="2400" dirty="0" smtClean="0"/>
              <a:t>открыт 10 сентября 2010 г. </a:t>
            </a:r>
          </a:p>
          <a:p>
            <a:r>
              <a:rPr lang="ru-RU" sz="2400" dirty="0" smtClean="0"/>
              <a:t>Выполнен московскими зодчими Михаилом Точеным и Андреем Ковальчуком</a:t>
            </a:r>
          </a:p>
          <a:p>
            <a:r>
              <a:rPr lang="ru-RU" sz="2400" dirty="0" smtClean="0"/>
              <a:t>Установке памятника предшествовала большая работа по благоустройству территории  нижнего яруса Стрелки. </a:t>
            </a:r>
          </a:p>
          <a:p>
            <a:r>
              <a:rPr lang="ru-RU" sz="2400" dirty="0" smtClean="0"/>
              <a:t>С его возведением Ярославль обрел символ своей тысячелетней истории, знаковое воплощение ее величия. </a:t>
            </a:r>
          </a:p>
          <a:p>
            <a:endParaRPr lang="ru-RU" sz="2400" dirty="0"/>
          </a:p>
        </p:txBody>
      </p:sp>
      <p:pic>
        <p:nvPicPr>
          <p:cNvPr id="4098" name="Picture 2"/>
          <p:cNvPicPr>
            <a:picLocks noChangeAspect="1" noChangeArrowheads="1"/>
          </p:cNvPicPr>
          <p:nvPr/>
        </p:nvPicPr>
        <p:blipFill>
          <a:blip r:embed="rId2" cstate="print"/>
          <a:srcRect/>
          <a:stretch>
            <a:fillRect/>
          </a:stretch>
        </p:blipFill>
        <p:spPr bwMode="auto">
          <a:xfrm>
            <a:off x="323527" y="1268760"/>
            <a:ext cx="3698453" cy="4896544"/>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Волжская набережная</a:t>
            </a:r>
            <a:endParaRPr lang="ru-RU" dirty="0"/>
          </a:p>
        </p:txBody>
      </p:sp>
      <p:sp>
        <p:nvSpPr>
          <p:cNvPr id="5" name="Содержимое 4"/>
          <p:cNvSpPr>
            <a:spLocks noGrp="1"/>
          </p:cNvSpPr>
          <p:nvPr>
            <p:ph sz="half" idx="2"/>
          </p:nvPr>
        </p:nvSpPr>
        <p:spPr>
          <a:xfrm>
            <a:off x="323528" y="5229200"/>
            <a:ext cx="8572560" cy="1196752"/>
          </a:xfrm>
        </p:spPr>
        <p:txBody>
          <a:bodyPr>
            <a:normAutofit fontScale="85000" lnSpcReduction="20000"/>
          </a:bodyPr>
          <a:lstStyle/>
          <a:p>
            <a:r>
              <a:rPr lang="ru-RU" dirty="0" smtClean="0"/>
              <a:t>Построена в 1823-1835 годах</a:t>
            </a:r>
          </a:p>
          <a:p>
            <a:r>
              <a:rPr lang="ru-RU" dirty="0" smtClean="0"/>
              <a:t>Реконструкция проведена в 1944 и 1960 годах </a:t>
            </a:r>
          </a:p>
          <a:p>
            <a:r>
              <a:rPr lang="ru-RU" dirty="0" smtClean="0"/>
              <a:t>Длина  - три километра </a:t>
            </a:r>
            <a:endParaRPr lang="ru-RU" dirty="0"/>
          </a:p>
        </p:txBody>
      </p:sp>
      <p:pic>
        <p:nvPicPr>
          <p:cNvPr id="5122" name="Picture 2"/>
          <p:cNvPicPr>
            <a:picLocks noChangeAspect="1" noChangeArrowheads="1"/>
          </p:cNvPicPr>
          <p:nvPr/>
        </p:nvPicPr>
        <p:blipFill>
          <a:blip r:embed="rId3" cstate="print"/>
          <a:srcRect/>
          <a:stretch>
            <a:fillRect/>
          </a:stretch>
        </p:blipFill>
        <p:spPr bwMode="auto">
          <a:xfrm>
            <a:off x="1763688" y="1141143"/>
            <a:ext cx="4536504" cy="4019901"/>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8F0B0B"/>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1691</TotalTime>
  <Words>4414</Words>
  <Application>Microsoft Office PowerPoint</Application>
  <PresentationFormat>Экран (4:3)</PresentationFormat>
  <Paragraphs>360</Paragraphs>
  <Slides>47</Slides>
  <Notes>30</Notes>
  <HiddenSlides>7</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Знакомьтесь - Ярославль </vt:lpstr>
      <vt:lpstr>Знакомьтесь -Ярославль</vt:lpstr>
      <vt:lpstr>Не позднее  1010 года…</vt:lpstr>
      <vt:lpstr>Символ Ярославля</vt:lpstr>
      <vt:lpstr>На месте основания города</vt:lpstr>
      <vt:lpstr>Троица </vt:lpstr>
      <vt:lpstr>Успенский собор</vt:lpstr>
      <vt:lpstr>Памятник тысячелетию Ярославля</vt:lpstr>
      <vt:lpstr>Волжская набережная</vt:lpstr>
      <vt:lpstr>Арсенальная башня</vt:lpstr>
      <vt:lpstr>Знаменская башня</vt:lpstr>
      <vt:lpstr>Ярославль – город музей  Под защитой ЮНЕСКО</vt:lpstr>
      <vt:lpstr>Всемирное наследие</vt:lpstr>
      <vt:lpstr>Спасо – Преображенский монастырь</vt:lpstr>
      <vt:lpstr>Казанский монастырь</vt:lpstr>
      <vt:lpstr>«Город Ярославль богомольем взял»</vt:lpstr>
      <vt:lpstr>Церковь Николы Надеина</vt:lpstr>
      <vt:lpstr>Церковь Ильи Пророка</vt:lpstr>
      <vt:lpstr>Богоявленская церковь </vt:lpstr>
      <vt:lpstr>Церковь Иоанна Предтечи</vt:lpstr>
      <vt:lpstr>Церковь Михаила Архангела</vt:lpstr>
      <vt:lpstr>Церковь Рождества Христова</vt:lpstr>
      <vt:lpstr>Надвратная церковь-колокольня</vt:lpstr>
      <vt:lpstr>Церковь Петра и Павла</vt:lpstr>
      <vt:lpstr>Пятна крови убитого священника на лестнице храма не смываются. Издалека похожи  на силуэт лежащего человека.                 Фото январь 2006г.</vt:lpstr>
      <vt:lpstr>Первый русский профессиональный театр  имени Федора Волкова</vt:lpstr>
      <vt:lpstr>Ярославль –город театральный</vt:lpstr>
      <vt:lpstr>Ярославль – город музеев </vt:lpstr>
      <vt:lpstr>Музей истории Ярославля</vt:lpstr>
      <vt:lpstr>Мемориальный Дом-музей М. Богдановича</vt:lpstr>
      <vt:lpstr>Ярославский художественный музей</vt:lpstr>
      <vt:lpstr>Частный музей"Музыка и время"</vt:lpstr>
      <vt:lpstr> Ярославль – город воинской славы</vt:lpstr>
      <vt:lpstr>Часовня иконы  Казанской Богоматери</vt:lpstr>
      <vt:lpstr>Памятник-монумент в честь боевой и трудовой славы ярославцев в годы  Великой Отечественной войны</vt:lpstr>
      <vt:lpstr>Они оставили свой след в истории страны…</vt:lpstr>
      <vt:lpstr>П. Демидову посвящается…</vt:lpstr>
      <vt:lpstr>Памятник  Н.А. Некрасову</vt:lpstr>
      <vt:lpstr>Памятник Богдановичу</vt:lpstr>
      <vt:lpstr>Памятник Л. Трефолеву</vt:lpstr>
      <vt:lpstr> Памятник Леониду Собинову</vt:lpstr>
      <vt:lpstr>Получили постоянную прописку в Ярославле…  Городовой</vt:lpstr>
      <vt:lpstr>Святые князь Петр и княгиня Феврония</vt:lpstr>
      <vt:lpstr>Штукатур Коля и сантехник Афоня</vt:lpstr>
      <vt:lpstr>Ярославль – город будущего</vt:lpstr>
      <vt:lpstr>В заключение</vt:lpstr>
      <vt:lpstr>Информационные источники</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Кировский район</dc:title>
  <dc:creator>макс</dc:creator>
  <cp:lastModifiedBy>user</cp:lastModifiedBy>
  <cp:revision>332</cp:revision>
  <dcterms:created xsi:type="dcterms:W3CDTF">2009-02-05T11:17:22Z</dcterms:created>
  <dcterms:modified xsi:type="dcterms:W3CDTF">2012-05-15T12:31:18Z</dcterms:modified>
</cp:coreProperties>
</file>