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notesMasterIdLst>
    <p:notesMasterId r:id="rId31"/>
  </p:notesMasterIdLst>
  <p:sldIdLst>
    <p:sldId id="285" r:id="rId2"/>
    <p:sldId id="306" r:id="rId3"/>
    <p:sldId id="319" r:id="rId4"/>
    <p:sldId id="320" r:id="rId5"/>
    <p:sldId id="323" r:id="rId6"/>
    <p:sldId id="357" r:id="rId7"/>
    <p:sldId id="324" r:id="rId8"/>
    <p:sldId id="326" r:id="rId9"/>
    <p:sldId id="354" r:id="rId10"/>
    <p:sldId id="358" r:id="rId11"/>
    <p:sldId id="322" r:id="rId12"/>
    <p:sldId id="356" r:id="rId13"/>
    <p:sldId id="327" r:id="rId14"/>
    <p:sldId id="339" r:id="rId15"/>
    <p:sldId id="328" r:id="rId16"/>
    <p:sldId id="345" r:id="rId17"/>
    <p:sldId id="321" r:id="rId18"/>
    <p:sldId id="340" r:id="rId19"/>
    <p:sldId id="341" r:id="rId20"/>
    <p:sldId id="342" r:id="rId21"/>
    <p:sldId id="343" r:id="rId22"/>
    <p:sldId id="350" r:id="rId23"/>
    <p:sldId id="352" r:id="rId24"/>
    <p:sldId id="353" r:id="rId25"/>
    <p:sldId id="338" r:id="rId26"/>
    <p:sldId id="346" r:id="rId27"/>
    <p:sldId id="347" r:id="rId28"/>
    <p:sldId id="355" r:id="rId29"/>
    <p:sldId id="308" r:id="rId3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8387" autoAdjust="0"/>
  </p:normalViewPr>
  <p:slideViewPr>
    <p:cSldViewPr>
      <p:cViewPr>
        <p:scale>
          <a:sx n="41" d="100"/>
          <a:sy n="41" d="100"/>
        </p:scale>
        <p:origin x="-1332" y="-7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54D6655-220F-480F-ADF1-74ADB3D0FDA0}" type="datetimeFigureOut">
              <a:rPr lang="ru-RU"/>
              <a:pPr>
                <a:defRPr/>
              </a:pPr>
              <a:t>14.05.2012</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9FD8308-1498-4AB7-B385-A7A940E36288}"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раз слайда 1"/>
          <p:cNvSpPr>
            <a:spLocks noGrp="1" noRot="1" noChangeAspect="1" noTextEdit="1"/>
          </p:cNvSpPr>
          <p:nvPr>
            <p:ph type="sldImg"/>
          </p:nvPr>
        </p:nvSpPr>
        <p:spPr bwMode="auto">
          <a:noFill/>
          <a:ln>
            <a:solidFill>
              <a:srgbClr val="000000"/>
            </a:solidFill>
            <a:miter lim="800000"/>
            <a:headEnd/>
            <a:tailEnd/>
          </a:ln>
        </p:spPr>
      </p:sp>
      <p:sp>
        <p:nvSpPr>
          <p:cNvPr id="1331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4" name="Номер слайда 3"/>
          <p:cNvSpPr>
            <a:spLocks noGrp="1"/>
          </p:cNvSpPr>
          <p:nvPr>
            <p:ph type="sldNum" sz="quarter" idx="5"/>
          </p:nvPr>
        </p:nvSpPr>
        <p:spPr/>
        <p:txBody>
          <a:bodyPr/>
          <a:lstStyle/>
          <a:p>
            <a:pPr>
              <a:defRPr/>
            </a:pPr>
            <a:fld id="{AA230428-5A83-4193-8397-7A14846243B9}" type="slidenum">
              <a:rPr lang="ru-RU" smtClean="0"/>
              <a:pPr>
                <a:defRPr/>
              </a:pPr>
              <a:t>1</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F9FD8308-1498-4AB7-B385-A7A940E36288}" type="slidenum">
              <a:rPr lang="ru-RU" smtClean="0"/>
              <a:pPr>
                <a:defRPr/>
              </a:pPr>
              <a:t>26</a:t>
            </a:fld>
            <a:endParaRPr 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F9FD8308-1498-4AB7-B385-A7A940E36288}" type="slidenum">
              <a:rPr lang="ru-RU" smtClean="0"/>
              <a:pPr>
                <a:defRPr/>
              </a:pPr>
              <a:t>28</a:t>
            </a:fld>
            <a:endParaRPr lang="ru-R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F9FD8308-1498-4AB7-B385-A7A940E36288}" type="slidenum">
              <a:rPr lang="ru-RU" smtClean="0"/>
              <a:pPr>
                <a:defRPr/>
              </a:pPr>
              <a:t>29</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bwMode="auto">
          <a:noFill/>
          <a:ln>
            <a:solidFill>
              <a:srgbClr val="000000"/>
            </a:solidFill>
            <a:miter lim="800000"/>
            <a:headEnd/>
            <a:tailEnd/>
          </a:ln>
        </p:spPr>
      </p:sp>
      <p:sp>
        <p:nvSpPr>
          <p:cNvPr id="1433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872E56FF-9A49-41E1-A373-F9F974D7EFBC}" type="slidenum">
              <a:rPr lang="ru-RU" smtClean="0"/>
              <a:pPr>
                <a:defRPr/>
              </a:pPr>
              <a:t>4</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F9FD8308-1498-4AB7-B385-A7A940E36288}" type="slidenum">
              <a:rPr lang="ru-RU" smtClean="0"/>
              <a:pPr>
                <a:defRPr/>
              </a:pPr>
              <a:t>9</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F9FD8308-1498-4AB7-B385-A7A940E36288}" type="slidenum">
              <a:rPr lang="ru-RU" smtClean="0"/>
              <a:pPr>
                <a:defRPr/>
              </a:pPr>
              <a:t>13</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F9FD8308-1498-4AB7-B385-A7A940E36288}" type="slidenum">
              <a:rPr lang="ru-RU" smtClean="0"/>
              <a:pPr>
                <a:defRPr/>
              </a:pPr>
              <a:t>14</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F9FD8308-1498-4AB7-B385-A7A940E36288}" type="slidenum">
              <a:rPr lang="ru-RU" smtClean="0"/>
              <a:pPr>
                <a:defRPr/>
              </a:pPr>
              <a:t>15</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F9FD8308-1498-4AB7-B385-A7A940E36288}" type="slidenum">
              <a:rPr lang="ru-RU" smtClean="0"/>
              <a:pPr>
                <a:defRPr/>
              </a:pPr>
              <a:t>16</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F9FD8308-1498-4AB7-B385-A7A940E36288}" type="slidenum">
              <a:rPr lang="ru-RU" smtClean="0"/>
              <a:pPr>
                <a:defRPr/>
              </a:pPr>
              <a:t>17</a:t>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F9FD8308-1498-4AB7-B385-A7A940E36288}" type="slidenum">
              <a:rPr lang="ru-RU" smtClean="0"/>
              <a:pPr>
                <a:defRPr/>
              </a:pPr>
              <a:t>25</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9A79798F-9324-4FF2-BCBB-0F8E4B1ACDF8}" type="datetimeFigureOut">
              <a:rPr lang="ru-RU"/>
              <a:pPr>
                <a:defRPr/>
              </a:pPr>
              <a:t>14.05.2012</a:t>
            </a:fld>
            <a:endParaRPr lang="ru-RU" dirty="0"/>
          </a:p>
        </p:txBody>
      </p:sp>
      <p:sp>
        <p:nvSpPr>
          <p:cNvPr id="8" name="Номер слайда 15"/>
          <p:cNvSpPr>
            <a:spLocks noGrp="1"/>
          </p:cNvSpPr>
          <p:nvPr>
            <p:ph type="sldNum" sz="quarter" idx="11"/>
          </p:nvPr>
        </p:nvSpPr>
        <p:spPr/>
        <p:txBody>
          <a:bodyPr/>
          <a:lstStyle>
            <a:lvl1pPr>
              <a:defRPr/>
            </a:lvl1pPr>
          </a:lstStyle>
          <a:p>
            <a:pPr>
              <a:defRPr/>
            </a:pPr>
            <a:fld id="{B986E5DE-0810-4670-B897-FA160804709C}" type="slidenum">
              <a:rPr lang="ru-RU"/>
              <a:pPr>
                <a:defRPr/>
              </a:pPr>
              <a:t>‹#›</a:t>
            </a:fld>
            <a:endParaRPr lang="ru-RU" dirty="0"/>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E2B59E88-B7D4-49E7-AEB5-F64E535C6BEA}" type="datetimeFigureOut">
              <a:rPr lang="ru-RU"/>
              <a:pPr>
                <a:defRPr/>
              </a:pPr>
              <a:t>14.05.2012</a:t>
            </a:fld>
            <a:endParaRPr lang="ru-RU" dirty="0"/>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A0642888-4314-4953-8A30-E711606628B8}" type="slidenum">
              <a:rPr lang="ru-RU"/>
              <a:pPr>
                <a:defRPr/>
              </a:pPr>
              <a:t>‹#›</a:t>
            </a:fld>
            <a:endParaRPr lang="ru-RU" dirty="0"/>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BAD15F64-A67F-4521-9A42-6A6AB6B6166E}" type="datetimeFigureOut">
              <a:rPr lang="ru-RU"/>
              <a:pPr>
                <a:defRPr/>
              </a:pPr>
              <a:t>14.05.2012</a:t>
            </a:fld>
            <a:endParaRPr lang="ru-RU" dirty="0"/>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7253BD52-55DA-4259-A07D-0C556742D28E}" type="slidenum">
              <a:rPr lang="ru-RU"/>
              <a:pPr>
                <a:defRPr/>
              </a:pPr>
              <a:t>‹#›</a:t>
            </a:fld>
            <a:endParaRPr lang="ru-RU" dirty="0"/>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lvl1pPr marL="273050" marR="0" indent="-273050" algn="l" defTabSz="914400" rtl="0" eaLnBrk="0" fontAlgn="base" latinLnBrk="0" hangingPunct="0">
              <a:lnSpc>
                <a:spcPct val="100000"/>
              </a:lnSpc>
              <a:spcBef>
                <a:spcPts val="600"/>
              </a:spcBef>
              <a:spcAft>
                <a:spcPct val="0"/>
              </a:spcAft>
              <a:buClr>
                <a:schemeClr val="accent2"/>
              </a:buClr>
              <a:buSzPct val="85000"/>
              <a:buFont typeface="Wingdings 2" pitchFamily="18" charset="2"/>
              <a:buChar char=""/>
              <a:tabLst/>
              <a:defRPr baseline="0"/>
            </a:lvl1pPr>
          </a:lstStyle>
          <a:p>
            <a:pPr lvl="0"/>
            <a:endParaRPr lang="en-US" dirty="0"/>
          </a:p>
        </p:txBody>
      </p:sp>
      <p:sp>
        <p:nvSpPr>
          <p:cNvPr id="17" name="Заголовок 16"/>
          <p:cNvSpPr>
            <a:spLocks noGrp="1"/>
          </p:cNvSpPr>
          <p:nvPr>
            <p:ph type="title"/>
          </p:nvPr>
        </p:nvSpPr>
        <p:spPr/>
        <p:txBody>
          <a:bodyPr rtlCol="0"/>
          <a:lstStyle/>
          <a:p>
            <a:endParaRPr lang="en-US" dirty="0"/>
          </a:p>
        </p:txBody>
      </p:sp>
      <p:sp>
        <p:nvSpPr>
          <p:cNvPr id="4" name="Дата 23"/>
          <p:cNvSpPr>
            <a:spLocks noGrp="1"/>
          </p:cNvSpPr>
          <p:nvPr>
            <p:ph type="dt" sz="half" idx="10"/>
          </p:nvPr>
        </p:nvSpPr>
        <p:spPr/>
        <p:txBody>
          <a:bodyPr/>
          <a:lstStyle>
            <a:lvl1pPr>
              <a:defRPr/>
            </a:lvl1pPr>
          </a:lstStyle>
          <a:p>
            <a:pPr>
              <a:defRPr/>
            </a:pPr>
            <a:fld id="{3A230294-661C-4410-B418-09D6C32C4192}" type="datetimeFigureOut">
              <a:rPr lang="ru-RU"/>
              <a:pPr>
                <a:defRPr/>
              </a:pPr>
              <a:t>14.05.2012</a:t>
            </a:fld>
            <a:endParaRPr lang="ru-RU" dirty="0"/>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9AA9BA6C-7115-488B-AA36-E01E8AD31CA0}" type="slidenum">
              <a:rPr lang="ru-RU"/>
              <a:pPr>
                <a:defRPr/>
              </a:pPr>
              <a:t>‹#›</a:t>
            </a:fld>
            <a:endParaRPr lang="ru-RU" dirty="0"/>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9C47691-A704-449C-A20E-10386CDB6D8C}" type="datetimeFigureOut">
              <a:rPr lang="ru-RU"/>
              <a:pPr>
                <a:defRPr/>
              </a:pPr>
              <a:t>14.05.2012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AF108F2-FE7A-441C-9437-DF4EA02B1316}" type="slidenum">
              <a:rPr lang="ru-RU"/>
              <a:pPr>
                <a:defRPr/>
              </a:pPr>
              <a:t>‹#›</a:t>
            </a:fld>
            <a:endParaRPr lang="ru-RU" dirty="0"/>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6403A22E-C326-4D53-B250-1B8AF546BBE5}" type="datetimeFigureOut">
              <a:rPr lang="ru-RU"/>
              <a:pPr>
                <a:defRPr/>
              </a:pPr>
              <a:t>14.05.2012</a:t>
            </a:fld>
            <a:endParaRPr lang="ru-RU" dirty="0"/>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8FACE85D-7B87-4C72-BF8D-979E5F4A1801}" type="slidenum">
              <a:rPr lang="ru-RU"/>
              <a:pPr>
                <a:defRPr/>
              </a:pPr>
              <a:t>‹#›</a:t>
            </a:fld>
            <a:endParaRPr lang="ru-RU" dirty="0"/>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206405BC-D641-4136-B780-005B74CF0D63}" type="slidenum">
              <a:rPr lang="ru-RU"/>
              <a:pPr>
                <a:defRPr/>
              </a:pPr>
              <a:t>‹#›</a:t>
            </a:fld>
            <a:endParaRPr lang="ru-RU" dirty="0"/>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B411847A-1F85-4A61-BC65-B039383A06F4}" type="datetimeFigureOut">
              <a:rPr lang="ru-RU"/>
              <a:pPr>
                <a:defRPr/>
              </a:pPr>
              <a:t>14.05.2012</a:t>
            </a:fld>
            <a:endParaRPr lang="ru-RU" dirty="0"/>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1BE3BD50-C289-4DBE-BB72-7E1146EA741D}" type="datetimeFigureOut">
              <a:rPr lang="ru-RU"/>
              <a:pPr>
                <a:defRPr/>
              </a:pPr>
              <a:t>14.05.2012</a:t>
            </a:fld>
            <a:endParaRPr lang="ru-RU" dirty="0"/>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76F9541B-CD93-4550-88AB-8FB03E4BB8E5}" type="slidenum">
              <a:rPr lang="ru-RU"/>
              <a:pPr>
                <a:defRPr/>
              </a:pPr>
              <a:t>‹#›</a:t>
            </a:fld>
            <a:endParaRPr lang="ru-RU" dirty="0"/>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36E3817B-72B0-4090-9E77-62F9CFA10FE6}" type="datetimeFigureOut">
              <a:rPr lang="ru-RU"/>
              <a:pPr>
                <a:defRPr/>
              </a:pPr>
              <a:t>14.05.2012</a:t>
            </a:fld>
            <a:endParaRPr lang="ru-RU" dirty="0"/>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3AE7869F-2DF5-4C61-A9E6-AE5FCBBDC104}" type="slidenum">
              <a:rPr lang="ru-RU"/>
              <a:pPr>
                <a:defRPr/>
              </a:pPr>
              <a:t>‹#›</a:t>
            </a:fld>
            <a:endParaRPr lang="ru-RU" dirty="0"/>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23"/>
          <p:cNvSpPr>
            <a:spLocks noGrp="1"/>
          </p:cNvSpPr>
          <p:nvPr>
            <p:ph type="dt" sz="half" idx="10"/>
          </p:nvPr>
        </p:nvSpPr>
        <p:spPr/>
        <p:txBody>
          <a:bodyPr/>
          <a:lstStyle>
            <a:lvl1pPr>
              <a:defRPr/>
            </a:lvl1pPr>
          </a:lstStyle>
          <a:p>
            <a:pPr>
              <a:defRPr/>
            </a:pPr>
            <a:fld id="{22B01D23-FFED-4C9B-9634-DAFA498C5F2B}" type="datetimeFigureOut">
              <a:rPr lang="ru-RU"/>
              <a:pPr>
                <a:defRPr/>
              </a:pPr>
              <a:t>14.05.2012</a:t>
            </a:fld>
            <a:endParaRPr lang="ru-RU" dirty="0"/>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030EC755-FE8C-4A1D-9649-C200B2E8B65A}" type="slidenum">
              <a:rPr lang="ru-RU"/>
              <a:pPr>
                <a:defRPr/>
              </a:pPr>
              <a:t>‹#›</a:t>
            </a:fld>
            <a:endParaRPr lang="ru-RU" dirty="0"/>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dirty="0" smtClean="0"/>
              <a:t>Вставка рисунка</a:t>
            </a:r>
            <a:endParaRPr lang="en-US" noProof="0" dirty="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23"/>
          <p:cNvSpPr>
            <a:spLocks noGrp="1"/>
          </p:cNvSpPr>
          <p:nvPr>
            <p:ph type="dt" sz="half" idx="10"/>
          </p:nvPr>
        </p:nvSpPr>
        <p:spPr/>
        <p:txBody>
          <a:bodyPr/>
          <a:lstStyle>
            <a:lvl1pPr>
              <a:defRPr/>
            </a:lvl1pPr>
          </a:lstStyle>
          <a:p>
            <a:pPr>
              <a:defRPr/>
            </a:pPr>
            <a:fld id="{FA6E3770-1AA2-405A-954B-A755972EE8B1}" type="datetimeFigureOut">
              <a:rPr lang="ru-RU"/>
              <a:pPr>
                <a:defRPr/>
              </a:pPr>
              <a:t>14.05.2012</a:t>
            </a:fld>
            <a:endParaRPr lang="ru-RU" dirty="0"/>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CEF9BF29-C268-45CC-991B-26ABE4A360B8}" type="slidenum">
              <a:rPr lang="ru-RU"/>
              <a:pPr>
                <a:defRPr/>
              </a:pPr>
              <a:t>‹#›</a:t>
            </a:fld>
            <a:endParaRPr lang="ru-RU" dirty="0"/>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fld id="{A964E196-D16B-4202-B1A5-F47E5C4B7413}" type="datetimeFigureOut">
              <a:rPr lang="ru-RU"/>
              <a:pPr>
                <a:defRPr/>
              </a:pPr>
              <a:t>14.05.2012</a:t>
            </a:fld>
            <a:endParaRPr lang="ru-RU" dirty="0"/>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ADD9DC68-17E7-4CB0-8FB3-C8B35A629102}" type="slidenum">
              <a:rPr lang="ru-RU"/>
              <a:pPr>
                <a:defRPr/>
              </a:pPr>
              <a:t>‹#›</a:t>
            </a:fld>
            <a:endParaRPr lang="ru-RU"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dirty="0" smtClean="0"/>
              <a:t>Образец заголовка</a:t>
            </a:r>
            <a:endParaRPr lang="en-US" dirty="0"/>
          </a:p>
        </p:txBody>
      </p:sp>
    </p:spTree>
  </p:cSld>
  <p:clrMap bg1="dk1" tx1="lt1" bg2="dk2" tx2="lt2" accent1="accent1" accent2="accent2" accent3="accent3" accent4="accent4" accent5="accent5" accent6="accent6" hlink="hlink" folHlink="folHlink"/>
  <p:sldLayoutIdLst>
    <p:sldLayoutId id="2147484180" r:id="rId1"/>
    <p:sldLayoutId id="2147484172" r:id="rId2"/>
    <p:sldLayoutId id="2147484181" r:id="rId3"/>
    <p:sldLayoutId id="2147484173" r:id="rId4"/>
    <p:sldLayoutId id="2147484182" r:id="rId5"/>
    <p:sldLayoutId id="2147484174" r:id="rId6"/>
    <p:sldLayoutId id="2147484175" r:id="rId7"/>
    <p:sldLayoutId id="2147484176" r:id="rId8"/>
    <p:sldLayoutId id="2147484177" r:id="rId9"/>
    <p:sldLayoutId id="2147484178" r:id="rId10"/>
    <p:sldLayoutId id="2147484179" r:id="rId11"/>
  </p:sldLayoutIdLst>
  <p:transition>
    <p:zoom/>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
          <p:cNvSpPr>
            <a:spLocks noChangeArrowheads="1"/>
          </p:cNvSpPr>
          <p:nvPr/>
        </p:nvSpPr>
        <p:spPr bwMode="auto">
          <a:xfrm>
            <a:off x="857250" y="642938"/>
            <a:ext cx="7167563" cy="1285875"/>
          </a:xfrm>
          <a:prstGeom prst="ribbon">
            <a:avLst>
              <a:gd name="adj1" fmla="val 12500"/>
              <a:gd name="adj2" fmla="val 50000"/>
            </a:avLst>
          </a:prstGeom>
          <a:solidFill>
            <a:schemeClr val="accent1"/>
          </a:solidFill>
          <a:ln w="9525">
            <a:solidFill>
              <a:schemeClr val="tx1"/>
            </a:solidFill>
            <a:round/>
            <a:headEnd/>
            <a:tailEnd/>
          </a:ln>
        </p:spPr>
        <p:txBody>
          <a:bodyPr wrap="none" anchor="ctr"/>
          <a:lstStyle/>
          <a:p>
            <a:pPr algn="ctr"/>
            <a:r>
              <a:rPr lang="ru-RU" sz="2800" dirty="0">
                <a:solidFill>
                  <a:schemeClr val="bg2"/>
                </a:solidFill>
              </a:rPr>
              <a:t>Мечеть – дом божий</a:t>
            </a:r>
            <a:endParaRPr lang="ru-RU" sz="2800" b="1" i="1" dirty="0">
              <a:solidFill>
                <a:schemeClr val="bg2"/>
              </a:solidFill>
            </a:endParaRPr>
          </a:p>
        </p:txBody>
      </p:sp>
      <p:sp>
        <p:nvSpPr>
          <p:cNvPr id="5123" name="Прямоугольник 4"/>
          <p:cNvSpPr>
            <a:spLocks noChangeArrowheads="1"/>
          </p:cNvSpPr>
          <p:nvPr/>
        </p:nvSpPr>
        <p:spPr bwMode="auto">
          <a:xfrm>
            <a:off x="2286000" y="3000375"/>
            <a:ext cx="4572000" cy="2862263"/>
          </a:xfrm>
          <a:prstGeom prst="rect">
            <a:avLst/>
          </a:prstGeom>
          <a:noFill/>
          <a:ln w="9525">
            <a:noFill/>
            <a:miter lim="800000"/>
            <a:headEnd/>
            <a:tailEnd/>
          </a:ln>
        </p:spPr>
        <p:txBody>
          <a:bodyPr>
            <a:spAutoFit/>
          </a:bodyPr>
          <a:lstStyle/>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p:txBody>
      </p:sp>
      <p:pic>
        <p:nvPicPr>
          <p:cNvPr id="5124" name="Picture 2" descr="C:\Documents and Settings\Admin\Рабочий стол\фестиваль отчет\IMG_6677.JPG"/>
          <p:cNvPicPr>
            <a:picLocks noChangeAspect="1" noChangeArrowheads="1"/>
          </p:cNvPicPr>
          <p:nvPr/>
        </p:nvPicPr>
        <p:blipFill>
          <a:blip r:embed="rId3" cstate="screen"/>
          <a:srcRect/>
          <a:stretch>
            <a:fillRect/>
          </a:stretch>
        </p:blipFill>
        <p:spPr bwMode="auto">
          <a:xfrm>
            <a:off x="1071563" y="2357438"/>
            <a:ext cx="6858000" cy="3929062"/>
          </a:xfrm>
          <a:prstGeom prst="rect">
            <a:avLst/>
          </a:prstGeom>
          <a:noFill/>
          <a:ln w="9525">
            <a:noFill/>
            <a:miter lim="800000"/>
            <a:headEnd/>
            <a:tailEnd/>
          </a:ln>
        </p:spPr>
      </p:pic>
      <p:sp>
        <p:nvSpPr>
          <p:cNvPr id="7" name="Прямоугольник 6"/>
          <p:cNvSpPr/>
          <p:nvPr/>
        </p:nvSpPr>
        <p:spPr>
          <a:xfrm>
            <a:off x="2286000" y="3000375"/>
            <a:ext cx="4572000" cy="3970338"/>
          </a:xfrm>
          <a:prstGeom prst="rect">
            <a:avLst/>
          </a:prstGeom>
        </p:spPr>
        <p:txBody>
          <a:bodyPr>
            <a:spAutoFit/>
          </a:bodyPr>
          <a:lstStyle/>
          <a:p>
            <a:pPr>
              <a:defRPr/>
            </a:pPr>
            <a:endParaRPr lang="ru-RU" dirty="0">
              <a:solidFill>
                <a:schemeClr val="tx2">
                  <a:lumMod val="75000"/>
                </a:schemeClr>
              </a:solidFill>
            </a:endParaRPr>
          </a:p>
          <a:p>
            <a:pPr>
              <a:defRPr/>
            </a:pPr>
            <a:endParaRPr lang="ru-RU" dirty="0">
              <a:solidFill>
                <a:schemeClr val="tx2">
                  <a:lumMod val="75000"/>
                </a:schemeClr>
              </a:solidFill>
            </a:endParaRPr>
          </a:p>
          <a:p>
            <a:pPr>
              <a:defRPr/>
            </a:pPr>
            <a:endParaRPr lang="ru-RU" dirty="0">
              <a:solidFill>
                <a:schemeClr val="tx2">
                  <a:lumMod val="75000"/>
                </a:schemeClr>
              </a:solidFill>
            </a:endParaRPr>
          </a:p>
          <a:p>
            <a:pPr>
              <a:defRPr/>
            </a:pPr>
            <a:endParaRPr lang="ru-RU" dirty="0">
              <a:solidFill>
                <a:schemeClr val="tx2">
                  <a:lumMod val="75000"/>
                </a:schemeClr>
              </a:solidFill>
            </a:endParaRPr>
          </a:p>
          <a:p>
            <a:pPr>
              <a:defRPr/>
            </a:pPr>
            <a:endParaRPr lang="ru-RU" dirty="0">
              <a:solidFill>
                <a:schemeClr val="tx2">
                  <a:lumMod val="75000"/>
                </a:schemeClr>
              </a:solidFill>
            </a:endParaRPr>
          </a:p>
          <a:p>
            <a:pPr>
              <a:defRPr/>
            </a:pPr>
            <a:endParaRPr lang="ru-RU" dirty="0">
              <a:solidFill>
                <a:schemeClr val="tx2">
                  <a:lumMod val="75000"/>
                </a:schemeClr>
              </a:solidFill>
            </a:endParaRPr>
          </a:p>
          <a:p>
            <a:pPr>
              <a:defRPr/>
            </a:pPr>
            <a:endParaRPr lang="ru-RU" dirty="0">
              <a:solidFill>
                <a:schemeClr val="tx2">
                  <a:lumMod val="75000"/>
                </a:schemeClr>
              </a:solidFill>
            </a:endParaRPr>
          </a:p>
          <a:p>
            <a:pPr>
              <a:defRPr/>
            </a:pPr>
            <a:endParaRPr lang="ru-RU" dirty="0">
              <a:solidFill>
                <a:schemeClr val="tx2">
                  <a:lumMod val="75000"/>
                </a:schemeClr>
              </a:solidFill>
            </a:endParaRPr>
          </a:p>
          <a:p>
            <a:pPr>
              <a:defRPr/>
            </a:pPr>
            <a:endParaRPr lang="ru-RU" dirty="0">
              <a:solidFill>
                <a:schemeClr val="tx2">
                  <a:lumMod val="75000"/>
                </a:schemeClr>
              </a:solidFill>
            </a:endParaRPr>
          </a:p>
          <a:p>
            <a:pPr>
              <a:defRPr/>
            </a:pPr>
            <a:endParaRPr lang="ru-RU" dirty="0">
              <a:solidFill>
                <a:schemeClr val="tx2">
                  <a:lumMod val="75000"/>
                </a:schemeClr>
              </a:solidFill>
            </a:endParaRPr>
          </a:p>
          <a:p>
            <a:pPr>
              <a:defRPr/>
            </a:pPr>
            <a:endParaRPr lang="ru-RU" dirty="0">
              <a:solidFill>
                <a:schemeClr val="tx2">
                  <a:lumMod val="75000"/>
                </a:schemeClr>
              </a:solidFill>
            </a:endParaRPr>
          </a:p>
          <a:p>
            <a:pPr>
              <a:defRPr/>
            </a:pPr>
            <a:endParaRPr lang="ru-RU" dirty="0">
              <a:solidFill>
                <a:schemeClr val="tx2">
                  <a:lumMod val="75000"/>
                </a:schemeClr>
              </a:solidFill>
            </a:endParaRPr>
          </a:p>
          <a:p>
            <a:pPr>
              <a:defRPr/>
            </a:pPr>
            <a:r>
              <a:rPr lang="ru-RU" dirty="0">
                <a:solidFill>
                  <a:schemeClr val="tx2">
                    <a:lumMod val="75000"/>
                  </a:schemeClr>
                </a:solidFill>
              </a:rPr>
              <a:t>         Исследовательская работа</a:t>
            </a:r>
            <a:br>
              <a:rPr lang="ru-RU" dirty="0">
                <a:solidFill>
                  <a:schemeClr val="tx2">
                    <a:lumMod val="75000"/>
                  </a:schemeClr>
                </a:solidFill>
              </a:rPr>
            </a:br>
            <a:endParaRPr lang="ru-RU" dirty="0"/>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5919806"/>
          </a:xfrm>
        </p:spPr>
        <p:txBody>
          <a:bodyPr>
            <a:normAutofit/>
          </a:bodyPr>
          <a:lstStyle/>
          <a:p>
            <a:r>
              <a:rPr lang="ru-RU" sz="3600" dirty="0" smtClean="0">
                <a:latin typeface="Times New Roman" pitchFamily="18" charset="0"/>
                <a:cs typeface="Times New Roman" pitchFamily="18" charset="0"/>
              </a:rPr>
              <a:t>В 17б7 году Казань посетила Екатерина II. "Бабушка-царица"  - эби-патша ( так ласково называли ее татары) разрешила строить мечети. Когда дело дошло до возведения минарета, городские власти, обеспокоенные его высотой, написали Екатерине II жалобу: "Ты хоть и дала мусульманам разрешение на строительство мечетей, но они строят очень высоко". </a:t>
            </a:r>
            <a:endParaRPr lang="ru-RU" sz="3600" dirty="0">
              <a:latin typeface="Times New Roman" pitchFamily="18" charset="0"/>
              <a:cs typeface="Times New Roman" pitchFamily="18" charset="0"/>
            </a:endParaRP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857620" y="457200"/>
            <a:ext cx="4829180" cy="1066800"/>
          </a:xfrm>
        </p:spPr>
        <p:txBody>
          <a:bodyPr>
            <a:normAutofit/>
          </a:bodyPr>
          <a:lstStyle/>
          <a:p>
            <a:pPr>
              <a:defRPr/>
            </a:pPr>
            <a:r>
              <a:rPr lang="ru-RU" sz="3600" dirty="0" smtClean="0"/>
              <a:t>Екатерина </a:t>
            </a:r>
            <a:r>
              <a:rPr lang="en-US" sz="3600" dirty="0" smtClean="0"/>
              <a:t>II </a:t>
            </a:r>
            <a:r>
              <a:rPr lang="ru-RU" sz="3600" dirty="0" smtClean="0"/>
              <a:t>:</a:t>
            </a:r>
            <a:endParaRPr lang="ru-RU" sz="3600" dirty="0"/>
          </a:p>
        </p:txBody>
      </p:sp>
      <p:sp>
        <p:nvSpPr>
          <p:cNvPr id="10243" name="Текст 6"/>
          <p:cNvSpPr>
            <a:spLocks noGrp="1"/>
          </p:cNvSpPr>
          <p:nvPr>
            <p:ph type="body" sz="half" idx="2"/>
          </p:nvPr>
        </p:nvSpPr>
        <p:spPr>
          <a:xfrm>
            <a:off x="3929058" y="1600200"/>
            <a:ext cx="4757742" cy="4419600"/>
          </a:xfrm>
        </p:spPr>
        <p:txBody>
          <a:bodyPr/>
          <a:lstStyle/>
          <a:p>
            <a:r>
              <a:rPr lang="ru-RU" dirty="0" smtClean="0"/>
              <a:t> « </a:t>
            </a:r>
            <a:r>
              <a:rPr lang="ru-RU" sz="3200" dirty="0" smtClean="0"/>
              <a:t>Я определила им место на земле, а в небо они вольны подниматься по своему усмотрению, потому что небо не входит в мои владения»</a:t>
            </a:r>
          </a:p>
        </p:txBody>
      </p:sp>
      <p:pic>
        <p:nvPicPr>
          <p:cNvPr id="4098" name="Picture 2" descr="C:\Users\наиля\Desktop\101CANON\101CANON\IMG_2242.JPG"/>
          <p:cNvPicPr>
            <a:picLocks noGrp="1" noChangeAspect="1" noChangeArrowheads="1"/>
          </p:cNvPicPr>
          <p:nvPr>
            <p:ph type="pic" idx="1"/>
          </p:nvPr>
        </p:nvPicPr>
        <p:blipFill>
          <a:blip r:embed="rId2" cstate="screen"/>
          <a:srcRect/>
          <a:stretch>
            <a:fillRect/>
          </a:stretch>
        </p:blipFill>
        <p:spPr bwMode="auto">
          <a:xfrm>
            <a:off x="357158" y="785794"/>
            <a:ext cx="3429024" cy="5562600"/>
          </a:xfrm>
          <a:prstGeom prst="rect">
            <a:avLst/>
          </a:prstGeom>
          <a:noFill/>
        </p:spPr>
      </p:pic>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42910" y="428604"/>
            <a:ext cx="8043890" cy="5643602"/>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4000" dirty="0" smtClean="0"/>
              <a:t/>
            </a:r>
            <a:br>
              <a:rPr lang="ru-RU" sz="4000" dirty="0" smtClean="0"/>
            </a:br>
            <a:r>
              <a:rPr lang="ru-RU" dirty="0" smtClean="0"/>
              <a:t/>
            </a:r>
            <a:br>
              <a:rPr lang="ru-RU" dirty="0" smtClean="0"/>
            </a:br>
            <a:r>
              <a:rPr lang="ru-RU" sz="4000" dirty="0" smtClean="0"/>
              <a:t>Это значит, что уже несколько столетий назад среди передовых людей формировалась культура отношений к людям  иного вероисповедания. В сборе средств и строительстве нашей мечети принимали участие не только мусульмане, но и люди исповедующие другие религии.</a:t>
            </a:r>
            <a:br>
              <a:rPr lang="ru-RU" sz="4000" dirty="0" smtClean="0"/>
            </a:br>
            <a:endParaRPr lang="ru-RU" dirty="0"/>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7686" y="457200"/>
            <a:ext cx="4329114" cy="1543040"/>
          </a:xfrm>
        </p:spPr>
        <p:txBody>
          <a:bodyPr>
            <a:normAutofit fontScale="90000"/>
          </a:bodyPr>
          <a:lstStyle/>
          <a:p>
            <a:r>
              <a:rPr lang="ru-RU" sz="2800" dirty="0" smtClean="0"/>
              <a:t> </a:t>
            </a:r>
            <a:r>
              <a:rPr lang="ru-RU" sz="4400" dirty="0" smtClean="0"/>
              <a:t>Для чего ходят в   мечеть?</a:t>
            </a:r>
            <a:r>
              <a:rPr lang="ru-RU" dirty="0" smtClean="0"/>
              <a:t/>
            </a:r>
            <a:br>
              <a:rPr lang="ru-RU" dirty="0" smtClean="0"/>
            </a:br>
            <a:endParaRPr lang="ru-RU" dirty="0"/>
          </a:p>
        </p:txBody>
      </p:sp>
      <p:sp>
        <p:nvSpPr>
          <p:cNvPr id="4" name="Текст 3"/>
          <p:cNvSpPr>
            <a:spLocks noGrp="1"/>
          </p:cNvSpPr>
          <p:nvPr>
            <p:ph type="body" sz="half" idx="2"/>
          </p:nvPr>
        </p:nvSpPr>
        <p:spPr>
          <a:xfrm>
            <a:off x="4286248" y="1600200"/>
            <a:ext cx="4400552" cy="4419600"/>
          </a:xfrm>
        </p:spPr>
        <p:txBody>
          <a:bodyPr/>
          <a:lstStyle/>
          <a:p>
            <a:r>
              <a:rPr lang="ru-RU" sz="3200" dirty="0" smtClean="0"/>
              <a:t>Из 33 опрошенных  ответили: идут в мечеть, чтобы найти  и укрепить свою Веру и Любовь к Богу и получить Надежду.</a:t>
            </a:r>
            <a:endParaRPr lang="ru-RU" sz="3200" dirty="0"/>
          </a:p>
        </p:txBody>
      </p:sp>
      <p:pic>
        <p:nvPicPr>
          <p:cNvPr id="29699" name="Picture 3" descr="G:\101CANON\IMG_1837.JPG"/>
          <p:cNvPicPr>
            <a:picLocks noGrp="1" noChangeAspect="1" noChangeArrowheads="1"/>
          </p:cNvPicPr>
          <p:nvPr>
            <p:ph type="pic" idx="1"/>
          </p:nvPr>
        </p:nvPicPr>
        <p:blipFill>
          <a:blip r:embed="rId3" cstate="screen"/>
          <a:srcRect/>
          <a:stretch>
            <a:fillRect/>
          </a:stretch>
        </p:blipFill>
        <p:spPr bwMode="auto">
          <a:xfrm>
            <a:off x="571472" y="500042"/>
            <a:ext cx="3571900" cy="5715040"/>
          </a:xfrm>
          <a:prstGeom prst="rect">
            <a:avLst/>
          </a:prstGeom>
          <a:noFill/>
        </p:spPr>
      </p:pic>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152400"/>
            <a:ext cx="8229600" cy="5991244"/>
          </a:xfrm>
        </p:spPr>
        <p:txBody>
          <a:bodyPr>
            <a:normAutofit fontScale="90000"/>
          </a:bodyPr>
          <a:lstStyle/>
          <a:p>
            <a:r>
              <a:rPr lang="ru-RU" b="1" dirty="0" smtClean="0"/>
              <a:t> </a:t>
            </a:r>
            <a:r>
              <a:rPr lang="ru-RU" dirty="0" smtClean="0"/>
              <a:t>  </a:t>
            </a:r>
            <a:r>
              <a:rPr lang="ru-RU" sz="4000" dirty="0" smtClean="0"/>
              <a:t>В  нашей мечети :</a:t>
            </a:r>
            <a:br>
              <a:rPr lang="ru-RU" sz="4000" dirty="0" smtClean="0"/>
            </a:br>
            <a:r>
              <a:rPr lang="ru-RU" sz="4000" dirty="0" smtClean="0"/>
              <a:t>    1) по праздникам  (Ураза Байрам, Корбан Байрам) и будням совершается богослужение;</a:t>
            </a:r>
            <a:br>
              <a:rPr lang="ru-RU" sz="4000" dirty="0" smtClean="0"/>
            </a:br>
            <a:r>
              <a:rPr lang="ru-RU" sz="4000" dirty="0" smtClean="0"/>
              <a:t>  2) проводят обряд – венчание молодоженов – Никах; </a:t>
            </a:r>
            <a:br>
              <a:rPr lang="ru-RU" sz="4000" dirty="0" smtClean="0"/>
            </a:br>
            <a:r>
              <a:rPr lang="ru-RU" sz="4000" dirty="0" smtClean="0"/>
              <a:t>  3) обучают арабскому языку;</a:t>
            </a:r>
            <a:br>
              <a:rPr lang="ru-RU" sz="4000" dirty="0" smtClean="0"/>
            </a:br>
            <a:r>
              <a:rPr lang="ru-RU" sz="4000" dirty="0" smtClean="0"/>
              <a:t> 4) проводят обряд имя наречение – Ат кушу, исем кушу;     </a:t>
            </a:r>
            <a:br>
              <a:rPr lang="ru-RU" sz="4000" dirty="0" smtClean="0"/>
            </a:br>
            <a:r>
              <a:rPr lang="ru-RU" sz="4000" dirty="0" smtClean="0"/>
              <a:t> 5)  читают намаз, когда провожают в последний путь усопших</a:t>
            </a:r>
            <a:r>
              <a:rPr lang="ru-RU" dirty="0" smtClean="0"/>
              <a:t>.</a:t>
            </a:r>
            <a:endParaRPr lang="ru-RU" dirty="0"/>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86380" y="457200"/>
            <a:ext cx="3400420" cy="1066800"/>
          </a:xfrm>
        </p:spPr>
        <p:txBody>
          <a:bodyPr>
            <a:noAutofit/>
          </a:bodyPr>
          <a:lstStyle/>
          <a:p>
            <a:r>
              <a:rPr lang="ru-RU" sz="3600" dirty="0" smtClean="0"/>
              <a:t>Служители мечети:</a:t>
            </a:r>
            <a:endParaRPr lang="ru-RU" sz="3600" dirty="0"/>
          </a:p>
        </p:txBody>
      </p:sp>
      <p:sp>
        <p:nvSpPr>
          <p:cNvPr id="4" name="Текст 3"/>
          <p:cNvSpPr>
            <a:spLocks noGrp="1"/>
          </p:cNvSpPr>
          <p:nvPr>
            <p:ph type="body" sz="half" idx="2"/>
          </p:nvPr>
        </p:nvSpPr>
        <p:spPr>
          <a:xfrm>
            <a:off x="5500694" y="1600200"/>
            <a:ext cx="3186106" cy="4419600"/>
          </a:xfrm>
        </p:spPr>
        <p:txBody>
          <a:bodyPr/>
          <a:lstStyle/>
          <a:p>
            <a:r>
              <a:rPr lang="ru-RU" sz="2800" dirty="0" smtClean="0">
                <a:latin typeface="Times New Roman" pitchFamily="18" charset="0"/>
                <a:cs typeface="Times New Roman" pitchFamily="18" charset="0"/>
              </a:rPr>
              <a:t>1)имам</a:t>
            </a:r>
          </a:p>
          <a:p>
            <a:r>
              <a:rPr lang="ru-RU" sz="2800" dirty="0" smtClean="0">
                <a:latin typeface="Times New Roman" pitchFamily="18" charset="0"/>
                <a:cs typeface="Times New Roman" pitchFamily="18" charset="0"/>
              </a:rPr>
              <a:t>2)муэдзин</a:t>
            </a:r>
          </a:p>
          <a:p>
            <a:r>
              <a:rPr lang="ru-RU" sz="2800" dirty="0" smtClean="0">
                <a:latin typeface="Times New Roman" pitchFamily="18" charset="0"/>
                <a:cs typeface="Times New Roman" pitchFamily="18" charset="0"/>
              </a:rPr>
              <a:t>3)председатель общины</a:t>
            </a:r>
          </a:p>
          <a:p>
            <a:r>
              <a:rPr lang="ru-RU" sz="2800" dirty="0" smtClean="0">
                <a:latin typeface="Times New Roman" pitchFamily="18" charset="0"/>
                <a:cs typeface="Times New Roman" pitchFamily="18" charset="0"/>
              </a:rPr>
              <a:t>4) Остабика</a:t>
            </a:r>
          </a:p>
          <a:p>
            <a:r>
              <a:rPr lang="ru-RU" sz="2800" dirty="0" smtClean="0">
                <a:latin typeface="Times New Roman" pitchFamily="18" charset="0"/>
                <a:cs typeface="Times New Roman" pitchFamily="18" charset="0"/>
              </a:rPr>
              <a:t>5)ответственный за пожертвования</a:t>
            </a:r>
          </a:p>
          <a:p>
            <a:endParaRPr lang="ru-RU" sz="3600" dirty="0" smtClean="0">
              <a:latin typeface="Times New Roman" pitchFamily="18" charset="0"/>
              <a:cs typeface="Times New Roman" pitchFamily="18" charset="0"/>
            </a:endParaRPr>
          </a:p>
        </p:txBody>
      </p:sp>
      <p:pic>
        <p:nvPicPr>
          <p:cNvPr id="26626" name="Picture 2" descr="G:\101CANON\IMG_1858.JPG"/>
          <p:cNvPicPr>
            <a:picLocks noGrp="1" noChangeAspect="1" noChangeArrowheads="1"/>
          </p:cNvPicPr>
          <p:nvPr>
            <p:ph type="pic" idx="1"/>
          </p:nvPr>
        </p:nvPicPr>
        <p:blipFill>
          <a:blip r:embed="rId3" cstate="screen"/>
          <a:srcRect/>
          <a:stretch>
            <a:fillRect/>
          </a:stretch>
        </p:blipFill>
        <p:spPr bwMode="auto">
          <a:xfrm>
            <a:off x="457200" y="457200"/>
            <a:ext cx="4829180" cy="5562600"/>
          </a:xfrm>
          <a:prstGeom prst="rect">
            <a:avLst/>
          </a:prstGeom>
          <a:noFill/>
        </p:spPr>
      </p:pic>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152400"/>
            <a:ext cx="8229600" cy="6134120"/>
          </a:xfrm>
        </p:spPr>
        <p:txBody>
          <a:bodyPr>
            <a:normAutofit fontScale="90000"/>
          </a:bodyPr>
          <a:lstStyle/>
          <a:p>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Муэдзин 5 раз в день </a:t>
            </a:r>
            <a:br>
              <a:rPr lang="ru-RU" b="1" dirty="0" smtClean="0"/>
            </a:br>
            <a:r>
              <a:rPr lang="ru-RU" b="1" dirty="0" smtClean="0"/>
              <a:t>читает молитву – </a:t>
            </a:r>
            <a:br>
              <a:rPr lang="ru-RU" b="1" dirty="0" smtClean="0"/>
            </a:br>
            <a:r>
              <a:rPr lang="ru-RU" sz="4400" b="1" dirty="0" err="1" smtClean="0"/>
              <a:t>Азан</a:t>
            </a:r>
            <a:r>
              <a:rPr lang="ru-RU" sz="4400" b="1" dirty="0" smtClean="0"/>
              <a:t> </a:t>
            </a:r>
            <a:r>
              <a:rPr lang="ru-RU" sz="4400" dirty="0" smtClean="0"/>
              <a:t> : «Аллах велик!</a:t>
            </a:r>
            <a:br>
              <a:rPr lang="ru-RU" sz="4400" dirty="0" smtClean="0"/>
            </a:br>
            <a:r>
              <a:rPr lang="ru-RU" sz="4400" dirty="0" smtClean="0"/>
              <a:t>Свидетельствую, что </a:t>
            </a:r>
            <a:br>
              <a:rPr lang="ru-RU" sz="4400" dirty="0" smtClean="0"/>
            </a:br>
            <a:r>
              <a:rPr lang="ru-RU" sz="4400" dirty="0" smtClean="0"/>
              <a:t>нет Бога кроме Аллаха!</a:t>
            </a:r>
            <a:br>
              <a:rPr lang="ru-RU" sz="4400" dirty="0" smtClean="0"/>
            </a:br>
            <a:r>
              <a:rPr lang="ru-RU" sz="4400" dirty="0" smtClean="0"/>
              <a:t> Идите на молитву. </a:t>
            </a:r>
            <a:br>
              <a:rPr lang="ru-RU" sz="4400" dirty="0" smtClean="0"/>
            </a:br>
            <a:r>
              <a:rPr lang="ru-RU" sz="4400" dirty="0" smtClean="0"/>
              <a:t>Идите к лучшему из </a:t>
            </a:r>
            <a:br>
              <a:rPr lang="ru-RU" sz="4400" dirty="0" smtClean="0"/>
            </a:br>
            <a:r>
              <a:rPr lang="ru-RU" sz="4400" dirty="0" smtClean="0"/>
              <a:t>дел!»</a:t>
            </a:r>
            <a:r>
              <a:rPr lang="ru-RU" dirty="0" smtClean="0"/>
              <a:t/>
            </a:r>
            <a:br>
              <a:rPr lang="ru-RU" dirty="0" smtClean="0"/>
            </a:br>
            <a:r>
              <a:rPr lang="ru-RU" dirty="0" smtClean="0"/>
              <a:t> </a:t>
            </a:r>
            <a:endParaRPr lang="ru-RU" dirty="0"/>
          </a:p>
        </p:txBody>
      </p:sp>
      <p:pic>
        <p:nvPicPr>
          <p:cNvPr id="8" name="Picture 2" descr="G:\101CANON\IMG_2198.JPG"/>
          <p:cNvPicPr>
            <a:picLocks noGrp="1" noChangeAspect="1" noChangeArrowheads="1"/>
          </p:cNvPicPr>
          <p:nvPr>
            <p:ph type="pic" idx="1"/>
          </p:nvPr>
        </p:nvPicPr>
        <p:blipFill>
          <a:blip r:embed="rId3" cstate="screen"/>
          <a:srcRect/>
          <a:stretch>
            <a:fillRect/>
          </a:stretch>
        </p:blipFill>
        <p:spPr bwMode="auto">
          <a:xfrm>
            <a:off x="5429256" y="571480"/>
            <a:ext cx="3714744" cy="5786478"/>
          </a:xfrm>
          <a:prstGeom prst="rect">
            <a:avLst/>
          </a:prstGeom>
          <a:noFill/>
        </p:spPr>
      </p:pic>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Текст 6"/>
          <p:cNvSpPr>
            <a:spLocks noGrp="1"/>
          </p:cNvSpPr>
          <p:nvPr>
            <p:ph type="body" sz="half" idx="2"/>
          </p:nvPr>
        </p:nvSpPr>
        <p:spPr>
          <a:xfrm>
            <a:off x="928662" y="357166"/>
            <a:ext cx="6858048" cy="1643074"/>
          </a:xfrm>
        </p:spPr>
        <p:txBody>
          <a:bodyPr/>
          <a:lstStyle/>
          <a:p>
            <a:r>
              <a:rPr lang="ru-RU" sz="3600" dirty="0" smtClean="0"/>
              <a:t>    Мечеть содержится на               пожертвования прихожан</a:t>
            </a:r>
          </a:p>
          <a:p>
            <a:endParaRPr lang="ru-RU" dirty="0" smtClean="0"/>
          </a:p>
        </p:txBody>
      </p:sp>
      <p:pic>
        <p:nvPicPr>
          <p:cNvPr id="6146" name="Picture 2" descr="C:\Users\наиля\Desktop\101CANON\101CANON\IMG_2229.JPG"/>
          <p:cNvPicPr>
            <a:picLocks noGrp="1" noChangeAspect="1" noChangeArrowheads="1"/>
          </p:cNvPicPr>
          <p:nvPr>
            <p:ph type="pic" idx="1"/>
          </p:nvPr>
        </p:nvPicPr>
        <p:blipFill>
          <a:blip r:embed="rId3" cstate="screen"/>
          <a:srcRect/>
          <a:stretch>
            <a:fillRect/>
          </a:stretch>
        </p:blipFill>
        <p:spPr bwMode="auto">
          <a:xfrm>
            <a:off x="2411760" y="1772816"/>
            <a:ext cx="4114800" cy="4786322"/>
          </a:xfrm>
          <a:prstGeom prst="rect">
            <a:avLst/>
          </a:prstGeom>
          <a:noFill/>
        </p:spPr>
      </p:pic>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3200" b="1" dirty="0" smtClean="0"/>
              <a:t>Полезны ли для человеческого организма Намаз ?(с  точки зрения медицины)</a:t>
            </a:r>
            <a:endParaRPr lang="ru-RU" sz="3200" b="1" dirty="0"/>
          </a:p>
        </p:txBody>
      </p:sp>
      <p:sp>
        <p:nvSpPr>
          <p:cNvPr id="7" name="Содержимое 6"/>
          <p:cNvSpPr>
            <a:spLocks noGrp="1"/>
          </p:cNvSpPr>
          <p:nvPr>
            <p:ph sz="half" idx="2"/>
          </p:nvPr>
        </p:nvSpPr>
        <p:spPr>
          <a:xfrm>
            <a:off x="4648200" y="1643050"/>
            <a:ext cx="4059936" cy="4643470"/>
          </a:xfrm>
        </p:spPr>
        <p:txBody>
          <a:bodyPr/>
          <a:lstStyle/>
          <a:p>
            <a:pPr marL="0" lvl="0" indent="0">
              <a:spcBef>
                <a:spcPct val="0"/>
              </a:spcBef>
              <a:buClrTx/>
              <a:buSzTx/>
              <a:buNone/>
            </a:pPr>
            <a:r>
              <a:rPr kumimoji="0" lang="ru-RU" sz="3600" b="0" i="0" u="none" strike="noStrike" cap="none" normalizeH="0" baseline="0" dirty="0" smtClean="0">
                <a:ln>
                  <a:noFill/>
                </a:ln>
                <a:solidFill>
                  <a:schemeClr val="tx1"/>
                </a:solidFill>
                <a:effectLst/>
                <a:latin typeface="Times New Roman" pitchFamily="18" charset="0"/>
                <a:ea typeface="Calibri" pitchFamily="34" charset="0"/>
                <a:cs typeface="Arial" pitchFamily="34" charset="0"/>
              </a:rPr>
              <a:t>С этим вопросом я обратилась  к медработнику </a:t>
            </a:r>
          </a:p>
          <a:p>
            <a:pPr marL="0" lvl="0" indent="0">
              <a:spcBef>
                <a:spcPct val="0"/>
              </a:spcBef>
              <a:buClrTx/>
              <a:buSzTx/>
              <a:buNone/>
            </a:pPr>
            <a:r>
              <a:rPr kumimoji="0" lang="ru-RU" sz="3600" b="0" i="0" u="none" strike="noStrike" cap="none" normalizeH="0" baseline="0" dirty="0" smtClean="0">
                <a:ln>
                  <a:noFill/>
                </a:ln>
                <a:solidFill>
                  <a:schemeClr val="tx1"/>
                </a:solidFill>
                <a:effectLst/>
                <a:latin typeface="Times New Roman" pitchFamily="18" charset="0"/>
                <a:ea typeface="Calibri" pitchFamily="34" charset="0"/>
                <a:cs typeface="Arial" pitchFamily="34" charset="0"/>
              </a:rPr>
              <a:t> школы - сад Талиповой </a:t>
            </a:r>
            <a:r>
              <a:rPr kumimoji="0" lang="ru-RU" sz="3600" b="0" i="0" u="none" strike="noStrike" cap="none" normalizeH="0" baseline="0" dirty="0" err="1" smtClean="0">
                <a:ln>
                  <a:noFill/>
                </a:ln>
                <a:solidFill>
                  <a:schemeClr val="tx1"/>
                </a:solidFill>
                <a:effectLst/>
                <a:latin typeface="Times New Roman" pitchFamily="18" charset="0"/>
                <a:ea typeface="Calibri" pitchFamily="34" charset="0"/>
                <a:cs typeface="Arial" pitchFamily="34" charset="0"/>
              </a:rPr>
              <a:t>Ильмире</a:t>
            </a:r>
            <a:r>
              <a:rPr kumimoji="0" lang="ru-RU" sz="3600" b="0" i="0" u="none" strike="noStrike" cap="none" normalizeH="0" baseline="0" dirty="0" smtClean="0">
                <a:ln>
                  <a:noFill/>
                </a:ln>
                <a:solidFill>
                  <a:schemeClr val="tx1"/>
                </a:solidFill>
                <a:effectLst/>
                <a:latin typeface="Times New Roman" pitchFamily="18" charset="0"/>
                <a:ea typeface="Calibri" pitchFamily="34" charset="0"/>
                <a:cs typeface="Arial" pitchFamily="34" charset="0"/>
              </a:rPr>
              <a:t>   </a:t>
            </a:r>
            <a:r>
              <a:rPr kumimoji="0" lang="ru-RU" sz="3600" b="0" i="0" u="none" strike="noStrike" cap="none" normalizeH="0" baseline="0" dirty="0" err="1" smtClean="0">
                <a:ln>
                  <a:noFill/>
                </a:ln>
                <a:solidFill>
                  <a:schemeClr val="tx1"/>
                </a:solidFill>
                <a:effectLst/>
                <a:latin typeface="Times New Roman" pitchFamily="18" charset="0"/>
                <a:ea typeface="Calibri" pitchFamily="34" charset="0"/>
                <a:cs typeface="Arial" pitchFamily="34" charset="0"/>
              </a:rPr>
              <a:t>Хайдаровне</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Arial" pitchFamily="34" charset="0"/>
              </a:rPr>
              <a:t>.                                </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a:p>
            <a:endParaRPr lang="ru-RU" dirty="0"/>
          </a:p>
        </p:txBody>
      </p:sp>
      <p:pic>
        <p:nvPicPr>
          <p:cNvPr id="5122" name="Picture 2" descr="C:\Users\наиля\Desktop\101CANON\101CANON\IMG_2237.JPG"/>
          <p:cNvPicPr>
            <a:picLocks noGrp="1" noChangeAspect="1" noChangeArrowheads="1"/>
          </p:cNvPicPr>
          <p:nvPr>
            <p:ph sz="half" idx="1"/>
          </p:nvPr>
        </p:nvPicPr>
        <p:blipFill>
          <a:blip r:embed="rId2" cstate="screen"/>
          <a:srcRect/>
          <a:stretch>
            <a:fillRect/>
          </a:stretch>
        </p:blipFill>
        <p:spPr bwMode="auto">
          <a:xfrm>
            <a:off x="457200" y="1785926"/>
            <a:ext cx="3900486" cy="4286279"/>
          </a:xfrm>
          <a:prstGeom prst="rect">
            <a:avLst/>
          </a:prstGeom>
          <a:noFill/>
        </p:spPr>
      </p:pic>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633526"/>
          </a:xfrm>
        </p:spPr>
        <p:txBody>
          <a:bodyPr>
            <a:normAutofit fontScale="90000"/>
          </a:bodyPr>
          <a:lstStyle/>
          <a:p>
            <a:r>
              <a:rPr lang="ru-RU" dirty="0" smtClean="0"/>
              <a:t> 1.  </a:t>
            </a:r>
            <a:r>
              <a:rPr lang="ru-RU" sz="3600" dirty="0" smtClean="0"/>
              <a:t>Для телесного здоровья необходимо   соблюдение чистоты. Намаз (молитва) - воплощение чистоты</a:t>
            </a:r>
            <a:endParaRPr lang="ru-RU" sz="3600" dirty="0"/>
          </a:p>
        </p:txBody>
      </p:sp>
      <p:pic>
        <p:nvPicPr>
          <p:cNvPr id="13" name="Picture 2" descr="G:\101CANON\IMG_1854.JPG"/>
          <p:cNvPicPr>
            <a:picLocks noGrp="1" noChangeAspect="1" noChangeArrowheads="1"/>
          </p:cNvPicPr>
          <p:nvPr>
            <p:ph sz="half" idx="2"/>
          </p:nvPr>
        </p:nvPicPr>
        <p:blipFill>
          <a:blip r:embed="rId2" cstate="screen"/>
          <a:srcRect/>
          <a:stretch>
            <a:fillRect/>
          </a:stretch>
        </p:blipFill>
        <p:spPr bwMode="auto">
          <a:xfrm>
            <a:off x="2411760" y="1916832"/>
            <a:ext cx="4059238" cy="4429156"/>
          </a:xfrm>
          <a:prstGeom prst="rect">
            <a:avLst/>
          </a:prstGeom>
          <a:noFill/>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1"/>
          <p:cNvSpPr>
            <a:spLocks noGrp="1"/>
          </p:cNvSpPr>
          <p:nvPr>
            <p:ph idx="1"/>
          </p:nvPr>
        </p:nvSpPr>
        <p:spPr>
          <a:xfrm>
            <a:off x="485775" y="1524000"/>
            <a:ext cx="8229600" cy="4572000"/>
          </a:xfrm>
        </p:spPr>
        <p:txBody>
          <a:bodyPr/>
          <a:lstStyle/>
          <a:p>
            <a:pPr>
              <a:buFont typeface="Wingdings 2" pitchFamily="18" charset="2"/>
              <a:buNone/>
              <a:defRPr/>
            </a:pPr>
            <a:r>
              <a:rPr lang="ru-RU" sz="3600" dirty="0" smtClean="0">
                <a:solidFill>
                  <a:schemeClr val="tx2">
                    <a:lumMod val="75000"/>
                  </a:schemeClr>
                </a:solidFill>
              </a:rPr>
              <a:t>                            Выполнила:</a:t>
            </a:r>
          </a:p>
          <a:p>
            <a:pPr>
              <a:buFont typeface="Wingdings 2" pitchFamily="18" charset="2"/>
              <a:buNone/>
              <a:defRPr/>
            </a:pPr>
            <a:r>
              <a:rPr lang="ru-RU" sz="3600" dirty="0" smtClean="0">
                <a:solidFill>
                  <a:schemeClr val="tx2">
                    <a:lumMod val="75000"/>
                  </a:schemeClr>
                </a:solidFill>
              </a:rPr>
              <a:t>                            </a:t>
            </a:r>
            <a:r>
              <a:rPr lang="ru-RU" sz="3600" dirty="0" err="1" smtClean="0">
                <a:solidFill>
                  <a:schemeClr val="tx2">
                    <a:lumMod val="75000"/>
                  </a:schemeClr>
                </a:solidFill>
              </a:rPr>
              <a:t>Хисамутдинова</a:t>
            </a:r>
            <a:r>
              <a:rPr lang="ru-RU" sz="3600" dirty="0" smtClean="0">
                <a:solidFill>
                  <a:schemeClr val="tx2">
                    <a:lumMod val="75000"/>
                  </a:schemeClr>
                </a:solidFill>
              </a:rPr>
              <a:t> </a:t>
            </a:r>
            <a:r>
              <a:rPr lang="ru-RU" sz="3600" dirty="0" err="1" smtClean="0">
                <a:solidFill>
                  <a:schemeClr val="tx2">
                    <a:lumMod val="75000"/>
                  </a:schemeClr>
                </a:solidFill>
              </a:rPr>
              <a:t>Аделя</a:t>
            </a:r>
            <a:r>
              <a:rPr lang="ru-RU" sz="3600" dirty="0" smtClean="0">
                <a:solidFill>
                  <a:schemeClr val="tx2">
                    <a:lumMod val="75000"/>
                  </a:schemeClr>
                </a:solidFill>
              </a:rPr>
              <a:t>,</a:t>
            </a:r>
          </a:p>
          <a:p>
            <a:pPr>
              <a:buFont typeface="Wingdings 2" pitchFamily="18" charset="2"/>
              <a:buNone/>
              <a:defRPr/>
            </a:pPr>
            <a:r>
              <a:rPr lang="ru-RU" sz="2400" dirty="0" smtClean="0">
                <a:solidFill>
                  <a:schemeClr val="tx2">
                    <a:lumMod val="75000"/>
                  </a:schemeClr>
                </a:solidFill>
              </a:rPr>
              <a:t>                                           ученица 4 </a:t>
            </a:r>
            <a:r>
              <a:rPr lang="ru-RU" sz="2400" dirty="0" err="1" smtClean="0">
                <a:solidFill>
                  <a:schemeClr val="tx2">
                    <a:lumMod val="75000"/>
                  </a:schemeClr>
                </a:solidFill>
              </a:rPr>
              <a:t>кл</a:t>
            </a:r>
            <a:r>
              <a:rPr lang="ru-RU" sz="2400" dirty="0" smtClean="0">
                <a:solidFill>
                  <a:schemeClr val="tx2">
                    <a:lumMod val="75000"/>
                  </a:schemeClr>
                </a:solidFill>
              </a:rPr>
              <a:t>. МБОУ                  </a:t>
            </a:r>
          </a:p>
          <a:p>
            <a:pPr>
              <a:buFont typeface="Wingdings 2" pitchFamily="18" charset="2"/>
              <a:buNone/>
              <a:defRPr/>
            </a:pPr>
            <a:r>
              <a:rPr lang="ru-RU" sz="2400" dirty="0" smtClean="0">
                <a:solidFill>
                  <a:schemeClr val="tx2">
                    <a:lumMod val="75000"/>
                  </a:schemeClr>
                </a:solidFill>
              </a:rPr>
              <a:t>                                          «Начальная школа -д.сад</a:t>
            </a:r>
          </a:p>
          <a:p>
            <a:pPr>
              <a:buFont typeface="Wingdings 2" pitchFamily="18" charset="2"/>
              <a:buNone/>
              <a:defRPr/>
            </a:pPr>
            <a:r>
              <a:rPr lang="ru-RU" sz="2400" dirty="0" smtClean="0">
                <a:solidFill>
                  <a:schemeClr val="tx2">
                    <a:lumMod val="75000"/>
                  </a:schemeClr>
                </a:solidFill>
              </a:rPr>
              <a:t>                                           </a:t>
            </a:r>
            <a:r>
              <a:rPr lang="ru-RU" sz="2400" dirty="0" err="1" smtClean="0">
                <a:solidFill>
                  <a:schemeClr val="tx2">
                    <a:lumMod val="75000"/>
                  </a:schemeClr>
                </a:solidFill>
              </a:rPr>
              <a:t>с.Килинчи</a:t>
            </a:r>
            <a:r>
              <a:rPr lang="ru-RU" sz="2400" dirty="0" smtClean="0">
                <a:solidFill>
                  <a:schemeClr val="tx2">
                    <a:lumMod val="75000"/>
                  </a:schemeClr>
                </a:solidFill>
              </a:rPr>
              <a:t>» </a:t>
            </a:r>
          </a:p>
          <a:p>
            <a:pPr>
              <a:buFont typeface="Wingdings 2" pitchFamily="18" charset="2"/>
              <a:buNone/>
              <a:defRPr/>
            </a:pPr>
            <a:r>
              <a:rPr lang="ru-RU" sz="3600" dirty="0" smtClean="0">
                <a:solidFill>
                  <a:schemeClr val="tx2">
                    <a:lumMod val="75000"/>
                  </a:schemeClr>
                </a:solidFill>
              </a:rPr>
              <a:t>                             Руководитель:</a:t>
            </a:r>
          </a:p>
          <a:p>
            <a:pPr>
              <a:buFont typeface="Wingdings 2" pitchFamily="18" charset="2"/>
              <a:buNone/>
              <a:defRPr/>
            </a:pPr>
            <a:r>
              <a:rPr lang="ru-RU" dirty="0" smtClean="0">
                <a:solidFill>
                  <a:schemeClr val="tx2">
                    <a:lumMod val="75000"/>
                  </a:schemeClr>
                </a:solidFill>
              </a:rPr>
              <a:t>                                        </a:t>
            </a:r>
            <a:r>
              <a:rPr lang="ru-RU" dirty="0" err="1" smtClean="0">
                <a:solidFill>
                  <a:schemeClr val="tx2">
                    <a:lumMod val="75000"/>
                  </a:schemeClr>
                </a:solidFill>
              </a:rPr>
              <a:t>Есенбаева</a:t>
            </a:r>
            <a:r>
              <a:rPr lang="ru-RU" dirty="0" smtClean="0">
                <a:solidFill>
                  <a:schemeClr val="tx2">
                    <a:lumMod val="75000"/>
                  </a:schemeClr>
                </a:solidFill>
              </a:rPr>
              <a:t> </a:t>
            </a:r>
            <a:r>
              <a:rPr lang="ru-RU" dirty="0" err="1" smtClean="0">
                <a:solidFill>
                  <a:schemeClr val="tx2">
                    <a:lumMod val="75000"/>
                  </a:schemeClr>
                </a:solidFill>
              </a:rPr>
              <a:t>Наиля</a:t>
            </a:r>
            <a:r>
              <a:rPr lang="ru-RU" dirty="0" smtClean="0">
                <a:solidFill>
                  <a:schemeClr val="tx2">
                    <a:lumMod val="75000"/>
                  </a:schemeClr>
                </a:solidFill>
              </a:rPr>
              <a:t> </a:t>
            </a:r>
            <a:r>
              <a:rPr lang="ru-RU" dirty="0" err="1" smtClean="0">
                <a:solidFill>
                  <a:schemeClr val="tx2">
                    <a:lumMod val="75000"/>
                  </a:schemeClr>
                </a:solidFill>
              </a:rPr>
              <a:t>Исламовна</a:t>
            </a:r>
            <a:r>
              <a:rPr lang="ru-RU" dirty="0" smtClean="0">
                <a:solidFill>
                  <a:schemeClr val="tx2">
                    <a:lumMod val="75000"/>
                  </a:schemeClr>
                </a:solidFill>
              </a:rPr>
              <a:t>,</a:t>
            </a:r>
          </a:p>
          <a:p>
            <a:pPr>
              <a:buFont typeface="Wingdings 2" pitchFamily="18" charset="2"/>
              <a:buNone/>
              <a:defRPr/>
            </a:pPr>
            <a:r>
              <a:rPr lang="ru-RU" dirty="0" smtClean="0">
                <a:solidFill>
                  <a:schemeClr val="tx2">
                    <a:lumMod val="75000"/>
                  </a:schemeClr>
                </a:solidFill>
              </a:rPr>
              <a:t>                                        учитель татарского языка</a:t>
            </a:r>
          </a:p>
          <a:p>
            <a:pPr>
              <a:buFont typeface="Wingdings 2" pitchFamily="18" charset="2"/>
              <a:buNone/>
              <a:defRPr/>
            </a:pPr>
            <a:r>
              <a:rPr lang="ru-RU" dirty="0" smtClean="0">
                <a:solidFill>
                  <a:schemeClr val="tx2">
                    <a:lumMod val="75000"/>
                  </a:schemeClr>
                </a:solidFill>
              </a:rPr>
              <a:t>   </a:t>
            </a:r>
          </a:p>
        </p:txBody>
      </p:sp>
      <p:sp>
        <p:nvSpPr>
          <p:cNvPr id="3" name="Заголовок 2"/>
          <p:cNvSpPr>
            <a:spLocks noGrp="1"/>
          </p:cNvSpPr>
          <p:nvPr>
            <p:ph type="title"/>
          </p:nvPr>
        </p:nvSpPr>
        <p:spPr/>
        <p:txBody>
          <a:bodyPr/>
          <a:lstStyle/>
          <a:p>
            <a:pPr>
              <a:defRPr/>
            </a:pPr>
            <a:r>
              <a:rPr lang="ru-RU" sz="5300" b="1" smtClean="0">
                <a:solidFill>
                  <a:schemeClr val="tx2">
                    <a:lumMod val="75000"/>
                  </a:schemeClr>
                </a:solidFill>
              </a:rPr>
              <a:t>      Мечеть – дом божий</a:t>
            </a:r>
            <a:endParaRPr lang="ru-RU" sz="5300" b="1">
              <a:solidFill>
                <a:schemeClr val="tx2">
                  <a:lumMod val="75000"/>
                </a:schemeClr>
              </a:solidFill>
            </a:endParaRPr>
          </a:p>
        </p:txBody>
      </p:sp>
      <p:pic>
        <p:nvPicPr>
          <p:cNvPr id="1026" name="Picture 2" descr="C:\Users\наиля\Desktop\101CANON\101CANON\IMG_2230.JPG"/>
          <p:cNvPicPr>
            <a:picLocks noChangeAspect="1" noChangeArrowheads="1"/>
          </p:cNvPicPr>
          <p:nvPr/>
        </p:nvPicPr>
        <p:blipFill>
          <a:blip r:embed="rId2" cstate="screen"/>
          <a:srcRect/>
          <a:stretch>
            <a:fillRect/>
          </a:stretch>
        </p:blipFill>
        <p:spPr bwMode="auto">
          <a:xfrm>
            <a:off x="285720" y="1928802"/>
            <a:ext cx="3357554" cy="3429024"/>
          </a:xfrm>
          <a:prstGeom prst="rect">
            <a:avLst/>
          </a:prstGeom>
          <a:noFill/>
        </p:spPr>
      </p:pic>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52"/>
            <a:ext cx="8229600" cy="3071834"/>
          </a:xfrm>
        </p:spPr>
        <p:txBody>
          <a:bodyPr>
            <a:normAutofit fontScale="90000"/>
          </a:bodyPr>
          <a:lstStyle/>
          <a:p>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2. Движения, совершаемые в течение намаза , медленные и не утомляют сердце; совершаемые в различное время суток, они способствуют постоянной бодрости человека</a:t>
            </a:r>
            <a:r>
              <a:rPr lang="ru-RU" dirty="0" smtClean="0"/>
              <a:t/>
            </a:r>
            <a:br>
              <a:rPr lang="ru-RU" dirty="0" smtClean="0"/>
            </a:br>
            <a:endParaRPr lang="ru-RU" dirty="0"/>
          </a:p>
        </p:txBody>
      </p:sp>
      <p:pic>
        <p:nvPicPr>
          <p:cNvPr id="9" name="Picture 3" descr="G:\101CANON\IMG_2181.JPG"/>
          <p:cNvPicPr>
            <a:picLocks noGrp="1" noChangeAspect="1" noChangeArrowheads="1"/>
          </p:cNvPicPr>
          <p:nvPr>
            <p:ph sz="half" idx="2"/>
          </p:nvPr>
        </p:nvPicPr>
        <p:blipFill>
          <a:blip r:embed="rId2" cstate="screen"/>
          <a:srcRect/>
          <a:stretch>
            <a:fillRect/>
          </a:stretch>
        </p:blipFill>
        <p:spPr bwMode="auto">
          <a:xfrm>
            <a:off x="2771800" y="2204864"/>
            <a:ext cx="4059238" cy="3970988"/>
          </a:xfrm>
          <a:prstGeom prst="rect">
            <a:avLst/>
          </a:prstGeom>
          <a:noFill/>
        </p:spPr>
      </p:pic>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85728"/>
            <a:ext cx="8229600" cy="2000264"/>
          </a:xfrm>
        </p:spPr>
        <p:txBody>
          <a:bodyPr>
            <a:noAutofit/>
          </a:bodyPr>
          <a:lstStyle/>
          <a:p>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3. В мозг того, кто склоняет голову к земле 80 раз в день, ритмично и обильно притекает кровь. Поэтому, благодаря хорошему питанию клеток мозга у совершающих намаз, реже встречаются нарушение памяти </a:t>
            </a:r>
            <a:endParaRPr lang="ru-RU" sz="2800" dirty="0">
              <a:latin typeface="Times New Roman" pitchFamily="18" charset="0"/>
              <a:cs typeface="Times New Roman" pitchFamily="18" charset="0"/>
            </a:endParaRPr>
          </a:p>
        </p:txBody>
      </p:sp>
      <p:pic>
        <p:nvPicPr>
          <p:cNvPr id="5" name="Picture 2" descr="G:\101CANON\IMG_2192.JPG"/>
          <p:cNvPicPr>
            <a:picLocks noGrp="1" noChangeAspect="1" noChangeArrowheads="1"/>
          </p:cNvPicPr>
          <p:nvPr>
            <p:ph sz="half" idx="1"/>
          </p:nvPr>
        </p:nvPicPr>
        <p:blipFill>
          <a:blip r:embed="rId2" cstate="screen"/>
          <a:srcRect/>
          <a:stretch>
            <a:fillRect/>
          </a:stretch>
        </p:blipFill>
        <p:spPr bwMode="auto">
          <a:xfrm>
            <a:off x="2051720" y="2636912"/>
            <a:ext cx="4059238" cy="3750959"/>
          </a:xfrm>
          <a:prstGeom prst="rect">
            <a:avLst/>
          </a:prstGeom>
          <a:noFill/>
        </p:spPr>
      </p:pic>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71472" y="-285776"/>
            <a:ext cx="8229600" cy="2786082"/>
          </a:xfrm>
        </p:spPr>
        <p:txBody>
          <a:bodyPr>
            <a:normAutofit fontScale="90000"/>
          </a:bodyPr>
          <a:lstStyle/>
          <a:p>
            <a:r>
              <a:rPr lang="ru-RU" sz="4400" dirty="0" smtClean="0">
                <a:latin typeface="Times New Roman" pitchFamily="18" charset="0"/>
                <a:cs typeface="Times New Roman" pitchFamily="18" charset="0"/>
              </a:rPr>
              <a:t/>
            </a:r>
            <a:br>
              <a:rPr lang="ru-RU" sz="4400" dirty="0" smtClean="0">
                <a:latin typeface="Times New Roman" pitchFamily="18" charset="0"/>
                <a:cs typeface="Times New Roman" pitchFamily="18" charset="0"/>
              </a:rPr>
            </a:br>
            <a:r>
              <a:rPr lang="ru-RU" sz="4400" dirty="0" smtClean="0">
                <a:latin typeface="Times New Roman" pitchFamily="18" charset="0"/>
                <a:cs typeface="Times New Roman" pitchFamily="18" charset="0"/>
              </a:rPr>
              <a:t/>
            </a:r>
            <a:br>
              <a:rPr lang="ru-RU" sz="4400" dirty="0" smtClean="0">
                <a:latin typeface="Times New Roman" pitchFamily="18" charset="0"/>
                <a:cs typeface="Times New Roman" pitchFamily="18" charset="0"/>
              </a:rPr>
            </a:br>
            <a:r>
              <a:rPr lang="ru-RU" sz="4400" dirty="0" smtClean="0">
                <a:latin typeface="Times New Roman" pitchFamily="18" charset="0"/>
                <a:cs typeface="Times New Roman" pitchFamily="18" charset="0"/>
              </a:rPr>
              <a:t>4.В глазах, совершающего намаз, благодаря постоянным наклонам и подъемам, кровообращение происходит более активно</a:t>
            </a:r>
            <a:endParaRPr lang="ru-RU" dirty="0">
              <a:latin typeface="Times New Roman" pitchFamily="18" charset="0"/>
              <a:cs typeface="Times New Roman" pitchFamily="18" charset="0"/>
            </a:endParaRPr>
          </a:p>
        </p:txBody>
      </p:sp>
      <p:pic>
        <p:nvPicPr>
          <p:cNvPr id="7" name="Picture 2" descr="G:\101CANON\IMG_2196.JPG"/>
          <p:cNvPicPr>
            <a:picLocks noGrp="1" noChangeAspect="1" noChangeArrowheads="1"/>
          </p:cNvPicPr>
          <p:nvPr>
            <p:ph idx="1"/>
          </p:nvPr>
        </p:nvPicPr>
        <p:blipFill>
          <a:blip r:embed="rId2" cstate="screen"/>
          <a:srcRect/>
          <a:stretch>
            <a:fillRect/>
          </a:stretch>
        </p:blipFill>
        <p:spPr bwMode="auto">
          <a:xfrm>
            <a:off x="2379542" y="3501008"/>
            <a:ext cx="4136674" cy="2785506"/>
          </a:xfrm>
          <a:prstGeom prst="rect">
            <a:avLst/>
          </a:prstGeom>
          <a:noFill/>
        </p:spPr>
      </p:pic>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0"/>
            <a:ext cx="8258204" cy="3571876"/>
          </a:xfrm>
        </p:spPr>
        <p:txBody>
          <a:bodyPr>
            <a:normAutofit/>
          </a:bodyPr>
          <a:lstStyle/>
          <a:p>
            <a:r>
              <a:rPr lang="ru-RU" dirty="0" smtClean="0"/>
              <a:t/>
            </a:r>
            <a:br>
              <a:rPr lang="ru-RU" dirty="0" smtClean="0"/>
            </a:br>
            <a:r>
              <a:rPr lang="ru-RU" dirty="0" smtClean="0"/>
              <a:t> </a:t>
            </a:r>
            <a:br>
              <a:rPr lang="ru-RU" dirty="0" smtClean="0"/>
            </a:br>
            <a:endParaRPr lang="ru-RU" dirty="0"/>
          </a:p>
        </p:txBody>
      </p:sp>
      <p:pic>
        <p:nvPicPr>
          <p:cNvPr id="62466" name="Picture 2" descr="G:\101CANON\IMG_2215.JPG"/>
          <p:cNvPicPr>
            <a:picLocks noGrp="1" noChangeAspect="1" noChangeArrowheads="1"/>
          </p:cNvPicPr>
          <p:nvPr>
            <p:ph idx="1"/>
          </p:nvPr>
        </p:nvPicPr>
        <p:blipFill>
          <a:blip r:embed="rId2" cstate="screen"/>
          <a:srcRect/>
          <a:stretch>
            <a:fillRect/>
          </a:stretch>
        </p:blipFill>
        <p:spPr bwMode="auto">
          <a:xfrm>
            <a:off x="2457372" y="2924944"/>
            <a:ext cx="5543652" cy="3361576"/>
          </a:xfrm>
          <a:prstGeom prst="rect">
            <a:avLst/>
          </a:prstGeom>
          <a:noFill/>
        </p:spPr>
      </p:pic>
      <p:sp>
        <p:nvSpPr>
          <p:cNvPr id="6" name="Прямоугольник 5"/>
          <p:cNvSpPr/>
          <p:nvPr/>
        </p:nvSpPr>
        <p:spPr>
          <a:xfrm>
            <a:off x="1285852" y="357167"/>
            <a:ext cx="6286544" cy="1569660"/>
          </a:xfrm>
          <a:prstGeom prst="rect">
            <a:avLst/>
          </a:prstGeom>
        </p:spPr>
        <p:txBody>
          <a:bodyPr wrap="square">
            <a:spAutoFit/>
          </a:bodyPr>
          <a:lstStyle/>
          <a:p>
            <a:r>
              <a:rPr lang="ru-RU" sz="3200" dirty="0" smtClean="0"/>
              <a:t>5. Движения </a:t>
            </a:r>
            <a:r>
              <a:rPr lang="ru-RU" sz="3200" dirty="0"/>
              <a:t>в процессе намаза способствуют хорошему пищеварению </a:t>
            </a:r>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152400"/>
            <a:ext cx="8229600" cy="5919806"/>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latin typeface="Times New Roman" pitchFamily="18" charset="0"/>
                <a:cs typeface="Times New Roman" pitchFamily="18" charset="0"/>
              </a:rPr>
              <a:t>6.Сроки намаза - наиболее подходящие сроки для обновления кровообращения и оживления дыхания.</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7. Намаз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первейший элемент</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регулирования  сна</a:t>
            </a:r>
            <a:r>
              <a:rPr lang="ru-RU" dirty="0" smtClean="0">
                <a:latin typeface="Times New Roman" pitchFamily="18" charset="0"/>
                <a:cs typeface="Times New Roman" pitchFamily="18" charset="0"/>
              </a:rPr>
              <a:t>.</a:t>
            </a:r>
            <a:br>
              <a:rPr lang="ru-RU" dirty="0" smtClean="0">
                <a:latin typeface="Times New Roman" pitchFamily="18" charset="0"/>
                <a:cs typeface="Times New Roman" pitchFamily="18" charset="0"/>
              </a:rPr>
            </a:br>
            <a:r>
              <a:rPr lang="ru-RU" dirty="0" smtClean="0"/>
              <a:t/>
            </a:r>
            <a:br>
              <a:rPr lang="ru-RU" dirty="0" smtClean="0"/>
            </a:br>
            <a:endParaRPr lang="ru-RU" dirty="0"/>
          </a:p>
        </p:txBody>
      </p:sp>
      <p:pic>
        <p:nvPicPr>
          <p:cNvPr id="63490" name="Picture 2" descr="G:\101CANON\IMG_2202.JPG"/>
          <p:cNvPicPr>
            <a:picLocks noChangeAspect="1" noChangeArrowheads="1"/>
          </p:cNvPicPr>
          <p:nvPr/>
        </p:nvPicPr>
        <p:blipFill>
          <a:blip r:embed="rId2" cstate="screen"/>
          <a:srcRect/>
          <a:stretch>
            <a:fillRect/>
          </a:stretch>
        </p:blipFill>
        <p:spPr bwMode="auto">
          <a:xfrm>
            <a:off x="5143504" y="2928934"/>
            <a:ext cx="3571900" cy="3500462"/>
          </a:xfrm>
          <a:prstGeom prst="rect">
            <a:avLst/>
          </a:prstGeom>
          <a:noFill/>
        </p:spPr>
      </p:pic>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152400"/>
            <a:ext cx="8229600" cy="6348434"/>
          </a:xfrm>
        </p:spPr>
        <p:txBody>
          <a:bodyPr>
            <a:normAutofit fontScale="90000"/>
          </a:bodyPr>
          <a:lstStyle/>
          <a:p>
            <a:r>
              <a:rPr lang="ru-RU" dirty="0" smtClean="0"/>
              <a:t> Никто не имеет права осуждать человека за выбранную им религию или неверие. Нельзя принуждать, во что верить или не верить. Нужно принимать людей такими, какие они есть, уважать их веру, не навязывать свою. Современное общечеловеческое правило-закон говорит: во что верить, а во что нет, человек может решать только сам.</a:t>
            </a:r>
            <a:endParaRPr lang="ru-RU" dirty="0"/>
          </a:p>
        </p:txBody>
      </p:sp>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134120"/>
          </a:xfrm>
        </p:spPr>
        <p:txBody>
          <a:bodyPr>
            <a:normAutofit fontScale="90000"/>
          </a:bodyPr>
          <a:lstStyle/>
          <a:p>
            <a:r>
              <a:rPr lang="ru-RU" dirty="0" smtClean="0"/>
              <a:t> </a:t>
            </a:r>
            <a:r>
              <a:rPr lang="ru-RU" sz="4000" dirty="0" smtClean="0"/>
              <a:t>Жизнь нашей  мечети продолжается: по праздникам и будням совершается богослужение. Верующие люди идут в мечеть, чтобы найти  и укрепить свою Веру и Любовь к Богу и получить Надежду. И каждый истинно верующий человек   старается  творить добро, отрицать плохое, старается помочь ближнему, ведет здоровый образ жизни. </a:t>
            </a:r>
            <a:endParaRPr lang="ru-RU" sz="4000" dirty="0"/>
          </a:p>
        </p:txBody>
      </p:sp>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205558"/>
          </a:xfrm>
        </p:spPr>
        <p:txBody>
          <a:bodyPr/>
          <a:lstStyle/>
          <a:p>
            <a:r>
              <a:rPr lang="ru-RU" dirty="0" smtClean="0"/>
              <a:t>В мечеть  идут в горе и в радости, здесь находят понимание и участие, успокоение и совет</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pic>
        <p:nvPicPr>
          <p:cNvPr id="3" name="Picture 2" descr="G:\101CANON\IMG_2220.JPG"/>
          <p:cNvPicPr>
            <a:picLocks noGrp="1" noChangeAspect="1" noChangeArrowheads="1"/>
          </p:cNvPicPr>
          <p:nvPr>
            <p:ph type="pic" idx="1"/>
          </p:nvPr>
        </p:nvPicPr>
        <p:blipFill>
          <a:blip r:embed="rId2" cstate="screen"/>
          <a:srcRect/>
          <a:stretch>
            <a:fillRect/>
          </a:stretch>
        </p:blipFill>
        <p:spPr bwMode="auto">
          <a:xfrm>
            <a:off x="2123728" y="2348880"/>
            <a:ext cx="4824536" cy="4000552"/>
          </a:xfrm>
          <a:prstGeom prst="rect">
            <a:avLst/>
          </a:prstGeom>
          <a:noFill/>
        </p:spPr>
      </p:pic>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наиля\Desktop\101CANON\101CANON\IMG_2235.JPG"/>
          <p:cNvPicPr>
            <a:picLocks noChangeAspect="1" noChangeArrowheads="1"/>
          </p:cNvPicPr>
          <p:nvPr/>
        </p:nvPicPr>
        <p:blipFill>
          <a:blip r:embed="rId3" cstate="screen"/>
          <a:srcRect/>
          <a:stretch>
            <a:fillRect/>
          </a:stretch>
        </p:blipFill>
        <p:spPr bwMode="auto">
          <a:xfrm>
            <a:off x="285720" y="428604"/>
            <a:ext cx="8429684" cy="6000792"/>
          </a:xfrm>
          <a:prstGeom prst="rect">
            <a:avLst/>
          </a:prstGeom>
          <a:noFill/>
        </p:spPr>
      </p:pic>
      <p:sp>
        <p:nvSpPr>
          <p:cNvPr id="11266" name="Rectangle 3"/>
          <p:cNvSpPr>
            <a:spLocks noGrp="1" noChangeArrowheads="1"/>
          </p:cNvSpPr>
          <p:nvPr>
            <p:ph type="body" idx="1"/>
          </p:nvPr>
        </p:nvSpPr>
        <p:spPr>
          <a:xfrm>
            <a:off x="457200" y="285728"/>
            <a:ext cx="8229600" cy="5810272"/>
          </a:xfrm>
        </p:spPr>
        <p:txBody>
          <a:bodyPr/>
          <a:lstStyle/>
          <a:p>
            <a:pPr eaLnBrk="1" hangingPunct="1">
              <a:buNone/>
            </a:pPr>
            <a:r>
              <a:rPr lang="ru-RU" dirty="0" smtClean="0"/>
              <a:t>                                              </a:t>
            </a:r>
          </a:p>
          <a:p>
            <a:pPr eaLnBrk="1" hangingPunct="1">
              <a:buNone/>
            </a:pPr>
            <a:endParaRPr lang="ru-RU" dirty="0" smtClean="0"/>
          </a:p>
          <a:p>
            <a:pPr eaLnBrk="1" hangingPunct="1">
              <a:buNone/>
            </a:pPr>
            <a:r>
              <a:rPr lang="ru-RU" dirty="0" smtClean="0">
                <a:solidFill>
                  <a:srgbClr val="FF0000"/>
                </a:solidFill>
              </a:rPr>
              <a:t>                                       </a:t>
            </a:r>
            <a:r>
              <a:rPr lang="ru-RU" sz="3600" dirty="0" smtClean="0">
                <a:solidFill>
                  <a:srgbClr val="FF0000"/>
                </a:solidFill>
              </a:rPr>
              <a:t>Мечеть – дом  божий       </a:t>
            </a:r>
          </a:p>
          <a:p>
            <a:pPr eaLnBrk="1" hangingPunct="1">
              <a:buNone/>
            </a:pPr>
            <a:r>
              <a:rPr lang="ru-RU" sz="3600" dirty="0" smtClean="0">
                <a:solidFill>
                  <a:srgbClr val="FF0000"/>
                </a:solidFill>
              </a:rPr>
              <a:t>                                        </a:t>
            </a:r>
          </a:p>
        </p:txBody>
      </p:sp>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p:txBody>
          <a:bodyPr/>
          <a:lstStyle/>
          <a:p>
            <a:pPr eaLnBrk="1" hangingPunct="1"/>
            <a:endParaRPr lang="ru-RU" dirty="0" smtClean="0"/>
          </a:p>
        </p:txBody>
      </p:sp>
      <p:sp>
        <p:nvSpPr>
          <p:cNvPr id="69636" name="WordArt 4"/>
          <p:cNvSpPr>
            <a:spLocks noChangeArrowheads="1" noChangeShapeType="1" noTextEdit="1"/>
          </p:cNvSpPr>
          <p:nvPr/>
        </p:nvSpPr>
        <p:spPr bwMode="auto">
          <a:xfrm>
            <a:off x="1042988" y="765175"/>
            <a:ext cx="6985000" cy="1150938"/>
          </a:xfrm>
          <a:prstGeom prst="rect">
            <a:avLst/>
          </a:prstGeom>
        </p:spPr>
        <p:txBody>
          <a:bodyPr wrap="none" fromWordArt="1">
            <a:prstTxWarp prst="textWave1">
              <a:avLst>
                <a:gd name="adj1" fmla="val 13005"/>
                <a:gd name="adj2" fmla="val 0"/>
              </a:avLst>
            </a:prstTxWarp>
          </a:bodyPr>
          <a:lstStyle/>
          <a:p>
            <a:pPr algn="ctr"/>
            <a:r>
              <a:rPr lang="ru-RU"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Спасибо за внимание!!!</a:t>
            </a:r>
          </a:p>
        </p:txBody>
      </p:sp>
      <p:pic>
        <p:nvPicPr>
          <p:cNvPr id="11268" name="Picture 5" descr="kidsbar"/>
          <p:cNvPicPr>
            <a:picLocks noChangeAspect="1" noChangeArrowheads="1" noCrop="1"/>
          </p:cNvPicPr>
          <p:nvPr/>
        </p:nvPicPr>
        <p:blipFill>
          <a:blip r:embed="rId3" cstate="screen"/>
          <a:srcRect/>
          <a:stretch>
            <a:fillRect/>
          </a:stretch>
        </p:blipFill>
        <p:spPr bwMode="auto">
          <a:xfrm>
            <a:off x="684213" y="2781300"/>
            <a:ext cx="7632700" cy="1152525"/>
          </a:xfrm>
          <a:prstGeom prst="rect">
            <a:avLst/>
          </a:prstGeom>
          <a:noFill/>
          <a:ln w="9525">
            <a:noFill/>
            <a:miter lim="800000"/>
            <a:headEnd/>
            <a:tailEnd/>
          </a:ln>
        </p:spPr>
      </p:pic>
      <p:sp>
        <p:nvSpPr>
          <p:cNvPr id="69638" name="WordArt 6" descr="Частый вертикальный"/>
          <p:cNvSpPr>
            <a:spLocks noChangeArrowheads="1" noChangeShapeType="1" noTextEdit="1"/>
          </p:cNvSpPr>
          <p:nvPr/>
        </p:nvSpPr>
        <p:spPr bwMode="auto">
          <a:xfrm>
            <a:off x="1403350" y="4221163"/>
            <a:ext cx="6553200" cy="2016125"/>
          </a:xfrm>
          <a:prstGeom prst="rect">
            <a:avLst/>
          </a:prstGeom>
        </p:spPr>
        <p:txBody>
          <a:bodyPr wrap="none" fromWordArt="1">
            <a:prstTxWarp prst="textWave1">
              <a:avLst>
                <a:gd name="adj1" fmla="val 13005"/>
                <a:gd name="adj2" fmla="val 0"/>
              </a:avLst>
            </a:prstTxWarp>
          </a:bodyPr>
          <a:lstStyle/>
          <a:p>
            <a:pPr algn="ctr"/>
            <a:r>
              <a:rPr lang="ru-RU" sz="3600" kern="10" dirty="0" err="1">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rPr>
              <a:t>Сау</a:t>
            </a:r>
            <a:r>
              <a:rPr lang="ru-RU"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rPr>
              <a:t> </a:t>
            </a:r>
            <a:r>
              <a:rPr lang="ru-RU" sz="3600" kern="10" dirty="0" err="1">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rPr>
              <a:t>булыгыз</a:t>
            </a:r>
            <a:r>
              <a:rPr lang="ru-RU"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rPr>
              <a: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69636"/>
                                        </p:tgtEl>
                                        <p:attrNameLst>
                                          <p:attrName>style.visibility</p:attrName>
                                        </p:attrNameLst>
                                      </p:cBhvr>
                                      <p:to>
                                        <p:strVal val="visible"/>
                                      </p:to>
                                    </p:set>
                                    <p:anim calcmode="lin" valueType="num">
                                      <p:cBhvr>
                                        <p:cTn id="7" dur="1000" fill="hold"/>
                                        <p:tgtEl>
                                          <p:spTgt spid="69636"/>
                                        </p:tgtEl>
                                        <p:attrNameLst>
                                          <p:attrName>ppt_w</p:attrName>
                                        </p:attrNameLst>
                                      </p:cBhvr>
                                      <p:tavLst>
                                        <p:tav tm="0">
                                          <p:val>
                                            <p:fltVal val="0"/>
                                          </p:val>
                                        </p:tav>
                                        <p:tav tm="100000">
                                          <p:val>
                                            <p:strVal val="#ppt_w"/>
                                          </p:val>
                                        </p:tav>
                                      </p:tavLst>
                                    </p:anim>
                                    <p:anim calcmode="lin" valueType="num">
                                      <p:cBhvr>
                                        <p:cTn id="8" dur="1000" fill="hold"/>
                                        <p:tgtEl>
                                          <p:spTgt spid="69636"/>
                                        </p:tgtEl>
                                        <p:attrNameLst>
                                          <p:attrName>ppt_h</p:attrName>
                                        </p:attrNameLst>
                                      </p:cBhvr>
                                      <p:tavLst>
                                        <p:tav tm="0">
                                          <p:val>
                                            <p:fltVal val="0"/>
                                          </p:val>
                                        </p:tav>
                                        <p:tav tm="100000">
                                          <p:val>
                                            <p:strVal val="#ppt_h"/>
                                          </p:val>
                                        </p:tav>
                                      </p:tavLst>
                                    </p:anim>
                                    <p:anim calcmode="lin" valueType="num">
                                      <p:cBhvr>
                                        <p:cTn id="9" dur="1000" fill="hold"/>
                                        <p:tgtEl>
                                          <p:spTgt spid="6963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963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69638"/>
                                        </p:tgtEl>
                                        <p:attrNameLst>
                                          <p:attrName>style.visibility</p:attrName>
                                        </p:attrNameLst>
                                      </p:cBhvr>
                                      <p:to>
                                        <p:strVal val="visible"/>
                                      </p:to>
                                    </p:set>
                                    <p:anim calcmode="lin" valueType="num">
                                      <p:cBhvr>
                                        <p:cTn id="14" dur="1000" fill="hold"/>
                                        <p:tgtEl>
                                          <p:spTgt spid="69638"/>
                                        </p:tgtEl>
                                        <p:attrNameLst>
                                          <p:attrName>ppt_w</p:attrName>
                                        </p:attrNameLst>
                                      </p:cBhvr>
                                      <p:tavLst>
                                        <p:tav tm="0">
                                          <p:val>
                                            <p:fltVal val="0"/>
                                          </p:val>
                                        </p:tav>
                                        <p:tav tm="100000">
                                          <p:val>
                                            <p:strVal val="#ppt_w"/>
                                          </p:val>
                                        </p:tav>
                                      </p:tavLst>
                                    </p:anim>
                                    <p:anim calcmode="lin" valueType="num">
                                      <p:cBhvr>
                                        <p:cTn id="15" dur="1000" fill="hold"/>
                                        <p:tgtEl>
                                          <p:spTgt spid="69638"/>
                                        </p:tgtEl>
                                        <p:attrNameLst>
                                          <p:attrName>ppt_h</p:attrName>
                                        </p:attrNameLst>
                                      </p:cBhvr>
                                      <p:tavLst>
                                        <p:tav tm="0">
                                          <p:val>
                                            <p:fltVal val="0"/>
                                          </p:val>
                                        </p:tav>
                                        <p:tav tm="100000">
                                          <p:val>
                                            <p:strVal val="#ppt_h"/>
                                          </p:val>
                                        </p:tav>
                                      </p:tavLst>
                                    </p:anim>
                                    <p:anim calcmode="lin" valueType="num">
                                      <p:cBhvr>
                                        <p:cTn id="16" dur="1000" fill="hold"/>
                                        <p:tgtEl>
                                          <p:spTgt spid="6963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963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P spid="696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Содержимое 1"/>
          <p:cNvSpPr>
            <a:spLocks noGrp="1"/>
          </p:cNvSpPr>
          <p:nvPr>
            <p:ph idx="1"/>
          </p:nvPr>
        </p:nvSpPr>
        <p:spPr>
          <a:xfrm>
            <a:off x="457200" y="2500313"/>
            <a:ext cx="8229600" cy="3595687"/>
          </a:xfrm>
        </p:spPr>
        <p:txBody>
          <a:bodyPr/>
          <a:lstStyle/>
          <a:p>
            <a:pPr>
              <a:buFont typeface="Wingdings 2" pitchFamily="18" charset="2"/>
              <a:buNone/>
            </a:pPr>
            <a:r>
              <a:rPr lang="ru-RU" b="1"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Задачи:</a:t>
            </a:r>
            <a:endParaRPr lang="ru-RU" sz="3600" dirty="0" smtClean="0">
              <a:latin typeface="Times New Roman" pitchFamily="18" charset="0"/>
              <a:cs typeface="Times New Roman" pitchFamily="18" charset="0"/>
            </a:endParaRPr>
          </a:p>
          <a:p>
            <a:pPr>
              <a:buFont typeface="Wingdings 2" pitchFamily="18" charset="2"/>
              <a:buNone/>
            </a:pPr>
            <a:r>
              <a:rPr lang="ru-RU" dirty="0" smtClean="0">
                <a:latin typeface="Times New Roman" pitchFamily="18" charset="0"/>
                <a:cs typeface="Times New Roman" pitchFamily="18" charset="0"/>
              </a:rPr>
              <a:t>1. </a:t>
            </a:r>
            <a:r>
              <a:rPr lang="ru-RU" sz="3200" dirty="0" smtClean="0">
                <a:latin typeface="Times New Roman" pitchFamily="18" charset="0"/>
                <a:cs typeface="Times New Roman" pitchFamily="18" charset="0"/>
              </a:rPr>
              <a:t> Для чего же строили предки  мечети?</a:t>
            </a:r>
            <a:r>
              <a:rPr lang="ru-RU" sz="3200" b="1"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  Для чего они предназначаются сейчас?</a:t>
            </a:r>
            <a:r>
              <a:rPr lang="ru-RU" sz="3200" b="1"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Что же влечет человека туда?</a:t>
            </a:r>
          </a:p>
          <a:p>
            <a:pPr>
              <a:buFont typeface="Wingdings 2" pitchFamily="18" charset="2"/>
              <a:buNone/>
            </a:pPr>
            <a:r>
              <a:rPr lang="ru-RU" sz="3200" dirty="0" smtClean="0">
                <a:latin typeface="Times New Roman" pitchFamily="18" charset="0"/>
                <a:cs typeface="Times New Roman" pitchFamily="18" charset="0"/>
              </a:rPr>
              <a:t>2. Полезны ли  намаз и ураза для человеческого организма? (с точки зрения медицины)</a:t>
            </a:r>
          </a:p>
          <a:p>
            <a:endParaRPr lang="ru-RU" dirty="0" smtClean="0"/>
          </a:p>
        </p:txBody>
      </p:sp>
      <p:sp>
        <p:nvSpPr>
          <p:cNvPr id="3" name="Заголовок 2"/>
          <p:cNvSpPr>
            <a:spLocks noGrp="1"/>
          </p:cNvSpPr>
          <p:nvPr>
            <p:ph type="title"/>
          </p:nvPr>
        </p:nvSpPr>
        <p:spPr>
          <a:xfrm>
            <a:off x="457200" y="152400"/>
            <a:ext cx="8229600" cy="2562220"/>
          </a:xfrm>
        </p:spPr>
        <p:txBody>
          <a:bodyPr/>
          <a:lstStyle/>
          <a:p>
            <a:pPr>
              <a:defRPr/>
            </a:pPr>
            <a:r>
              <a:rPr lang="ru-RU" b="1" dirty="0" smtClean="0">
                <a:latin typeface="Times New Roman" pitchFamily="18" charset="0"/>
                <a:cs typeface="Times New Roman" pitchFamily="18" charset="0"/>
              </a:rPr>
              <a:t>Цель моей</a:t>
            </a:r>
            <a:r>
              <a:rPr lang="ru-RU" dirty="0" smtClean="0">
                <a:latin typeface="Times New Roman" pitchFamily="18" charset="0"/>
                <a:cs typeface="Times New Roman" pitchFamily="18" charset="0"/>
              </a:rPr>
              <a:t> работы –  раскрыть     значение мечети в жизни человека.</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a:defRPr/>
            </a:pPr>
            <a:r>
              <a:rPr lang="ru-RU" b="1" dirty="0" smtClean="0"/>
              <a:t>          Актуальность:</a:t>
            </a:r>
            <a:r>
              <a:rPr lang="ru-RU" dirty="0" smtClean="0"/>
              <a:t> </a:t>
            </a:r>
            <a:br>
              <a:rPr lang="ru-RU" dirty="0" smtClean="0"/>
            </a:br>
            <a:endParaRPr lang="ru-RU" dirty="0"/>
          </a:p>
        </p:txBody>
      </p:sp>
      <p:sp>
        <p:nvSpPr>
          <p:cNvPr id="8195" name="Содержимое 4"/>
          <p:cNvSpPr>
            <a:spLocks noGrp="1"/>
          </p:cNvSpPr>
          <p:nvPr>
            <p:ph sz="half" idx="1"/>
          </p:nvPr>
        </p:nvSpPr>
        <p:spPr>
          <a:xfrm>
            <a:off x="457200" y="1000125"/>
            <a:ext cx="5329238" cy="5095875"/>
          </a:xfrm>
        </p:spPr>
        <p:txBody>
          <a:bodyPr/>
          <a:lstStyle/>
          <a:p>
            <a:pPr>
              <a:buFont typeface="Wingdings 2" pitchFamily="18" charset="2"/>
              <a:buNone/>
            </a:pPr>
            <a:r>
              <a:rPr lang="ru-RU" dirty="0" smtClean="0"/>
              <a:t>    Невозможно представить себе современный город, поселок, село без мечетей, храмов. Год назад  состоялось  открытие мечети в нашем селе </a:t>
            </a:r>
            <a:r>
              <a:rPr lang="ru-RU" dirty="0" err="1" smtClean="0"/>
              <a:t>Килинчи</a:t>
            </a:r>
            <a:r>
              <a:rPr lang="ru-RU" dirty="0" smtClean="0"/>
              <a:t>.  И мы , жители села, 5 раз в день слышим </a:t>
            </a:r>
            <a:r>
              <a:rPr lang="ru-RU" dirty="0" err="1" smtClean="0"/>
              <a:t>Азан</a:t>
            </a:r>
            <a:r>
              <a:rPr lang="ru-RU" dirty="0" smtClean="0"/>
              <a:t>. Я  и мои друзья заинтересовались, что же интересно говорит нам мулла 5 раз в день и почему люди ходят в мечеть? </a:t>
            </a:r>
          </a:p>
          <a:p>
            <a:endParaRPr lang="ru-RU" dirty="0" smtClean="0"/>
          </a:p>
        </p:txBody>
      </p:sp>
      <p:pic>
        <p:nvPicPr>
          <p:cNvPr id="8196" name="Picture 2" descr="C:\Documents and Settings\Admin\Рабочий стол\фестиваль отчет\IMG_6677.JPG"/>
          <p:cNvPicPr>
            <a:picLocks noGrp="1" noChangeAspect="1" noChangeArrowheads="1"/>
          </p:cNvPicPr>
          <p:nvPr>
            <p:ph sz="half" idx="2"/>
          </p:nvPr>
        </p:nvPicPr>
        <p:blipFill>
          <a:blip r:embed="rId3" cstate="screen"/>
          <a:srcRect/>
          <a:stretch>
            <a:fillRect/>
          </a:stretch>
        </p:blipFill>
        <p:spPr>
          <a:xfrm>
            <a:off x="5643563" y="1143000"/>
            <a:ext cx="3214687" cy="4857750"/>
          </a:xfrm>
          <a:noFill/>
        </p:spPr>
      </p:pic>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785794"/>
            <a:ext cx="8229600" cy="5072098"/>
          </a:xfrm>
        </p:spPr>
        <p:txBody>
          <a:bodyPr>
            <a:normAutofit/>
          </a:bodyPr>
          <a:lstStyle/>
          <a:p>
            <a:r>
              <a:rPr lang="ru-RU" sz="4000" dirty="0" smtClean="0"/>
              <a:t>В Килинчах   большинство жителей считают себя мусульманами . Их религия называется ислам. С молитвой мусульмане обращаются к Аллаху. Мусульманский храм называется мечеть.  Священная книга мусульман – Коран. Более 90 лет назад в селе было 3 мечети.</a:t>
            </a:r>
            <a:endParaRPr lang="ru-RU" dirty="0"/>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5776930"/>
          </a:xfrm>
        </p:spPr>
        <p:txBody>
          <a:bodyPr>
            <a:normAutofit/>
          </a:bodyPr>
          <a:lstStyle/>
          <a:p>
            <a:r>
              <a:rPr lang="ru-RU" dirty="0" smtClean="0"/>
              <a:t>  </a:t>
            </a:r>
            <a:r>
              <a:rPr lang="ru-RU" sz="4400" dirty="0" smtClean="0"/>
              <a:t>Село </a:t>
            </a:r>
            <a:r>
              <a:rPr lang="ru-RU" sz="4400" dirty="0" err="1" smtClean="0"/>
              <a:t>Килинчи</a:t>
            </a:r>
            <a:r>
              <a:rPr lang="ru-RU" sz="4400" dirty="0" smtClean="0"/>
              <a:t> состояло  из трех аулов и в каждом ауле была мечеть со своими духовными служителями, которые содержались полностью за счет прихожан. После 1917 года все мечети  были уничтожены.</a:t>
            </a:r>
            <a:br>
              <a:rPr lang="ru-RU" sz="4400" dirty="0" smtClean="0"/>
            </a:br>
            <a:endParaRPr lang="ru-RU" sz="4400" dirty="0"/>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229600" cy="5643602"/>
          </a:xfrm>
        </p:spPr>
        <p:txBody>
          <a:bodyPr>
            <a:normAutofit/>
          </a:bodyPr>
          <a:lstStyle/>
          <a:p>
            <a:r>
              <a:rPr lang="ru-RU" dirty="0" smtClean="0"/>
              <a:t>Кроме мусульман, в Килинчах живут христиане . Их религия – христианство, так как они обращаются с молитвой к Иисусу Христу. Храм у христиан называется церковь или собор. В селе нет церкви.  Священная книга христиан – Библия. </a:t>
            </a:r>
            <a:endParaRPr lang="ru-RU" dirty="0"/>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348434"/>
          </a:xfrm>
        </p:spPr>
        <p:txBody>
          <a:bodyPr>
            <a:normAutofit/>
          </a:bodyPr>
          <a:lstStyle/>
          <a:p>
            <a:r>
              <a:rPr lang="ru-RU" dirty="0" smtClean="0"/>
              <a:t> Я опросила своих одноклассников и учителей, какими качествами должен обладать человек по отношению к людям другой веры?  И получила такие ответы: </a:t>
            </a:r>
            <a:r>
              <a:rPr lang="ru-RU" i="1" dirty="0" smtClean="0"/>
              <a:t>доброта, доброжелательность, уважение, миролюбие, чуткость, терпимость.</a:t>
            </a:r>
            <a:endParaRPr lang="ru-RU" dirty="0"/>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062682"/>
          </a:xfrm>
        </p:spPr>
        <p:txBody>
          <a:bodyPr/>
          <a:lstStyle/>
          <a:p>
            <a:endParaRPr lang="ru-RU" dirty="0"/>
          </a:p>
        </p:txBody>
      </p:sp>
      <p:pic>
        <p:nvPicPr>
          <p:cNvPr id="3" name="Picture 2" descr="C:\Users\наиля\Desktop\101CANON\101CANON\IMG_2238.JPG"/>
          <p:cNvPicPr>
            <a:picLocks noChangeAspect="1" noChangeArrowheads="1"/>
          </p:cNvPicPr>
          <p:nvPr/>
        </p:nvPicPr>
        <p:blipFill>
          <a:blip r:embed="rId3" cstate="screen"/>
          <a:srcRect/>
          <a:stretch>
            <a:fillRect/>
          </a:stretch>
        </p:blipFill>
        <p:spPr bwMode="auto">
          <a:xfrm>
            <a:off x="428596" y="285728"/>
            <a:ext cx="4429156" cy="6096000"/>
          </a:xfrm>
          <a:prstGeom prst="rect">
            <a:avLst/>
          </a:prstGeom>
          <a:noFill/>
        </p:spPr>
      </p:pic>
      <p:pic>
        <p:nvPicPr>
          <p:cNvPr id="3074" name="Picture 2" descr="C:\Users\наиля\Desktop\101CANON\101CANON\IMG_2241.JPG"/>
          <p:cNvPicPr>
            <a:picLocks noChangeAspect="1" noChangeArrowheads="1"/>
          </p:cNvPicPr>
          <p:nvPr/>
        </p:nvPicPr>
        <p:blipFill>
          <a:blip r:embed="rId4" cstate="screen"/>
          <a:srcRect/>
          <a:stretch>
            <a:fillRect/>
          </a:stretch>
        </p:blipFill>
        <p:spPr bwMode="auto">
          <a:xfrm>
            <a:off x="4643438" y="285728"/>
            <a:ext cx="3992562" cy="6096000"/>
          </a:xfrm>
          <a:prstGeom prst="rect">
            <a:avLst/>
          </a:prstGeom>
          <a:noFill/>
        </p:spPr>
      </p:pic>
    </p:spTree>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1470</TotalTime>
  <Words>588</Words>
  <Application>Microsoft Office PowerPoint</Application>
  <PresentationFormat>Экран (4:3)</PresentationFormat>
  <Paragraphs>88</Paragraphs>
  <Slides>29</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Бумажная</vt:lpstr>
      <vt:lpstr>Слайд 1</vt:lpstr>
      <vt:lpstr>      Мечеть – дом божий</vt:lpstr>
      <vt:lpstr>Цель моей работы –  раскрыть     значение мечети в жизни человека. </vt:lpstr>
      <vt:lpstr>          Актуальность:  </vt:lpstr>
      <vt:lpstr>В Килинчах   большинство жителей считают себя мусульманами . Их религия называется ислам. С молитвой мусульмане обращаются к Аллаху. Мусульманский храм называется мечеть.  Священная книга мусульман – Коран. Более 90 лет назад в селе было 3 мечети.</vt:lpstr>
      <vt:lpstr>  Село Килинчи состояло  из трех аулов и в каждом ауле была мечеть со своими духовными служителями, которые содержались полностью за счет прихожан. После 1917 года все мечети  были уничтожены. </vt:lpstr>
      <vt:lpstr>Кроме мусульман, в Килинчах живут христиане . Их религия – христианство, так как они обращаются с молитвой к Иисусу Христу. Храм у христиан называется церковь или собор. В селе нет церкви.  Священная книга христиан – Библия. </vt:lpstr>
      <vt:lpstr> Я опросила своих одноклассников и учителей, какими качествами должен обладать человек по отношению к людям другой веры?  И получила такие ответы: доброта, доброжелательность, уважение, миролюбие, чуткость, терпимость.</vt:lpstr>
      <vt:lpstr>Слайд 9</vt:lpstr>
      <vt:lpstr>В 17б7 году Казань посетила Екатерина II. "Бабушка-царица"  - эби-патша ( так ласково называли ее татары) разрешила строить мечети. Когда дело дошло до возведения минарета, городские власти, обеспокоенные его высотой, написали Екатерине II жалобу: "Ты хоть и дала мусульманам разрешение на строительство мечетей, но они строят очень высоко". </vt:lpstr>
      <vt:lpstr>Екатерина II :</vt:lpstr>
      <vt:lpstr>        Это значит, что уже несколько столетий назад среди передовых людей формировалась культура отношений к людям  иного вероисповедания. В сборе средств и строительстве нашей мечети принимали участие не только мусульмане, но и люди исповедующие другие религии. </vt:lpstr>
      <vt:lpstr> Для чего ходят в   мечеть? </vt:lpstr>
      <vt:lpstr>   В  нашей мечети :     1) по праздникам  (Ураза Байрам, Корбан Байрам) и будням совершается богослужение;   2) проводят обряд – венчание молодоженов – Никах;    3) обучают арабскому языку;  4) проводят обряд имя наречение – Ат кушу, исем кушу;       5)  читают намаз, когда провожают в последний путь усопших.</vt:lpstr>
      <vt:lpstr>Служители мечети:</vt:lpstr>
      <vt:lpstr>    Муэдзин 5 раз в день  читает молитву –  Азан  : «Аллах велик! Свидетельствую, что  нет Бога кроме Аллаха!  Идите на молитву.  Идите к лучшему из  дел!»  </vt:lpstr>
      <vt:lpstr>Слайд 17</vt:lpstr>
      <vt:lpstr>Полезны ли для человеческого организма Намаз ?(с  точки зрения медицины)</vt:lpstr>
      <vt:lpstr> 1.  Для телесного здоровья необходимо   соблюдение чистоты. Намаз (молитва) - воплощение чистоты</vt:lpstr>
      <vt:lpstr>   2. Движения, совершаемые в течение намаза , медленные и не утомляют сердце; совершаемые в различное время суток, они способствуют постоянной бодрости человека </vt:lpstr>
      <vt:lpstr>   3. В мозг того, кто склоняет голову к земле 80 раз в день, ритмично и обильно притекает кровь. Поэтому, благодаря хорошему питанию клеток мозга у совершающих намаз, реже встречаются нарушение памяти </vt:lpstr>
      <vt:lpstr>  4.В глазах, совершающего намаз, благодаря постоянным наклонам и подъемам, кровообращение происходит более активно</vt:lpstr>
      <vt:lpstr>   </vt:lpstr>
      <vt:lpstr>      6.Сроки намаза - наиболее подходящие сроки для обновления кровообращения и оживления дыхания.  7. Намаз –  первейший элемент  регулирования  сна.  </vt:lpstr>
      <vt:lpstr> Никто не имеет права осуждать человека за выбранную им религию или неверие. Нельзя принуждать, во что верить или не верить. Нужно принимать людей такими, какие они есть, уважать их веру, не навязывать свою. Современное общечеловеческое правило-закон говорит: во что верить, а во что нет, человек может решать только сам.</vt:lpstr>
      <vt:lpstr> Жизнь нашей  мечети продолжается: по праздникам и будням совершается богослужение. Верующие люди идут в мечеть, чтобы найти  и укрепить свою Веру и Любовь к Богу и получить Надежду. И каждый истинно верующий человек   старается  творить добро, отрицать плохое, старается помочь ближнему, ведет здоровый образ жизни. </vt:lpstr>
      <vt:lpstr>В мечеть  идут в горе и в радости, здесь находят понимание и участие, успокоение и совет      </vt:lpstr>
      <vt:lpstr>Слайд 28</vt:lpstr>
      <vt:lpstr>Слайд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наиля</dc:creator>
  <cp:lastModifiedBy>Пользователь</cp:lastModifiedBy>
  <cp:revision>170</cp:revision>
  <dcterms:created xsi:type="dcterms:W3CDTF">2011-02-08T14:48:21Z</dcterms:created>
  <dcterms:modified xsi:type="dcterms:W3CDTF">2012-05-14T09:06:21Z</dcterms:modified>
</cp:coreProperties>
</file>