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54416B"/>
    <a:srgbClr val="33CC33"/>
    <a:srgbClr val="FFFF66"/>
    <a:srgbClr val="FFFF99"/>
    <a:srgbClr val="3399FF"/>
    <a:srgbClr val="6600CC"/>
    <a:srgbClr val="FFCC66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4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15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8229600" cy="18288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1"/>
                </a:solidFill>
                <a:effectLst/>
              </a:rPr>
              <a:t>Путешествие в западную Россию</a:t>
            </a:r>
            <a:endParaRPr lang="ru-RU" sz="40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0"/>
            <a:ext cx="3714744" cy="12144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j-lt"/>
              </a:rPr>
              <a:t>Логин </a:t>
            </a:r>
            <a:r>
              <a:rPr lang="en-US" sz="2000" b="1" dirty="0" smtClean="0">
                <a:latin typeface="+mj-lt"/>
              </a:rPr>
              <a:t>br1048</a:t>
            </a:r>
          </a:p>
          <a:p>
            <a:r>
              <a:rPr lang="ru-RU" sz="2000" b="1" dirty="0" smtClean="0">
                <a:latin typeface="+mj-lt"/>
              </a:rPr>
              <a:t>Пароль </a:t>
            </a:r>
            <a:r>
              <a:rPr lang="en-US" sz="2000" b="1" dirty="0" smtClean="0">
                <a:latin typeface="+mj-lt"/>
              </a:rPr>
              <a:t>b802fedc</a:t>
            </a:r>
          </a:p>
          <a:p>
            <a:r>
              <a:rPr lang="ru-RU" sz="2000" b="1" dirty="0" smtClean="0">
                <a:latin typeface="+mj-lt"/>
              </a:rPr>
              <a:t>Команда «39 Р</a:t>
            </a:r>
            <a:r>
              <a:rPr lang="ru-RU" sz="2000" b="1" dirty="0" smtClean="0">
                <a:latin typeface="+mj-lt"/>
              </a:rPr>
              <a:t>егион</a:t>
            </a:r>
            <a:r>
              <a:rPr lang="ru-RU" sz="2000" b="1" dirty="0" smtClean="0">
                <a:latin typeface="+mj-lt"/>
              </a:rPr>
              <a:t>»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ellow-backgroun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2000" contrast="8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444195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78631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86993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33CC33"/>
                </a:solidFill>
                <a:effectLst/>
              </a:rPr>
              <a:t>Танцующий лес</a:t>
            </a:r>
            <a:endParaRPr lang="ru-RU" sz="4000" b="1" i="1" dirty="0">
              <a:solidFill>
                <a:srgbClr val="33CC33"/>
              </a:solidFill>
              <a:effectLst/>
            </a:endParaRPr>
          </a:p>
        </p:txBody>
      </p:sp>
      <p:pic>
        <p:nvPicPr>
          <p:cNvPr id="7" name="Рисунок 6" descr="x_a150d363.jpg"/>
          <p:cNvPicPr>
            <a:picLocks noChangeAspect="1"/>
          </p:cNvPicPr>
          <p:nvPr/>
        </p:nvPicPr>
        <p:blipFill>
          <a:blip r:embed="rId4">
            <a:lum bright="17000"/>
          </a:blip>
          <a:stretch>
            <a:fillRect/>
          </a:stretch>
        </p:blipFill>
        <p:spPr>
          <a:xfrm>
            <a:off x="3047984" y="3525832"/>
            <a:ext cx="6096016" cy="333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Маршрут знакомит с участком необычного соснового леса, посаженного в начале 60-х гг. на дюне Круглой (</a:t>
            </a:r>
            <a:r>
              <a:rPr lang="ru-RU" sz="2000" b="1" i="1" dirty="0" err="1" smtClean="0"/>
              <a:t>Рундерберг</a:t>
            </a:r>
            <a:r>
              <a:rPr lang="ru-RU" sz="2000" b="1" i="1" dirty="0" smtClean="0"/>
              <a:t>) в окрестностях поселка Рыбачий. Танцующий лес- это уникальное природное явление. Сосны в этом лесу изгибаются в причудливых "позах", как будто в танце. Некоторые стволы даже свиты в кольцо. Считается, что если человек пролезет сквозь такое кольцо, загадав желание, то оно сбудется. Другое поверье гласит, что места, где стволы образуют такие кольца, - это границы положительной и отрицательной энергии. И если проползти через кольцо с правильной стороны, то продлишь жизнь на год.</a:t>
            </a:r>
          </a:p>
          <a:p>
            <a:r>
              <a:rPr lang="ru-RU" sz="2000" b="1" i="1" dirty="0" smtClean="0"/>
              <a:t>Причины такого аномального строения деревьев до сих пор точно не установлены. Среди версий- и воздействие ветра, от которого деревья клонятся и выгибаются; и повреждения от насекомых нападающих на молодые сосны и повреждающих побеги; и даже "турбулентный </a:t>
            </a:r>
            <a:r>
              <a:rPr lang="ru-RU" sz="2000" b="1" i="1" dirty="0" err="1" smtClean="0"/>
              <a:t>энерговорот</a:t>
            </a:r>
            <a:r>
              <a:rPr lang="ru-RU" sz="2000" b="1" i="1" dirty="0" smtClean="0"/>
              <a:t>".</a:t>
            </a:r>
            <a:endParaRPr lang="ru-RU" sz="2000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ellow-backgroun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3000" contrast="-14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7143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14290"/>
            <a:ext cx="4643438" cy="664371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Калининградская область, безусловно, отличается своей красотой и индивидуальностью, доставшихся нам от старого Кёнигсберга. Достопримечательностей настолько много, что обо всех не рассказать- нужно просто побывать здесь и насладиться атмосферой тихого города.</a:t>
            </a:r>
          </a:p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хоть немного узнать о захватывающей истории и судьбе города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как становишься маленькой частичкой этого прекрасного мира.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определенно стоит посетить Калининград!</a:t>
            </a:r>
          </a:p>
        </p:txBody>
      </p:sp>
      <p:pic>
        <p:nvPicPr>
          <p:cNvPr id="9" name="Рисунок 8" descr="IMG_42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428603"/>
            <a:ext cx="4429124" cy="2952749"/>
          </a:xfrm>
          <a:prstGeom prst="rect">
            <a:avLst/>
          </a:prstGeom>
        </p:spPr>
      </p:pic>
      <p:pic>
        <p:nvPicPr>
          <p:cNvPr id="6" name="Рисунок 5" descr="аертапчмм00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3500438"/>
            <a:ext cx="4429124" cy="29527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ellow-background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6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0" dirty="0" smtClean="0">
                <a:solidFill>
                  <a:srgbClr val="0033CC"/>
                </a:solidFill>
                <a:effectLst/>
                <a:latin typeface="Monotype Corsiva" pitchFamily="66" charset="0"/>
              </a:rPr>
              <a:t>Мы очень надеемся, что Вам понравилась наша презентация, и </a:t>
            </a:r>
            <a:r>
              <a:rPr lang="ru-RU" sz="6000" b="0" dirty="0" smtClean="0">
                <a:solidFill>
                  <a:srgbClr val="0033CC"/>
                </a:solidFill>
                <a:effectLst/>
                <a:latin typeface="Monotype Corsiva" pitchFamily="66" charset="0"/>
              </a:rPr>
              <a:t>Вы </a:t>
            </a:r>
            <a:r>
              <a:rPr lang="ru-RU" sz="6000" b="0" dirty="0" smtClean="0">
                <a:solidFill>
                  <a:srgbClr val="0033CC"/>
                </a:solidFill>
                <a:effectLst/>
                <a:latin typeface="Monotype Corsiva" pitchFamily="66" charset="0"/>
              </a:rPr>
              <a:t>за неё </a:t>
            </a:r>
            <a:r>
              <a:rPr lang="ru-RU" sz="6000" b="0" dirty="0" smtClean="0">
                <a:solidFill>
                  <a:srgbClr val="0033CC"/>
                </a:solidFill>
                <a:effectLst/>
                <a:latin typeface="Monotype Corsiva" pitchFamily="66" charset="0"/>
              </a:rPr>
              <a:t>проголосуете</a:t>
            </a:r>
            <a:r>
              <a:rPr lang="ru-RU" sz="6000" b="0" dirty="0" smtClean="0">
                <a:solidFill>
                  <a:srgbClr val="0033CC"/>
                </a:solidFill>
                <a:effectLst/>
                <a:latin typeface="Monotype Corsiva" pitchFamily="66" charset="0"/>
              </a:rPr>
              <a:t>!</a:t>
            </a:r>
            <a:endParaRPr lang="ru-RU" sz="6000" b="0" dirty="0">
              <a:solidFill>
                <a:srgbClr val="0033CC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Рисунок 3" descr="2010-07-01_5D_7156_Artem_Sapeg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yellow-background.jpg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-4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Калининградская область</a:t>
            </a:r>
            <a:endParaRPr lang="ru-RU" sz="4400" b="1" i="1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142844" y="1428736"/>
            <a:ext cx="8715436" cy="5429264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  Калининградская область является самым западным регионом Российской Федерации, входящим в состав Северо-Западного федерального округа.       Отделена от остальной России территорией других государств, но соединена морем и является, таким образом,  </a:t>
            </a:r>
            <a:r>
              <a:rPr lang="ru-RU" sz="2000" i="1" dirty="0" err="1" smtClean="0">
                <a:solidFill>
                  <a:schemeClr val="bg1"/>
                </a:solidFill>
              </a:rPr>
              <a:t>полуэксклавом</a:t>
            </a:r>
            <a:r>
              <a:rPr lang="ru-RU" sz="2000" i="1" dirty="0" smtClean="0">
                <a:solidFill>
                  <a:schemeClr val="bg1"/>
                </a:solidFill>
              </a:rPr>
              <a:t> : на юге граничит с Польшей, на севере и востоке - с Литвой, на западе омывается водами Балтийского моря. 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  Калининградская область богата своими особенностями и особенно достопримечательностями.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kaliningrad-karta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bright="1000" contrast="17000"/>
          </a:blip>
          <a:stretch>
            <a:fillRect/>
          </a:stretch>
        </p:blipFill>
        <p:spPr>
          <a:xfrm>
            <a:off x="4032250" y="3571876"/>
            <a:ext cx="5111750" cy="316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ellow-backgroun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22000" contrast="2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 descr="dielec3.jpeg"/>
          <p:cNvPicPr>
            <a:picLocks noChangeAspect="1"/>
          </p:cNvPicPr>
          <p:nvPr/>
        </p:nvPicPr>
        <p:blipFill>
          <a:blip r:embed="rId3" cstate="email">
            <a:lum bright="9000" contrast="10000"/>
          </a:blip>
          <a:stretch>
            <a:fillRect/>
          </a:stretch>
        </p:blipFill>
        <p:spPr>
          <a:xfrm>
            <a:off x="5429256" y="4500570"/>
            <a:ext cx="371474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72518" cy="116205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2F27A"/>
                </a:solidFill>
                <a:effectLst/>
                <a:latin typeface="Candara" pitchFamily="34" charset="0"/>
              </a:rPr>
              <a:t>		Янтарный край</a:t>
            </a:r>
            <a:endParaRPr lang="ru-RU" sz="4800" b="1" i="1" dirty="0">
              <a:solidFill>
                <a:srgbClr val="F2F27A"/>
              </a:solidFill>
              <a:effectLst/>
              <a:latin typeface="Candara" pitchFamily="34" charset="0"/>
            </a:endParaRPr>
          </a:p>
        </p:txBody>
      </p:sp>
      <p:pic>
        <p:nvPicPr>
          <p:cNvPr id="8" name="Рисунок 7" descr="Amber6.jpg"/>
          <p:cNvPicPr>
            <a:picLocks noChangeAspect="1"/>
          </p:cNvPicPr>
          <p:nvPr/>
        </p:nvPicPr>
        <p:blipFill>
          <a:blip r:embed="rId4" cstate="email">
            <a:lum bright="2000" contrast="20000"/>
          </a:blip>
          <a:stretch>
            <a:fillRect/>
          </a:stretch>
        </p:blipFill>
        <p:spPr>
          <a:xfrm>
            <a:off x="0" y="4000504"/>
            <a:ext cx="535785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71546"/>
            <a:ext cx="8858280" cy="5572164"/>
          </a:xfrm>
        </p:spPr>
        <p:txBody>
          <a:bodyPr/>
          <a:lstStyle/>
          <a:p>
            <a:r>
              <a:rPr lang="ru-RU" sz="2000" dirty="0" smtClean="0">
                <a:solidFill>
                  <a:srgbClr val="663300"/>
                </a:solidFill>
              </a:rPr>
              <a:t>  </a:t>
            </a:r>
            <a:r>
              <a:rPr lang="ru-RU" sz="2000" i="1" dirty="0" smtClean="0">
                <a:solidFill>
                  <a:srgbClr val="663300"/>
                </a:solidFill>
              </a:rPr>
              <a:t>Главной особенностью Калининградской области является крупное месторождение янтаря, добывающегося единственным в мире промышленным предприятием по добыче янтаря, находящимся в посёлке Янтарном. Залежи этого удивительного минерала составляют более 90 % разведанных мировых запасов. </a:t>
            </a:r>
            <a:br>
              <a:rPr lang="ru-RU" sz="2000" i="1" dirty="0" smtClean="0">
                <a:solidFill>
                  <a:srgbClr val="663300"/>
                </a:solidFill>
              </a:rPr>
            </a:br>
            <a:r>
              <a:rPr lang="ru-RU" sz="2000" i="1" dirty="0" smtClean="0">
                <a:solidFill>
                  <a:srgbClr val="663300"/>
                </a:solidFill>
              </a:rPr>
              <a:t>  Янтарь является одним из символов города и Калининградской области,</a:t>
            </a:r>
            <a:br>
              <a:rPr lang="ru-RU" sz="2000" i="1" dirty="0" smtClean="0">
                <a:solidFill>
                  <a:srgbClr val="663300"/>
                </a:solidFill>
              </a:rPr>
            </a:br>
            <a:r>
              <a:rPr lang="ru-RU" sz="2000" i="1" dirty="0" smtClean="0">
                <a:solidFill>
                  <a:srgbClr val="663300"/>
                </a:solidFill>
              </a:rPr>
              <a:t>поэтому его упоминание можно встретить во многих названиях предприятий, организаций, культурных событий, продукции Калининградских производителей. </a:t>
            </a:r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r>
              <a:rPr lang="ru-RU" dirty="0" smtClean="0">
                <a:solidFill>
                  <a:srgbClr val="663300"/>
                </a:solidFill>
              </a:rPr>
              <a:t> </a:t>
            </a:r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ellow-backgroun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19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AmberRoom2.jpg"/>
          <p:cNvPicPr>
            <a:picLocks noChangeAspect="1"/>
          </p:cNvPicPr>
          <p:nvPr/>
        </p:nvPicPr>
        <p:blipFill>
          <a:blip r:embed="rId3" cstate="email">
            <a:lum bright="-1000" contrast="7000"/>
          </a:blip>
          <a:stretch>
            <a:fillRect/>
          </a:stretch>
        </p:blipFill>
        <p:spPr>
          <a:xfrm>
            <a:off x="0" y="3645491"/>
            <a:ext cx="4643438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15106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onsolas" pitchFamily="49" charset="0"/>
              </a:rPr>
              <a:t>Древние легенды</a:t>
            </a:r>
            <a:endParaRPr lang="ru-RU" sz="4000" b="1" i="1" dirty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Consolas" pitchFamily="49" charset="0"/>
            </a:endParaRPr>
          </a:p>
        </p:txBody>
      </p:sp>
      <p:pic>
        <p:nvPicPr>
          <p:cNvPr id="8" name="Рисунок 7" descr="11445371aB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93902" y="0"/>
            <a:ext cx="2450098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9144000" cy="5214974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Калининград - город древних загадок, берущих начало ещё</a:t>
            </a:r>
            <a:b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 времён Тевтонского Ордена. Одной из таких многовековых </a:t>
            </a:r>
            <a:b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тайн является исчезновение Янтарной комнаты, созданной</a:t>
            </a:r>
            <a:b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</a:t>
            </a:r>
            <a:r>
              <a:rPr lang="en-US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XVIII </a:t>
            </a: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веке немецкими и датскими мастерами для прусского короля Фридриха I, затем подаренная Петру I. Тайна её исчезновения не разгадана до сих пор. Существует </a:t>
            </a:r>
            <a:r>
              <a:rPr lang="ru-RU" sz="1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мно</a:t>
            </a: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b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жество</a:t>
            </a: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версий её местонахождения, одной из которых является захоронение Янтарной комнаты на территории  старого Кёнигсберга немецкими войсками.</a:t>
            </a:r>
            <a:b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Узнать побольше о истории 8-го чуда света можно в Калининградском музее Янтаря-</a:t>
            </a:r>
            <a:b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единственном в России музее одного минерала. В музее также собраны уникальные</a:t>
            </a:r>
            <a:b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                          куски балтийского самоцвета и около</a:t>
            </a:r>
          </a:p>
          <a:p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                          2 тыс. художественных изделий из него, в</a:t>
            </a:r>
            <a:b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том числе и фрагменты восстановленной</a:t>
            </a:r>
            <a:b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Янтарной комнаты.</a:t>
            </a:r>
            <a:b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18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ellow-backgroun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lum bright="-3000" contrast="2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KPYt-aPy71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19757" y="4214818"/>
            <a:ext cx="3524243" cy="2643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86993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Остров </a:t>
            </a:r>
            <a:r>
              <a:rPr lang="ru-RU" sz="40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Канта</a:t>
            </a:r>
            <a:r>
              <a:rPr lang="en-US" sz="40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40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(</a:t>
            </a:r>
            <a:r>
              <a:rPr lang="ru-RU" sz="4000" b="1" i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Кнайпхоф</a:t>
            </a:r>
            <a:r>
              <a:rPr lang="ru-RU" sz="4000" b="1" i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ф</a:t>
            </a:r>
            <a:r>
              <a:rPr lang="ru-RU" sz="40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)</a:t>
            </a:r>
            <a:endParaRPr lang="ru-RU" sz="4000" b="1" i="1" dirty="0"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857232"/>
            <a:ext cx="9001156" cy="600076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Одним из необычных и загадочных мест является Остров Канта, ранее называвшийся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Кнайпхофф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Остров расположен в центральной части города на одноименном острове реки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Прегель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соединяющийся  с городом 7-ю мостами. В Кёнигсберге существовала задача о 7-ми мостах: «как пройти по всем мостам, не проходя ни по одному из них дважды» , которую решил  легендарный математик Леонард Эйлер. Он сумел доказать, что это невозможно. </a:t>
            </a:r>
            <a:b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острове расположен Кафедральный собор, являющийся историческим и культурным памятником города, вокруг которого находится парковая зона. Кафедральный собор был восстановлен после 2-ой Мировой войны. Является культурным центром, в котором находится Музей Собора и Музей </a:t>
            </a:r>
            <a:r>
              <a:rPr lang="ru-RU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Иммануила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Канта- знаменитого философа, который похоронен в «профессорской усыпальнице» Собора в 1804 году.</a:t>
            </a:r>
          </a:p>
          <a:p>
            <a:endParaRPr lang="ru-RU" sz="18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ellow-backgroun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7000" contrast="5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1301658134_d8.jpg"/>
          <p:cNvPicPr>
            <a:picLocks noChangeAspect="1"/>
          </p:cNvPicPr>
          <p:nvPr/>
        </p:nvPicPr>
        <p:blipFill>
          <a:blip r:embed="rId3" cstate="email">
            <a:lum bright="6000" contrast="12000"/>
          </a:blip>
          <a:stretch>
            <a:fillRect/>
          </a:stretch>
        </p:blipFill>
        <p:spPr>
          <a:xfrm>
            <a:off x="0" y="0"/>
            <a:ext cx="457200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78579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Музей Мирового Океана</a:t>
            </a:r>
            <a:endParaRPr lang="ru-RU" sz="4000" b="1" i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7" name="Рисунок 6" descr="nabere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0" y="2571744"/>
            <a:ext cx="3786190" cy="428625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786058"/>
            <a:ext cx="9144000" cy="4071942"/>
          </a:xfrm>
          <a:solidFill>
            <a:schemeClr val="tx1">
              <a:lumMod val="85000"/>
              <a:alpha val="36000"/>
            </a:schemeClr>
          </a:solidFill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0099"/>
                </a:solidFill>
              </a:rPr>
              <a:t>Одним из уникальнейших музеев города является Музей Мирового океана- первый в России комплексный </a:t>
            </a:r>
            <a:r>
              <a:rPr lang="ru-RU" sz="2000" i="1" dirty="0" err="1" smtClean="0">
                <a:solidFill>
                  <a:srgbClr val="000099"/>
                </a:solidFill>
              </a:rPr>
              <a:t>маринистический</a:t>
            </a:r>
            <a:r>
              <a:rPr lang="ru-RU" sz="2000" i="1" dirty="0" smtClean="0">
                <a:solidFill>
                  <a:srgbClr val="000099"/>
                </a:solidFill>
              </a:rPr>
              <a:t> музей, расположенный в Калининграде. Имеет экспозиции, посвящённые судоходству, морской флоре и фауне, геологии и гидрологии мирового океана, </a:t>
            </a:r>
            <a:r>
              <a:rPr lang="ru-RU" sz="2000" i="1" dirty="0" err="1" smtClean="0">
                <a:solidFill>
                  <a:srgbClr val="000099"/>
                </a:solidFill>
              </a:rPr>
              <a:t>маринистическую</a:t>
            </a:r>
            <a:r>
              <a:rPr lang="ru-RU" sz="2000" i="1" dirty="0" smtClean="0">
                <a:solidFill>
                  <a:srgbClr val="000099"/>
                </a:solidFill>
              </a:rPr>
              <a:t> библиотеку и действующую экологическую станцию.</a:t>
            </a:r>
          </a:p>
          <a:p>
            <a:r>
              <a:rPr lang="ru-RU" sz="2000" i="1" dirty="0" smtClean="0">
                <a:solidFill>
                  <a:srgbClr val="000099"/>
                </a:solidFill>
              </a:rPr>
              <a:t>Посетитель может осмотреть музейные суда «Витязь», «Космонавт Виктор </a:t>
            </a:r>
            <a:r>
              <a:rPr lang="ru-RU" sz="2000" i="1" dirty="0" err="1" smtClean="0">
                <a:solidFill>
                  <a:srgbClr val="000099"/>
                </a:solidFill>
              </a:rPr>
              <a:t>Пацаев</a:t>
            </a:r>
            <a:r>
              <a:rPr lang="ru-RU" sz="2000" i="1" dirty="0" smtClean="0">
                <a:solidFill>
                  <a:srgbClr val="000099"/>
                </a:solidFill>
              </a:rPr>
              <a:t>», подводную лодку Б-413</a:t>
            </a:r>
            <a:r>
              <a:rPr lang="en-US" sz="2000" i="1" dirty="0" smtClean="0">
                <a:solidFill>
                  <a:srgbClr val="000099"/>
                </a:solidFill>
              </a:rPr>
              <a:t>; </a:t>
            </a:r>
            <a:r>
              <a:rPr lang="ru-RU" sz="2000" i="1" dirty="0" smtClean="0">
                <a:solidFill>
                  <a:srgbClr val="000099"/>
                </a:solidFill>
              </a:rPr>
              <a:t>познакомиться с коллекцией старинных пушек и якорей. Филиал музея — ледокол «Красин»- находится на вечной стоянке в Санкт-Петербурге.</a:t>
            </a:r>
            <a:endParaRPr lang="ru-RU" sz="20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ellow-backgroun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11000" contrast="14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baltika-more-pliazh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702" y="0"/>
            <a:ext cx="234906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Навстречу пляжам Балтийского моря</a:t>
            </a:r>
            <a:endParaRPr lang="ru-RU" sz="3600" b="1" i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sea-1-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786190"/>
            <a:ext cx="4659314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071546"/>
            <a:ext cx="8858312" cy="564360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Кто ни разу не был на Балтийском море, тот не может утверждать, что знает, что такое счастье. Виды Балтики, отличающиеся быстрой сменой пейзажей, не оставят равнодушными даже видавших виды путешественников.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Берег Балтийского моря издавна считается прекраснейшим в сравнении с берегами морей, расположенных в более мягком климате. Восхитительные закаты и неподражаемые рассветы. А кто сможет забыть виды бурлящего моря, неуправляемой стихии. Балтийское море настолько великолепно, что даже шторм делает его прекрасным.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Балтийского море является самым пресным из всех морей. Исключение составляет лишь Каспийское , но если учитывать, что Каспий – вовсе и не море, то первенство остается за Балтикой. Помимо прочего, пляжи Калининграда славятся своими грязевыми процедурами, носящими оздоровительный характер.</a:t>
            </a:r>
          </a:p>
          <a:p>
            <a:endParaRPr lang="ru-RU" sz="20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ellow-backgroun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13000" contrast="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kosa(1)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428596" y="1285860"/>
            <a:ext cx="2857500" cy="452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015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496" y="3000373"/>
            <a:ext cx="5143503" cy="3857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43956" cy="72705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effectLst/>
              </a:rPr>
              <a:t>Куршская коса</a:t>
            </a:r>
            <a:endParaRPr lang="ru-RU" sz="4000" b="1" i="1" dirty="0">
              <a:solidFill>
                <a:srgbClr val="FFFF99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643306" y="928670"/>
            <a:ext cx="5500694" cy="3500462"/>
          </a:xfrm>
          <a:solidFill>
            <a:schemeClr val="tx1">
              <a:lumMod val="85000"/>
              <a:alpha val="32000"/>
            </a:schemeClr>
          </a:solidFill>
        </p:spPr>
        <p:txBody>
          <a:bodyPr numCol="1">
            <a:norm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Куршская коса- визитная карточка Калининградской области, излюбленное место отдыха </a:t>
            </a:r>
            <a:r>
              <a:rPr lang="ru-RU" sz="2000" i="1" dirty="0" err="1" smtClean="0">
                <a:solidFill>
                  <a:schemeClr val="bg1"/>
                </a:solidFill>
              </a:rPr>
              <a:t>калининградцев</a:t>
            </a:r>
            <a:r>
              <a:rPr lang="ru-RU" sz="2000" i="1" dirty="0" smtClean="0">
                <a:solidFill>
                  <a:schemeClr val="bg1"/>
                </a:solidFill>
              </a:rPr>
              <a:t> и гостей Янтарного края. Национальный Парк «Куршская коса»- самый маленький национальный парк России и одновременно один из самых посещаемых в стране. Сотни тысяч туристов ежегодно приезжают на полуостров для того, чтобы полюбоваться его уникальной природой, узнать о культурном наследии его жителей, отдохнуть и набраться сил.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ellow-backgroun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7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utro-v-dunak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589735"/>
            <a:ext cx="4357686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857232"/>
            <a:ext cx="9144000" cy="6000768"/>
          </a:xfrm>
          <a:solidFill>
            <a:schemeClr val="tx1">
              <a:lumMod val="85000"/>
              <a:alpha val="11000"/>
            </a:schemeClr>
          </a:solidFill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Дюна Эфа- одна из самых высоких подвижных дюн Куршской косы, ее высота над уровнем моря- 64 м. Она была названа по фамилии дюнного инспектора – Франца Эфа. Он в свое время руководил работами по восстановлению леса и закреплению извечно двигающихся дюнных песков Куршской косы, которые не раз угрожали расположенному неподалеку поселку </a:t>
            </a:r>
            <a:r>
              <a:rPr lang="ru-RU" sz="2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Пиллькоппен</a:t>
            </a:r>
            <a:r>
              <a:rPr lang="ru-RU" sz="2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(сегодня Морское). В честь его на вершине дюны </a:t>
            </a:r>
            <a:r>
              <a:rPr lang="ru-RU" sz="2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Петш</a:t>
            </a:r>
            <a:r>
              <a:rPr lang="ru-RU" sz="2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был поставлен памятный гранитный блок, который до наших дней не сохранился.</a:t>
            </a:r>
          </a:p>
          <a:p>
            <a:r>
              <a:rPr lang="ru-RU" sz="2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«Высота Эфа»- самый популярный среди туристов экологический маршрут, проходящий вдоль юго-западного склона дюны Ореховая.</a:t>
            </a:r>
            <a:endParaRPr lang="ru-RU" sz="2000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 descr="20622644_kurshskaya_ko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643314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72518" cy="58418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Дюна Эфа</a:t>
            </a:r>
            <a:endParaRPr lang="ru-RU" sz="3600" b="1" i="1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588</TotalTime>
  <Words>806</Words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Путешествие в западную Россию</vt:lpstr>
      <vt:lpstr>Калининградская область</vt:lpstr>
      <vt:lpstr>  Янтарный край</vt:lpstr>
      <vt:lpstr>Древние легенды</vt:lpstr>
      <vt:lpstr>Остров Канта (Кнайпхофф)</vt:lpstr>
      <vt:lpstr>Музей Мирового Океана</vt:lpstr>
      <vt:lpstr>Навстречу пляжам Балтийского моря</vt:lpstr>
      <vt:lpstr>Куршская коса</vt:lpstr>
      <vt:lpstr>Дюна Эфа</vt:lpstr>
      <vt:lpstr>Танцующий лес</vt:lpstr>
      <vt:lpstr>Слайд 11</vt:lpstr>
      <vt:lpstr>Мы очень надеемся, что Вам понравилась наша презентация, и Вы за неё проголосуете!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Калининград</dc:title>
  <cp:lastModifiedBy>польз</cp:lastModifiedBy>
  <cp:revision>67</cp:revision>
  <dcterms:modified xsi:type="dcterms:W3CDTF">2012-05-14T15:50:45Z</dcterms:modified>
</cp:coreProperties>
</file>