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7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3" r:id="rId3"/>
    <p:sldId id="274" r:id="rId4"/>
    <p:sldId id="257" r:id="rId5"/>
    <p:sldId id="261" r:id="rId6"/>
    <p:sldId id="265" r:id="rId7"/>
    <p:sldId id="268" r:id="rId8"/>
    <p:sldId id="270" r:id="rId9"/>
    <p:sldId id="275" r:id="rId10"/>
    <p:sldId id="276" r:id="rId11"/>
    <p:sldId id="277" r:id="rId12"/>
  </p:sldIdLst>
  <p:sldSz cx="9144000" cy="6858000" type="screen4x3"/>
  <p:notesSz cx="6858000" cy="9144000"/>
  <p:custDataLst>
    <p:tags r:id="rId15"/>
  </p:custDataLst>
  <p:defaultTextStyle>
    <a:defPPr>
      <a:defRPr lang="ru-RU"/>
    </a:defPPr>
    <a:lvl1pPr algn="l" rtl="0" fontAlgn="base">
      <a:lnSpc>
        <a:spcPct val="80000"/>
      </a:lnSpc>
      <a:spcBef>
        <a:spcPct val="20000"/>
      </a:spcBef>
      <a:spcAft>
        <a:spcPct val="0"/>
      </a:spcAft>
      <a:buClr>
        <a:schemeClr val="hlink"/>
      </a:buClr>
      <a:buSzPct val="80000"/>
      <a:buFont typeface="Wingdings" pitchFamily="2" charset="2"/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buClr>
        <a:schemeClr val="hlink"/>
      </a:buClr>
      <a:buSzPct val="80000"/>
      <a:buFont typeface="Wingdings" pitchFamily="2" charset="2"/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buClr>
        <a:schemeClr val="hlink"/>
      </a:buClr>
      <a:buSzPct val="80000"/>
      <a:buFont typeface="Wingdings" pitchFamily="2" charset="2"/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buClr>
        <a:schemeClr val="hlink"/>
      </a:buClr>
      <a:buSzPct val="80000"/>
      <a:buFont typeface="Wingdings" pitchFamily="2" charset="2"/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buClr>
        <a:schemeClr val="hlink"/>
      </a:buClr>
      <a:buSzPct val="80000"/>
      <a:buFont typeface="Wingdings" pitchFamily="2" charset="2"/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751CB"/>
    <a:srgbClr val="7A34AE"/>
    <a:srgbClr val="7030A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19" autoAdjust="0"/>
    <p:restoredTop sz="81350" autoAdjust="0"/>
  </p:normalViewPr>
  <p:slideViewPr>
    <p:cSldViewPr>
      <p:cViewPr>
        <p:scale>
          <a:sx n="70" d="100"/>
          <a:sy n="70" d="100"/>
        </p:scale>
        <p:origin x="-756" y="-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2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794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7CDA642-B65A-4702-B68E-790D86B6827E}" type="datetimeFigureOut">
              <a:rPr lang="ru-RU"/>
              <a:pPr>
                <a:defRPr/>
              </a:pPr>
              <a:t>15.05.2012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2FA8681-9BAF-4FB9-975A-EBD5C76D64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61AE398-83FD-4231-A01C-5166537DE921}" type="datetimeFigureOut">
              <a:rPr lang="ru-RU"/>
              <a:pPr>
                <a:defRPr/>
              </a:pPr>
              <a:t>15.05.2012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8F8DF5C-7B45-4DBB-ACE2-3296183119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CA00CF6-D508-4770-996E-B6F0D0432612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0A86C-3A87-490A-8768-0D12891541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20000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4FB92-31C6-474C-8DD1-1B3C85ABB3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20000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EA739-1C45-4F85-9DF3-7713BE6F49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20000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970D8-E07F-4E45-AA89-9B6171675E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20000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71707-EB58-47FE-B640-CC8FEA9A69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20000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80253-538A-4BA5-B4FB-6ECF9ECA14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20000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E1614-435A-4FFD-BF17-E3CF95718B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20000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6912B-5E27-42A5-85B8-AA360FDB2E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20000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06D96-969C-4D25-8DD8-28D611DBEF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20000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3C96E-A9A8-49B3-B534-C5C5E41EF0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20000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197A4-84D8-40A7-A953-545BB29BF1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20000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02F83264-1101-4440-ABFE-8A952FA350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transition spd="med" advClick="0" advTm="20000">
    <p:dissolv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All_DATA\Desktop\&#1082;&#1086;&#1084;&#1072;&#1085;&#1076;&#1072;%20&#1050;&#1056;&#1045;&#1040;&#1058;&#1048;&#1042;\minusovki.mptri.net%20sergey_belikov_-_derevnya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 rot="20731352">
            <a:off x="53975" y="5353050"/>
            <a:ext cx="1447800" cy="609600"/>
          </a:xfrm>
        </p:spPr>
        <p:txBody>
          <a:bodyPr rtlCol="0">
            <a:normAutofit fontScale="32500" lnSpcReduction="2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6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2012г.</a:t>
            </a:r>
          </a:p>
        </p:txBody>
      </p:sp>
      <p:sp>
        <p:nvSpPr>
          <p:cNvPr id="2052" name="TextBox 7"/>
          <p:cNvSpPr txBox="1">
            <a:spLocks noChangeArrowheads="1"/>
          </p:cNvSpPr>
          <p:nvPr/>
        </p:nvSpPr>
        <p:spPr bwMode="auto">
          <a:xfrm>
            <a:off x="685800" y="152400"/>
            <a:ext cx="8001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Интернет проект «Мосты дружбы»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00000"/>
              </a:lnSpc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3" name="TextBox 5"/>
          <p:cNvSpPr txBox="1">
            <a:spLocks noChangeArrowheads="1"/>
          </p:cNvSpPr>
          <p:nvPr/>
        </p:nvSpPr>
        <p:spPr bwMode="auto">
          <a:xfrm>
            <a:off x="4114800" y="5257800"/>
            <a:ext cx="4800600" cy="136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00B0F0">
                <a:alpha val="40000"/>
              </a:srgbClr>
            </a:glo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ru-RU" sz="1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Авторы: учащиеся 8«Б» класса </a:t>
            </a:r>
          </a:p>
          <a:p>
            <a:pPr>
              <a:lnSpc>
                <a:spcPct val="100000"/>
              </a:lnSpc>
              <a:defRPr/>
            </a:pPr>
            <a:r>
              <a:rPr lang="ru-RU" sz="1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ГБОУ СОШ №2 «ОЦ» с. Кинель - Черкассы </a:t>
            </a:r>
          </a:p>
          <a:p>
            <a:pPr>
              <a:lnSpc>
                <a:spcPct val="100000"/>
              </a:lnSpc>
              <a:defRPr/>
            </a:pPr>
            <a:r>
              <a:rPr lang="ru-RU" sz="1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Масленников Алексей, Меньших Максим,</a:t>
            </a:r>
          </a:p>
          <a:p>
            <a:pPr>
              <a:lnSpc>
                <a:spcPct val="100000"/>
              </a:lnSpc>
              <a:defRPr/>
            </a:pPr>
            <a:r>
              <a:rPr lang="ru-RU" sz="1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Чернова Алина (команда «КРЕАТИВ»)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457200" y="1476375"/>
            <a:ext cx="8001000" cy="142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5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Край родной, где мы живём</a:t>
            </a:r>
          </a:p>
        </p:txBody>
      </p:sp>
      <p:pic>
        <p:nvPicPr>
          <p:cNvPr id="6" name="minusovki.mptri.net sergey_belikov_-_derevny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6629400" y="3657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2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22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099" grpId="0" build="p"/>
      <p:bldP spid="20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533400" y="1066800"/>
            <a:ext cx="8229600" cy="557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Ведут работу общественные организации:</a:t>
            </a:r>
          </a:p>
          <a:p>
            <a:pPr algn="just">
              <a:lnSpc>
                <a:spcPct val="100000"/>
              </a:lnSpc>
              <a:buFont typeface="Wingdings" pitchFamily="2" charset="2"/>
              <a:buChar char="v"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Автономная некоммерческая организация "Кинель - Черкасский районный центр гражданско-правового образования».</a:t>
            </a:r>
          </a:p>
          <a:p>
            <a:pPr algn="just">
              <a:lnSpc>
                <a:spcPct val="100000"/>
              </a:lnSpc>
              <a:buFont typeface="Wingdings" pitchFamily="2" charset="2"/>
              <a:buChar char="v"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Фонд содействия социально-патриотическому воспитанию «Гражданин Кинель - Черкасс - Гражданин России».</a:t>
            </a:r>
          </a:p>
          <a:p>
            <a:pPr algn="just">
              <a:lnSpc>
                <a:spcPct val="100000"/>
              </a:lnSpc>
              <a:buFont typeface="Wingdings" pitchFamily="2" charset="2"/>
              <a:buChar char="v"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Некоммерческое партнерство «Кинель - Черкасский историко-культурный центр «Наследие».</a:t>
            </a:r>
          </a:p>
          <a:p>
            <a:pPr algn="just">
              <a:lnSpc>
                <a:spcPct val="100000"/>
              </a:lnSpc>
              <a:buFont typeface="Wingdings" pitchFamily="2" charset="2"/>
              <a:buChar char="v"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Кинель - Черкасская районная молодежная общественная организация «Шанс».</a:t>
            </a:r>
          </a:p>
          <a:p>
            <a:pPr algn="just">
              <a:lnSpc>
                <a:spcPct val="100000"/>
              </a:lnSpc>
              <a:buFont typeface="Wingdings" pitchFamily="2" charset="2"/>
              <a:buChar char="v"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Совет ветеранов войны, труда, вооруженных сил и правоохранительных органов.</a:t>
            </a:r>
          </a:p>
          <a:p>
            <a:pPr algn="just">
              <a:lnSpc>
                <a:spcPct val="100000"/>
              </a:lnSpc>
              <a:buFont typeface="Wingdings" pitchFamily="2" charset="2"/>
              <a:buChar char="v"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Союз женщин Кинель - Черкасского района.</a:t>
            </a:r>
          </a:p>
          <a:p>
            <a:pPr algn="just">
              <a:lnSpc>
                <a:spcPct val="100000"/>
              </a:lnSpc>
              <a:buFont typeface="Wingdings" pitchFamily="2" charset="2"/>
              <a:buChar char="v"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Клубы приемных семей.</a:t>
            </a:r>
          </a:p>
          <a:p>
            <a:pPr algn="just">
              <a:lnSpc>
                <a:spcPct val="100000"/>
              </a:lnSpc>
              <a:buFont typeface="Wingdings" pitchFamily="2" charset="2"/>
              <a:buChar char="v"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Клубы родителей, воспитывающих детей с ограниченными возможностями. </a:t>
            </a:r>
          </a:p>
          <a:p>
            <a:pPr algn="just">
              <a:lnSpc>
                <a:spcPct val="100000"/>
              </a:lnSpc>
              <a:buFont typeface="Wingdings" pitchFamily="2" charset="2"/>
              <a:buChar char="v"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Военно-патриотические клубы «Светоч» и «Факел».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00400" y="381000"/>
            <a:ext cx="2971800" cy="387798"/>
          </a:xfrm>
          <a:prstGeom prst="rect">
            <a:avLst/>
          </a:prstGeom>
          <a:noFill/>
        </p:spPr>
        <p:txBody>
          <a:bodyPr>
            <a:prstTxWarp prst="textChevro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400" b="1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Наши дни</a:t>
            </a:r>
          </a:p>
        </p:txBody>
      </p:sp>
    </p:spTree>
  </p:cSld>
  <p:clrMapOvr>
    <a:masterClrMapping/>
  </p:clrMapOvr>
  <p:transition spd="med" advClick="0" advTm="2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C:\Documents and Settings\Владелец\Рабочий стол\конкурсные работы детей 2009-10\Кинель - Черкассы\Кинель -Черкассы3\kinel_ch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781800" y="3429000"/>
            <a:ext cx="1676400" cy="24140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4" descr="C:\Documents and Settings\Владелец\Рабочий стол\конкурсные работы детей 2009-10\Кинель - Черкассы\Кинель -Черкассы3\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4114800"/>
            <a:ext cx="3086100" cy="20478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340" name="TextBox 5"/>
          <p:cNvSpPr txBox="1">
            <a:spLocks noChangeArrowheads="1"/>
          </p:cNvSpPr>
          <p:nvPr/>
        </p:nvSpPr>
        <p:spPr bwMode="auto">
          <a:xfrm>
            <a:off x="1524000" y="1828800"/>
            <a:ext cx="64008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Мы, молодое поколение России, должны помнить историю своей малой Родины.</a:t>
            </a:r>
          </a:p>
          <a:p>
            <a:pPr algn="just">
              <a:lnSpc>
                <a:spcPct val="100000"/>
              </a:lnSpc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Мы рады, что живем в  селе Кинель – Черкассы. </a:t>
            </a:r>
          </a:p>
          <a:p>
            <a:pPr algn="just">
              <a:lnSpc>
                <a:spcPct val="100000"/>
              </a:lnSpc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Мы гордимся своей малой Родиной . </a:t>
            </a:r>
          </a:p>
          <a:p>
            <a:pPr algn="just">
              <a:lnSpc>
                <a:spcPct val="100000"/>
              </a:lnSpc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Приглашаем всех в гости!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990600" y="1676400"/>
            <a:ext cx="7848600" cy="40941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870325" eaLnBrk="0" hangingPunct="0">
              <a:lnSpc>
                <a:spcPct val="100000"/>
              </a:lnSpc>
            </a:pPr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Милый край, село родное,</a:t>
            </a:r>
          </a:p>
          <a:p>
            <a:pPr indent="3870325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Где все близкое, живое,</a:t>
            </a:r>
          </a:p>
          <a:p>
            <a:pPr indent="3870325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Где березок тихий шелест</a:t>
            </a:r>
          </a:p>
          <a:p>
            <a:pPr indent="3870325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Мне немного грусть навеет.</a:t>
            </a:r>
          </a:p>
          <a:p>
            <a:pPr indent="3870325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Где полей степных раздолье</a:t>
            </a:r>
          </a:p>
          <a:p>
            <a:pPr indent="3870325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Широту души покажет,</a:t>
            </a:r>
          </a:p>
          <a:p>
            <a:pPr indent="3870325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тихонько так на плечи </a:t>
            </a:r>
          </a:p>
          <a:p>
            <a:pPr indent="3870325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Мне весенний ветер ляжет. </a:t>
            </a:r>
          </a:p>
          <a:p>
            <a:pPr indent="3870325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Где реки Кинель просторы</a:t>
            </a:r>
          </a:p>
          <a:p>
            <a:pPr indent="3870325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 Земном величии  скажут,  </a:t>
            </a:r>
          </a:p>
          <a:p>
            <a:pPr indent="3870325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колоколов церковных звоны</a:t>
            </a:r>
          </a:p>
          <a:p>
            <a:pPr indent="3870325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 силе духа все расскажут.</a:t>
            </a:r>
          </a:p>
          <a:p>
            <a:pPr indent="3870325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ru-RU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3080" name="Picture 8" descr="Центр, Кинель-Черкасс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676400"/>
            <a:ext cx="3200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Picture 14" descr="Мост в Кинель-Черкассах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3962400"/>
            <a:ext cx="3200400" cy="213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2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0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0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0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000"/>
                            </p:stCondLst>
                            <p:childTnLst>
                              <p:par>
                                <p:cTn id="4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0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500"/>
                            </p:stCondLst>
                            <p:childTnLst>
                              <p:par>
                                <p:cTn id="5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07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000"/>
                            </p:stCondLst>
                            <p:childTnLst>
                              <p:par>
                                <p:cTn id="5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685800" y="1524000"/>
            <a:ext cx="7924800" cy="31702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just" eaLnBrk="0" fontAlgn="t" hangingPunct="0">
              <a:lnSpc>
                <a:spcPct val="100000"/>
              </a:lnSpc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Чтобы увидеть наше село целиком, надо подняться на северо-западный выезд, на взгорье. И оно – как на ладони. Церковь с ее залитыми солнцем куполами, двухэтажки нового микрорайона, Толкайский элеватор, корпуса сельскохозяйственного техникума. </a:t>
            </a:r>
          </a:p>
          <a:p>
            <a:pPr indent="450850" algn="just" eaLnBrk="0" fontAlgn="t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На этой стороне Большого Кинеля – ровные улицы, с вкрапленными в них особняками, в центре здания медицинского училища, нового универмага, Дома культуры и опять россыпь домов, уходящая чуть не до соседнего села Тоузаково. Особенно хорошо село вечерами, когда над ним стоит зарево электрических огней.  Кажется, что это город.</a:t>
            </a:r>
          </a:p>
        </p:txBody>
      </p:sp>
      <p:pic>
        <p:nvPicPr>
          <p:cNvPr id="4100" name="Picture 4" descr="Мост в Кинель-Черкассах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4495800"/>
            <a:ext cx="3238500" cy="1981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 advClick="0" advTm="2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143000"/>
            <a:ext cx="8458200" cy="5181600"/>
          </a:xfrm>
          <a:ln w="38100" cap="flat" cmpd="dbl"/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400" dirty="0" smtClean="0"/>
              <a:t>  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Первые переселенцы</a:t>
            </a:r>
            <a:endParaRPr lang="ru-RU" sz="2400" dirty="0" smtClean="0">
              <a:solidFill>
                <a:srgbClr val="0000FF"/>
              </a:solidFill>
            </a:endParaRPr>
          </a:p>
          <a:p>
            <a:pPr marL="0" indent="173038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1744 год. В благодатные места Среднего Поволжья на реку Большой Кинель прибывают первые переселенцы с Украины.</a:t>
            </a:r>
          </a:p>
          <a:p>
            <a:pPr marL="0" indent="173038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Первым  поселенцами в 1744 году были 46 семей украинских казаков, основавших Кинель - Черкасскую слободу, давшие вместе с рекой имя будущему району. Указом губернатора Оренбургского края основывается Кинель–Черкасская слобода. Изначально Кинель-Черкассы – охранно-сторожевое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ландмилицкое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поселение. Основание поселка Кинель–Черкассы связано с укреплением восточных границ Московского государства и заселением Самарского и Оренбургского края.</a:t>
            </a:r>
          </a:p>
          <a:p>
            <a:pPr marL="0" indent="173038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centrist_tn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4495800"/>
            <a:ext cx="2819400" cy="1981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380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4495800"/>
            <a:ext cx="2784475" cy="1981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 advClick="0" advTm="2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24000"/>
            <a:ext cx="8458200" cy="5105400"/>
          </a:xfrm>
        </p:spPr>
        <p:txBody>
          <a:bodyPr/>
          <a:lstStyle/>
          <a:p>
            <a:pPr marL="0" indent="187325" algn="just" eaLnBrk="1" hangingPunct="1">
              <a:buFont typeface="Wingdings" pitchFamily="2" charset="2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   В Кинель–Черкассах и волости находилась одна земская больница, в которой работали один врач, три фельдшера и несколько санитарок. Имелись частные аптека, библиотека, гимназия, одна школа Министерства народного просвещения, две земские школы с трехлетним обучением.</a:t>
            </a:r>
          </a:p>
          <a:p>
            <a:pPr marL="0" indent="187325" algn="just" eaLnBrk="1" hangingPunct="1">
              <a:buFont typeface="Wingdings" pitchFamily="2" charset="2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   В селе было три церкви. Вознесенская церковь действует по сей день. Напротив располагалась церковно-приходская школа.</a:t>
            </a:r>
          </a:p>
        </p:txBody>
      </p:sp>
      <p:pic>
        <p:nvPicPr>
          <p:cNvPr id="7181" name="Picture 13" descr="C:\Documents and Settings\Владелец\Рабочий стол\конкурсные работы детей 2009-10\Кинель - Черкассы\Кинель - Черкассы 2\374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3733800"/>
            <a:ext cx="3860800" cy="2571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183" name="Picture 15" descr="C:\Documents and Settings\Владелец\Рабочий стол\конкурсные работы детей 2009-10\Кинель - Черкассы\Кинель -Черкассы3\f_622333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3657600"/>
            <a:ext cx="2667000" cy="2743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 advClick="0" advTm="2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47800"/>
            <a:ext cx="8382000" cy="4953000"/>
          </a:xfrm>
          <a:ln w="38100" cmpd="dbl"/>
        </p:spPr>
        <p:txBody>
          <a:bodyPr/>
          <a:lstStyle/>
          <a:p>
            <a:pPr marL="0" indent="187325" algn="just" eaLnBrk="1" hangingPunct="1">
              <a:buFont typeface="Wingdings" pitchFamily="2" charset="2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годы Великой Отечественной войны кинель - черкассцы, как и весь народ, отдавали все для победы. Они активно участвовали в сборе средств на строительство танков и самолетов, отдавали деньги, продукты, собирали теплые вещи для солдат, находившихся на фронте. В памяти кинель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черкассцев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остался март 1943 года, когда они отправили большую партию вещей и продуктов в Воронежскую область. Много отправлялось валяной обуви, изготовленной на Кинель–Черкасской валяльной фабрике, фуфаек и теплых брюк - продукции местных артелей.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</p:txBody>
      </p:sp>
      <p:pic>
        <p:nvPicPr>
          <p:cNvPr id="11269" name="Picture 5" descr="C:\Documents and Settings\Владелец\Рабочий стол\конкурсные работы детей 2009-10\Кинель - Черкассы\Кинель - Черкассы 2\374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4114800"/>
            <a:ext cx="3200400" cy="2400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 advClick="0" advTm="2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1"/>
          <p:cNvSpPr>
            <a:spLocks noChangeArrowheads="1"/>
          </p:cNvSpPr>
          <p:nvPr/>
        </p:nvSpPr>
        <p:spPr bwMode="auto">
          <a:xfrm>
            <a:off x="457200" y="1447800"/>
            <a:ext cx="83058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   Фронтовики из Кинель–Черкасс мужественно дрались с врагом с оружием в руках. 35 тысяч человек ушло воевать из Кинель–Черкасского района. Около 10 тысяч из них не вернулись с фронта, отдав свои жизни борьбе с немецко-фашистскими захватчиками. Среди погибших – около тысячи жителей села Кинель–Черкассы. Многие солдаты и офицеры были награждены орденами и медалями. </a:t>
            </a:r>
            <a:r>
              <a:rPr lang="ru-RU" b="1" i="1">
                <a:latin typeface="Times New Roman" pitchFamily="18" charset="0"/>
                <a:cs typeface="Times New Roman" pitchFamily="18" charset="0"/>
              </a:rPr>
              <a:t>Шестеро из них удостоены высокого звания – Герой Советского Союза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– Елисов П.А., Крыгин М.П., Майдан М.С., Малышев Д.А., Маринин Н.А., Осин Д.В. Есть среди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инель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черкассцев и полный кавалер ордена Славы – Лукьянов П.М.</a:t>
            </a:r>
          </a:p>
        </p:txBody>
      </p:sp>
      <p:pic>
        <p:nvPicPr>
          <p:cNvPr id="41986" name="Picture 2" descr="C:\Documents and Settings\Владелец\Рабочий стол\конкурсные работы детей 2009-10\Кинель - Черкассы\Кинель - Черкассы 2\16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4343400"/>
            <a:ext cx="2971800" cy="22288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 advClick="0" advTm="2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9" descr="Колбасный цех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4648200"/>
            <a:ext cx="2590800" cy="1962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457200" y="1447800"/>
            <a:ext cx="8229600" cy="2738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87325" algn="just" eaLnBrk="0" hangingPunct="0">
              <a:lnSpc>
                <a:spcPct val="100000"/>
              </a:lnSpc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В настоящее время Кинель–Черкасский район – один из крупнейших в Самарской области, обладает развитым промышленным и сельскохозяйственным производством и социально-культурной сферой.</a:t>
            </a:r>
          </a:p>
          <a:p>
            <a:pPr indent="187325" algn="just" eaLnBrk="0" hangingPunct="0">
              <a:lnSpc>
                <a:spcPct val="100000"/>
              </a:lnSpc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На территории района, расположены более десятка промышленных и 192 предприятия, занятых производством сельхозпродукции, из них 130 фермерских хозяйств. </a:t>
            </a:r>
          </a:p>
          <a:p>
            <a:pPr indent="187325" algn="just" eaLnBrk="0" hangingPunct="0">
              <a:lnSpc>
                <a:spcPct val="100000"/>
              </a:lnSpc>
            </a:pPr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indent="187325" algn="just" eaLnBrk="0" hangingPunct="0">
              <a:lnSpc>
                <a:spcPct val="100000"/>
              </a:lnSpc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sh1_tn[1]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4648200"/>
            <a:ext cx="2514600" cy="1981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kir_tn[1]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8400" y="3429000"/>
            <a:ext cx="2590800" cy="1752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 descr="rul_tn[1]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4800" y="3505200"/>
            <a:ext cx="2590800" cy="17986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3200400" y="381000"/>
            <a:ext cx="2971800" cy="387798"/>
          </a:xfrm>
          <a:prstGeom prst="rect">
            <a:avLst/>
          </a:prstGeom>
          <a:noFill/>
        </p:spPr>
        <p:txBody>
          <a:bodyPr>
            <a:prstTxWarp prst="textChevro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400" b="1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Наши дни</a:t>
            </a:r>
          </a:p>
        </p:txBody>
      </p:sp>
    </p:spTree>
  </p:cSld>
  <p:clrMapOvr>
    <a:masterClrMapping/>
  </p:clrMapOvr>
  <p:transition spd="med" advClick="0" advTm="2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0"/>
                            </p:stCondLst>
                            <p:childTnLst>
                              <p:par>
                                <p:cTn id="2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457200" y="1524000"/>
            <a:ext cx="8229600" cy="495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00000"/>
              </a:lnSpc>
              <a:buFont typeface="Wingdings" pitchFamily="2" charset="2"/>
              <a:buChar char="v"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Реализация Национального проекта "Доступное и комфортное жилье - гражданам России" на территории Кинель - Черкасского района.</a:t>
            </a:r>
          </a:p>
          <a:p>
            <a:pPr algn="just">
              <a:lnSpc>
                <a:spcPct val="100000"/>
              </a:lnSpc>
              <a:buFont typeface="Wingdings" pitchFamily="2" charset="2"/>
              <a:buChar char="v"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Осуществление районной целевой программы «Молодежь Кинель - Черкасского района».</a:t>
            </a:r>
          </a:p>
          <a:p>
            <a:pPr algn="just">
              <a:lnSpc>
                <a:spcPct val="100000"/>
              </a:lnSpc>
              <a:buFont typeface="Wingdings" pitchFamily="2" charset="2"/>
              <a:buChar char="v"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Кинель - Черкасский район активно сотрудничает с разными регионами России. </a:t>
            </a:r>
          </a:p>
          <a:p>
            <a:pPr algn="just">
              <a:lnSpc>
                <a:spcPct val="100000"/>
              </a:lnSpc>
              <a:buFont typeface="Wingdings" pitchFamily="2" charset="2"/>
              <a:buChar char="v"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Для улучшения организации досуга населения и развития народного творчества в районе проводятся фестивали, праздники, смотры, конкурсы, выставки самодеятельных художников, мастеров декоративно-прикладного искусства. </a:t>
            </a:r>
          </a:p>
          <a:p>
            <a:pPr algn="just">
              <a:lnSpc>
                <a:spcPct val="100000"/>
              </a:lnSpc>
              <a:buFont typeface="Wingdings" pitchFamily="2" charset="2"/>
              <a:buChar char="v"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На территории района осуществляют свою деятельность около 100 малых предприятий и свыше 1000 индивидуальных предпринимателей, которые производят продукцию, оказывают различные виды услуг и осуществляют торгово-закупочную деятельность.</a:t>
            </a:r>
          </a:p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0400" y="381000"/>
            <a:ext cx="2971800" cy="387798"/>
          </a:xfrm>
          <a:prstGeom prst="rect">
            <a:avLst/>
          </a:prstGeom>
          <a:noFill/>
        </p:spPr>
        <p:txBody>
          <a:bodyPr>
            <a:prstTxWarp prst="textChevro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400" b="1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Наши дни</a:t>
            </a:r>
          </a:p>
        </p:txBody>
      </p:sp>
    </p:spTree>
  </p:cSld>
  <p:clrMapOvr>
    <a:masterClrMapping/>
  </p:clrMapOvr>
  <p:transition spd="med" advClick="0" advTm="2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e3a1cf56a5a4a9275d2ee6fb5b81e67f6ee1e015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638</TotalTime>
  <Words>747</Words>
  <Application>Microsoft Office PowerPoint</Application>
  <PresentationFormat>Экран (4:3)</PresentationFormat>
  <Paragraphs>56</Paragraphs>
  <Slides>11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64</cp:revision>
  <cp:lastPrinted>1601-01-01T00:00:00Z</cp:lastPrinted>
  <dcterms:created xsi:type="dcterms:W3CDTF">1601-01-01T00:00:00Z</dcterms:created>
  <dcterms:modified xsi:type="dcterms:W3CDTF">2012-05-15T16:34:01Z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