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7" r:id="rId5"/>
    <p:sldId id="260" r:id="rId6"/>
    <p:sldId id="279" r:id="rId7"/>
    <p:sldId id="258" r:id="rId8"/>
    <p:sldId id="280" r:id="rId9"/>
    <p:sldId id="281" r:id="rId10"/>
    <p:sldId id="261" r:id="rId11"/>
    <p:sldId id="262" r:id="rId12"/>
    <p:sldId id="263" r:id="rId13"/>
    <p:sldId id="284" r:id="rId14"/>
    <p:sldId id="265" r:id="rId15"/>
    <p:sldId id="270" r:id="rId16"/>
    <p:sldId id="271" r:id="rId17"/>
    <p:sldId id="274" r:id="rId18"/>
    <p:sldId id="272" r:id="rId19"/>
    <p:sldId id="276" r:id="rId20"/>
    <p:sldId id="273" r:id="rId21"/>
    <p:sldId id="267" r:id="rId22"/>
    <p:sldId id="266" r:id="rId23"/>
    <p:sldId id="269" r:id="rId24"/>
    <p:sldId id="275" r:id="rId25"/>
    <p:sldId id="286" r:id="rId26"/>
    <p:sldId id="291" r:id="rId27"/>
    <p:sldId id="297" r:id="rId28"/>
    <p:sldId id="300" r:id="rId29"/>
    <p:sldId id="335" r:id="rId30"/>
    <p:sldId id="336" r:id="rId31"/>
    <p:sldId id="33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34" autoAdjust="0"/>
  </p:normalViewPr>
  <p:slideViewPr>
    <p:cSldViewPr>
      <p:cViewPr varScale="1">
        <p:scale>
          <a:sx n="76" d="100"/>
          <a:sy n="76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8%D0%BB%D0%BB%D0%B8%D0%BC%D0%B5%D1%82%D1%80" TargetMode="External"/><Relationship Id="rId2" Type="http://schemas.openxmlformats.org/officeDocument/2006/relationships/hyperlink" Target="http://ru.wikipedia.org/wiki/%D0%93%D1%80%D0%B0%D0%B4%D1%83%D1%81_%D0%A6%D0%B5%D0%BB%D1%8C%D1%81%D0%B8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3%D0%BC%D0%B5%D1%80%D0%B5%D0%BD%D0%BD%D1%8B%D0%B9_%D0%BC%D1%83%D1%81%D1%81%D0%BE%D0%BD%D0%BD%D1%8B%D0%B9_%D0%BA%D0%BB%D0%B8%D0%BC%D0%B0%D1%82" TargetMode="External"/><Relationship Id="rId5" Type="http://schemas.openxmlformats.org/officeDocument/2006/relationships/hyperlink" Target="http://www.retscreen.net/ru/home.php" TargetMode="External"/><Relationship Id="rId4" Type="http://schemas.openxmlformats.org/officeDocument/2006/relationships/hyperlink" Target="http://www.worldweather.org/107/c01047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941" y="1357299"/>
            <a:ext cx="808612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Моя родина –</a:t>
            </a:r>
          </a:p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Дальний Восток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Admin\Рабочий стол\любава\атом\Биробиджан\le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009" y="638004"/>
            <a:ext cx="5996767" cy="45055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286388"/>
            <a:ext cx="7286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Площадь  </a:t>
            </a:r>
            <a:r>
              <a:rPr lang="ru-RU" sz="2800" b="1" dirty="0" err="1" smtClean="0">
                <a:solidFill>
                  <a:srgbClr val="002060"/>
                </a:solidFill>
              </a:rPr>
              <a:t>им.В.И.Ленина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Здесь проходят праздничные митинги, демонстрации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Admin\Рабочий стол\любава\атом\Биробиджан\frek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799023"/>
            <a:ext cx="5786478" cy="43475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5357826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Мраморный камень Памяти Жертв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Холокоста около синагоги в г.Биробиджане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Admin\Рабочий стол\любава\атом\Биробиджан\f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45350"/>
            <a:ext cx="5857916" cy="44011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5429264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charset="0"/>
              </a:rPr>
              <a:t>В 1997г. была образована  культурно-религиозная община «Фрейд» в г.Биробиджане. </a:t>
            </a:r>
            <a:endParaRPr lang="ru-RU" sz="24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lolki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742653" cy="493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5786454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smtClean="0">
                <a:solidFill>
                  <a:srgbClr val="002060"/>
                </a:solidFill>
              </a:rPr>
              <a:t>Театральная площадь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 and Settings\Admin\Рабочий стол\любава\атом\Биробиджан\dsc00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4629174" cy="3478004"/>
          </a:xfrm>
          <a:prstGeom prst="rect">
            <a:avLst/>
          </a:prstGeom>
          <a:noFill/>
        </p:spPr>
      </p:pic>
      <p:pic>
        <p:nvPicPr>
          <p:cNvPr id="3" name="Picture 2" descr="D:\Documents and Settings\Admin\Рабочий стол\любава\атом\Биробиджан\dsc0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643182"/>
            <a:ext cx="4926707" cy="37015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86446" y="857232"/>
            <a:ext cx="2786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Парк Культуры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и отдыха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cuments and Settings\Admin\Рабочий стол\любава\атом\Биробиджан\dsc00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4143404" cy="55159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57818" y="571480"/>
            <a:ext cx="3357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Кинотеатр  «Родина»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Фильмы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демонстрируются в Большом и Малом залах и даже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В 3</a:t>
            </a:r>
            <a:r>
              <a:rPr lang="en-US" sz="3600" b="1" dirty="0" smtClean="0">
                <a:solidFill>
                  <a:srgbClr val="002060"/>
                </a:solidFill>
              </a:rPr>
              <a:t>D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uments and Settings\Admin\Рабочий стол\любава\атом\Биробиджан\dsc00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18"/>
            <a:ext cx="6143668" cy="4614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286388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 июня – </a:t>
            </a:r>
            <a:r>
              <a:rPr lang="ru-RU" sz="2800" b="1" dirty="0" smtClean="0">
                <a:solidFill>
                  <a:srgbClr val="002060"/>
                </a:solidFill>
              </a:rPr>
              <a:t>День Защиты Детей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Праздничное представление на площади городской филармонии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Documents and Settings\Admin\Рабочий стол\любава\атом\Биробиджан\dsc00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0042"/>
            <a:ext cx="6803908" cy="51108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585789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Волонтерское движение в действии…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ocuments and Settings\Admin\Рабочий стол\любава\атом\Биробиджан\mag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00042"/>
            <a:ext cx="6200810" cy="4658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357826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Крупный торговый центр по продаже электронной и бытовой техники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Documents and Settings\Admin\Рабочий стол\любава\атом\Биробиджан\dsc00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4348" y="714356"/>
            <a:ext cx="3896617" cy="5357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86314" y="928670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Административный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Центр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г.Биробиджана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рирода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214338"/>
            <a:ext cx="146304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5214950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       Виртуальная экскурсия по</a:t>
            </a:r>
          </a:p>
          <a:p>
            <a:r>
              <a:rPr lang="ru-RU" sz="4000" b="1" i="1" dirty="0" smtClean="0">
                <a:solidFill>
                  <a:schemeClr val="bg1"/>
                </a:solidFill>
              </a:rPr>
              <a:t>Еврейской Автономной    области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:\Documents and Settings\Admin\Рабочий стол\любава\атом\Биробиджан\hk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45349"/>
            <a:ext cx="5929354" cy="44548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5286388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Стадион около школы «Веселые старты».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 and Settings\Admin\Рабочий стол\любава\атом\Биробиджан\dsc0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3993485" cy="30003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429264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Телевышка  около поселка «Сопка»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43" name="Picture 3" descr="D:\Documents and Settings\Admin\Рабочий стол\любава\атом\Биробиджан\dsc00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71479"/>
            <a:ext cx="3298848" cy="4535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ocuments and Settings\Admin\Рабочий стол\любава\атом\Биробиджан\dsc00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6929486" cy="51563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5786454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Издалека долго течет  </a:t>
            </a:r>
            <a:r>
              <a:rPr lang="ru-RU" sz="2400" b="1" dirty="0" err="1" smtClean="0">
                <a:solidFill>
                  <a:srgbClr val="002060"/>
                </a:solidFill>
              </a:rPr>
              <a:t>Бира</a:t>
            </a:r>
            <a:r>
              <a:rPr lang="ru-RU" sz="2400" b="1" dirty="0" smtClean="0">
                <a:solidFill>
                  <a:srgbClr val="002060"/>
                </a:solidFill>
              </a:rPr>
              <a:t>, что в переводе с эвенкийского означает «река»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 and Settings\Admin\Рабочий стол\любава\атом\Биробиджан\dsc00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00042"/>
            <a:ext cx="6357982" cy="47768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64357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</a:t>
            </a:r>
            <a:r>
              <a:rPr lang="ru-RU" sz="3200" b="1" dirty="0" smtClean="0">
                <a:solidFill>
                  <a:srgbClr val="002060"/>
                </a:solidFill>
              </a:rPr>
              <a:t>Берег  </a:t>
            </a:r>
            <a:r>
              <a:rPr lang="ru-RU" sz="3200" b="1" dirty="0" err="1" smtClean="0">
                <a:solidFill>
                  <a:srgbClr val="002060"/>
                </a:solidFill>
              </a:rPr>
              <a:t>Биры</a:t>
            </a:r>
            <a:r>
              <a:rPr lang="ru-RU" sz="3200" b="1" dirty="0" smtClean="0">
                <a:solidFill>
                  <a:srgbClr val="002060"/>
                </a:solidFill>
              </a:rPr>
              <a:t> – место для встреч и прогулок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Documents and Settings\Admin\Рабочий стол\любава\атом\Биробиджан\dsc00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447028" cy="48437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Широка и глубока </a:t>
            </a:r>
            <a:r>
              <a:rPr lang="ru-RU" sz="3600" b="1" dirty="0" err="1" smtClean="0">
                <a:solidFill>
                  <a:srgbClr val="002060"/>
                </a:solidFill>
              </a:rPr>
              <a:t>Бира</a:t>
            </a:r>
            <a:r>
              <a:rPr lang="ru-RU" sz="3600" b="1" dirty="0" smtClean="0">
                <a:solidFill>
                  <a:srgbClr val="002060"/>
                </a:solidFill>
              </a:rPr>
              <a:t> моя родная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Admin\Рабочий стол\любава\мамина школа\SAM_0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6881861" cy="51613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786454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На сопках Манчжурии…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 and Settings\Admin\Рабочий стол\любава\мамина школа\SAM_0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929618" cy="59472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929330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smtClean="0">
                <a:solidFill>
                  <a:srgbClr val="002060"/>
                </a:solidFill>
              </a:rPr>
              <a:t>Наша речка </a:t>
            </a:r>
            <a:r>
              <a:rPr lang="ru-RU" sz="4800" b="1" dirty="0" err="1" smtClean="0">
                <a:solidFill>
                  <a:srgbClr val="002060"/>
                </a:solidFill>
              </a:rPr>
              <a:t>Солонечка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Сохраненное\Картинки Фото\животные 2\Насекомые\S_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2650"/>
            <a:ext cx="9144000" cy="60524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785794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Лето красное все пела…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Сохраненное\Картинки Фото\животные 2\Птички\C_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7786742" cy="62806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5214950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Перелет с болота на болото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Сохраненное\Картинки Фото\ПРИРОДА\Оранжевая бабочка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6000768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      </a:t>
            </a:r>
            <a:r>
              <a:rPr lang="ru-RU" sz="3600" b="1" dirty="0" smtClean="0">
                <a:solidFill>
                  <a:srgbClr val="002060"/>
                </a:solidFill>
              </a:rPr>
              <a:t>Оранжевая бабочка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220px-City_sign_birobijan_ru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00373"/>
            <a:ext cx="5304652" cy="277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786" y="500042"/>
            <a:ext cx="73581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Начинается Биробиджан – столица ЕАО.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Город стоит  около места слияния двух рек – 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Биры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и Биджана.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В переводе с эвенкийского: «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бира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» - река, «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биджен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» - постоянное стойбище.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5378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Мы любим лес в любое время года,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Мы слышим речек медленную речь…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Все это называется – природа,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Давайте же всегда её беречь!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1802" y="2428868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лучах ромашки солнечного цвета,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Такие, что светлей на свете жить.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Природой называется все это,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Давайте же с природою дружить.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4357694"/>
            <a:ext cx="5143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Летят, звеня, дождинки с небосвода,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Клубится на заре тумана дым.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Все это называется – Родина,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Давайте же сердца ей отдадим!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Экскурсию для Вас провели: ученицы 8 класса МКОУ СОШ с.Бабстово, Ленинского р-на, ЕАО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Documents and Settings\Admin\Рабочий стол\Я и толь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2043">
            <a:off x="410105" y="2246358"/>
            <a:ext cx="1710747" cy="2280996"/>
          </a:xfrm>
          <a:prstGeom prst="rect">
            <a:avLst/>
          </a:prstGeom>
          <a:noFill/>
        </p:spPr>
      </p:pic>
      <p:pic>
        <p:nvPicPr>
          <p:cNvPr id="1028" name="Picture 4" descr="D:\Documents and Settings\Admin\Рабочий стол\SAM_4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3762">
            <a:off x="6340621" y="2265054"/>
            <a:ext cx="2043132" cy="2724176"/>
          </a:xfrm>
          <a:prstGeom prst="rect">
            <a:avLst/>
          </a:prstGeom>
          <a:noFill/>
        </p:spPr>
      </p:pic>
      <p:pic>
        <p:nvPicPr>
          <p:cNvPr id="1029" name="Picture 5" descr="D:\Documents and Settings\Admin\Рабочий стол\P300412_17.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92896"/>
            <a:ext cx="2736304" cy="20522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870476">
            <a:off x="686648" y="5246496"/>
            <a:ext cx="2146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Сотникова Ева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5357826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Астафьева Анна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26180">
            <a:off x="6081713" y="5446513"/>
            <a:ext cx="265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Прибыш Полина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2" y="2000236"/>
          <a:ext cx="8143933" cy="4286286"/>
        </p:xfrm>
        <a:graphic>
          <a:graphicData uri="http://schemas.openxmlformats.org/drawingml/2006/table">
            <a:tbl>
              <a:tblPr/>
              <a:tblGrid>
                <a:gridCol w="1981543"/>
                <a:gridCol w="474030"/>
                <a:gridCol w="474030"/>
                <a:gridCol w="474030"/>
                <a:gridCol w="474030"/>
                <a:gridCol w="474030"/>
                <a:gridCol w="474030"/>
                <a:gridCol w="474030"/>
                <a:gridCol w="474030"/>
                <a:gridCol w="474030"/>
                <a:gridCol w="474030"/>
                <a:gridCol w="474030"/>
                <a:gridCol w="474030"/>
                <a:gridCol w="474030"/>
              </a:tblGrid>
              <a:tr h="476254">
                <a:tc gridSpan="14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Климат Биробиджана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254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Показатель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Янв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Фев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Мар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Апр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Май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Июн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Июл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Авг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Сен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Окт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Ноя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Дек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Год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76254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Абсолютный максимум, </a:t>
                      </a:r>
                      <a:r>
                        <a:rPr lang="ru-RU" sz="800" b="1" u="sng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hlinkClick r:id="rId2" tooltip="Градус Цельсия"/>
                        </a:rPr>
                        <a:t>°C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−0,4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5,9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F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18,4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29,8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33,7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37,1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39,9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8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36,8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32,7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26,9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16,1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5,2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F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39,9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820"/>
                    </a:solidFill>
                  </a:tcPr>
                </a:tc>
              </a:tr>
              <a:tr h="476254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Средний максимум, °C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−15,6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−10,9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0,2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9,5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F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18,2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24,5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26,8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24,3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18,1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8,5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F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−4,1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−14,2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7,0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F80"/>
                    </a:solidFill>
                  </a:tcPr>
                </a:tc>
              </a:tr>
              <a:tr h="476254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Средняя температура, °C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−22,2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D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−16,5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−6,4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5,4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F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13,0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18,9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21,1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19,2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12,8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3,9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FF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−9,2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−18,8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FF80"/>
                    </a:solidFill>
                  </a:tcPr>
                </a:tc>
              </a:tr>
              <a:tr h="476254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Средний минимум, °C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−27,4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−26,4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−16,5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F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−3,4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5,0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F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12,5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15,1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13,4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5,9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F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−1,3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−16,9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−26,6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−3,6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A0"/>
                    </a:solidFill>
                  </a:tcPr>
                </a:tc>
              </a:tr>
              <a:tr h="476254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Абсолютный минимум, °C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−43,7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6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−39,9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8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−34,1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−19,7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D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−3,9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1,5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FF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5,9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F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3,7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FF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−3,9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−19,8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D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−33,6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−37,9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8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−43,7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68FF"/>
                    </a:solidFill>
                  </a:tcPr>
                </a:tc>
              </a:tr>
              <a:tr h="476254"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Норма осадков, </a:t>
                      </a:r>
                      <a:r>
                        <a:rPr lang="ru-RU" sz="800" b="1" u="sng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hlinkClick r:id="rId3" tooltip="Миллиметр"/>
                        </a:rPr>
                        <a:t>мм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108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9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147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5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154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88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11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682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A0FF"/>
                    </a:solidFill>
                  </a:tcPr>
                </a:tc>
              </a:tr>
              <a:tr h="476254">
                <a:tc gridSpan="14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7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Источник: </a:t>
                      </a:r>
                      <a:r>
                        <a:rPr lang="ru-RU" sz="700" i="1" u="sng" dirty="0" err="1">
                          <a:solidFill>
                            <a:srgbClr val="663366"/>
                          </a:solidFill>
                          <a:latin typeface="Arial"/>
                          <a:ea typeface="Times New Roman"/>
                          <a:hlinkClick r:id="rId4"/>
                        </a:rPr>
                        <a:t>worldweather.org</a:t>
                      </a:r>
                      <a:r>
                        <a:rPr lang="ru-RU" sz="7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ru-RU" sz="700" i="1" u="sng" dirty="0">
                          <a:solidFill>
                            <a:srgbClr val="663366"/>
                          </a:solidFill>
                          <a:latin typeface="Arial"/>
                          <a:ea typeface="Times New Roman"/>
                          <a:hlinkClick r:id="rId5"/>
                        </a:rPr>
                        <a:t>NASA. База данных </a:t>
                      </a:r>
                      <a:r>
                        <a:rPr lang="ru-RU" sz="700" i="1" u="sng" dirty="0" err="1">
                          <a:solidFill>
                            <a:srgbClr val="663366"/>
                          </a:solidFill>
                          <a:latin typeface="Arial"/>
                          <a:ea typeface="Times New Roman"/>
                          <a:hlinkClick r:id="rId5"/>
                        </a:rPr>
                        <a:t>RETScreen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26079" marR="26079" marT="26079" marB="2607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219502"/>
            <a:ext cx="8143932" cy="18469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602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Климат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 находится в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 tooltip="Умеренный муссонный климат"/>
              </a:rPr>
              <a:t>умеренном муссонном климатическом поясе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 очень холодной и сухой зимой, жарким и влажным летом.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Среднегодовая температура воздуха — 1,9 °C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Относительная влажность воздуха — 71,1 %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Средняя скорость ветра — 1,7 м/с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Admin\Рабочий стол\любава\атом\Биробиджан\ste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5774483" cy="43385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357826"/>
            <a:ext cx="864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Стела на въезде в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</a:rPr>
              <a:t>г.Биробижджан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после</a:t>
            </a:r>
          </a:p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Моста через 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</a:rPr>
              <a:t>р.Биру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20px-Birobidjan_mainsqu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04"/>
            <a:ext cx="3714776" cy="584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86380" y="857232"/>
            <a:ext cx="3143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Монумент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меноры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на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Привокзальной площади</a:t>
            </a:r>
          </a:p>
          <a:p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Менора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семисвечник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(символ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иудаизма)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любава\атом\Биробиджан\dsc00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6072230" cy="45622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143512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</a:rPr>
              <a:t>Площадь Дружбы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643578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chemeClr val="bg1"/>
                </a:solidFill>
              </a:rPr>
              <a:t>Города – побратимы г.Биробиджана: С ША –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Бивертон</a:t>
            </a:r>
            <a:r>
              <a:rPr lang="ru-RU" sz="2400" b="1" i="1" dirty="0" smtClean="0">
                <a:solidFill>
                  <a:schemeClr val="bg1"/>
                </a:solidFill>
              </a:rPr>
              <a:t>  ,   Китай –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Хэган</a:t>
            </a:r>
            <a:r>
              <a:rPr lang="ru-RU" sz="2400" b="1" i="1" dirty="0" smtClean="0">
                <a:solidFill>
                  <a:schemeClr val="bg1"/>
                </a:solidFill>
              </a:rPr>
              <a:t> ,   Япония –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Ниигата</a:t>
            </a:r>
            <a:r>
              <a:rPr lang="ru-RU" sz="2400" b="1" i="1" dirty="0" smtClean="0">
                <a:solidFill>
                  <a:schemeClr val="bg1"/>
                </a:solidFill>
              </a:rPr>
              <a:t>  ,  Израиль –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Маалот</a:t>
            </a:r>
            <a:r>
              <a:rPr lang="ru-RU" sz="2400" b="1" i="1" dirty="0" smtClean="0">
                <a:solidFill>
                  <a:schemeClr val="bg1"/>
                </a:solidFill>
              </a:rPr>
              <a:t> -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Таршиха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20px-Statue_of_settlers_Birobidzh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00042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5000636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Памятник  первым переселенцам, установлен на привокзальной площади г.Биробиджана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lolki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0866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5786454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          Сквер Победы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252</TotalTime>
  <Words>504</Words>
  <Application>Microsoft Office PowerPoint</Application>
  <PresentationFormat>Экран (4:3)</PresentationFormat>
  <Paragraphs>169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37</cp:revision>
  <dcterms:modified xsi:type="dcterms:W3CDTF">2012-05-15T09:17:18Z</dcterms:modified>
</cp:coreProperties>
</file>