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91" r:id="rId3"/>
    <p:sldId id="274" r:id="rId4"/>
    <p:sldId id="268" r:id="rId5"/>
    <p:sldId id="285" r:id="rId6"/>
    <p:sldId id="283" r:id="rId7"/>
    <p:sldId id="279" r:id="rId8"/>
    <p:sldId id="276" r:id="rId9"/>
    <p:sldId id="280" r:id="rId10"/>
    <p:sldId id="286" r:id="rId11"/>
    <p:sldId id="287" r:id="rId12"/>
    <p:sldId id="272" r:id="rId13"/>
    <p:sldId id="271" r:id="rId14"/>
    <p:sldId id="289" r:id="rId15"/>
    <p:sldId id="275" r:id="rId16"/>
    <p:sldId id="270" r:id="rId17"/>
    <p:sldId id="269" r:id="rId18"/>
    <p:sldId id="277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7A7FE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>
        <p:scale>
          <a:sx n="75" d="100"/>
          <a:sy n="75" d="100"/>
        </p:scale>
        <p:origin x="-1830" y="-366"/>
      </p:cViewPr>
      <p:guideLst>
        <p:guide orient="horz" pos="1253"/>
        <p:guide orient="horz" pos="3612"/>
        <p:guide pos="542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7D5161-4C0F-4EEB-9A60-75C1C25F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F8BA2-3246-46B6-AD15-00063C61FEC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7D5161-4C0F-4EEB-9A60-75C1C25FF66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7D5161-4C0F-4EEB-9A60-75C1C25FF66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C4867-9BDF-4013-8BB7-E11A8ED13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58311-046A-4F71-BE9B-52E4E24E9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DF09-D7AA-47F0-95BF-60A4CF390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13 Псков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5BBF2-437A-499A-836A-C3CD89037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E05E-055B-48A5-AFDB-32D5B99FF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7E6B3-1BB4-4312-A33D-9C4BE7CEC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4D16F-A1FF-40C1-94EE-5F5282FB0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C622-E2B4-4162-82BE-658FCC37D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3485B-A63F-4E03-8BFA-D9296542D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13F2-1B55-4B62-96F8-758B4DBAF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4C6E0-3879-41B3-930C-0DEBE0BD6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8C76-A85D-4BC9-93DE-A707B7F9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1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2F7810-2F9D-4C80-8B25-FB89EF5A8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7;&#1088;&#1077;&#1079;&#1077;&#1090;&#1072;&#1094;&#1080;&#1103;\&#1086;&#1089;&#1074;&#1086;&#1073;&#1086;&#1078;&#1076;&#1077;&#1085;&#1080;&#1077;%20&#1055;&#1089;&#1082;&#1086;&#1074;&#1072;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7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7;&#1088;&#1077;&#1079;&#1077;&#1090;&#1072;&#1094;&#1080;&#1103;\&#1089;&#1090;&#1077;&#1083;&#1083;&#1072;-&#1082;&#1086;&#1085;&#1094;&#1083;&#1072;&#1075;&#1077;&#1088;&#1100;.wav" TargetMode="External"/><Relationship Id="rId6" Type="http://schemas.openxmlformats.org/officeDocument/2006/relationships/image" Target="../media/image21.jpeg"/><Relationship Id="rId5" Type="http://schemas.openxmlformats.org/officeDocument/2006/relationships/hyperlink" Target="http://fotki.yandex.ru/users/ana-shumilin/view/229305/?page=1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kovgorod.ru/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www.fotki.yandex.ru/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-52388"/>
            <a:ext cx="9163050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714488"/>
            <a:ext cx="9144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F200">
                        <a:alpha val="84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sx="101000" sy="101000" algn="tl" rotWithShape="0">
                    <a:srgbClr val="000000"/>
                  </a:outerShdw>
                </a:effectLst>
              </a:rPr>
              <a:t>Псков</a:t>
            </a:r>
          </a:p>
          <a:p>
            <a:pPr algn="ctr">
              <a:defRPr/>
            </a:pPr>
            <a:r>
              <a:rPr lang="ru-RU" sz="8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F200">
                        <a:alpha val="84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sx="101000" sy="101000" algn="tl" rotWithShape="0">
                    <a:srgbClr val="000000"/>
                  </a:outerShdw>
                </a:effectLst>
              </a:rPr>
              <a:t>г</a:t>
            </a:r>
            <a:r>
              <a:rPr lang="ru-RU" sz="8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F200">
                        <a:alpha val="84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sx="101000" sy="101000" algn="tl" rotWithShape="0">
                    <a:srgbClr val="000000"/>
                  </a:outerShdw>
                </a:effectLst>
              </a:rPr>
              <a:t>ород</a:t>
            </a:r>
            <a:endParaRPr lang="ru-RU" sz="80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FFF200">
                      <a:alpha val="8400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sx="101000" sy="1010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8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F200">
                        <a:alpha val="84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sx="101000" sy="101000" algn="tl" rotWithShape="0">
                    <a:srgbClr val="000000"/>
                  </a:outerShdw>
                </a:effectLst>
              </a:rPr>
              <a:t> Воинской Славы   </a:t>
            </a:r>
          </a:p>
        </p:txBody>
      </p:sp>
    </p:spTree>
  </p:cSld>
  <p:clrMapOvr>
    <a:masterClrMapping/>
  </p:clrMapOvr>
  <p:transition>
    <p:sndAc>
      <p:stSnd>
        <p:snd r:embed="rId3" name="гимн-1-нач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-71470" y="-214338"/>
            <a:ext cx="9144000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bg1"/>
                </a:solidFill>
              </a:rPr>
              <a:t>Памятник в честь победы над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Стефаном </a:t>
            </a:r>
            <a:r>
              <a:rPr lang="ru-RU" sz="2000" dirty="0" err="1" smtClean="0">
                <a:solidFill>
                  <a:schemeClr val="bg1"/>
                </a:solidFill>
              </a:rPr>
              <a:t>Баторием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357158" y="1785926"/>
            <a:ext cx="47149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Успешная оборона Пскова сыграла большую роль в истории России. Под Псковом </a:t>
            </a:r>
            <a:r>
              <a:rPr lang="ru-RU" sz="1400" b="1" dirty="0" err="1" smtClean="0"/>
              <a:t>Баторий</a:t>
            </a:r>
            <a:r>
              <a:rPr lang="ru-RU" sz="1400" b="1" dirty="0" smtClean="0"/>
              <a:t> потерпел самую крупную неудачу в войне с Россией. Псков стал бастионом, о который разбилась волна неприятельского нашествия. Успех в обороне города был достигнут благодаря твердому и мудрому командованию Ивана Шуйского и высокому моральному духу гарнизона и жителей Пскова. Даже женщины и дети принимали активное участие в обороне. Кроме того, русское командование сумело определить заранее направление главного удара противника и подготовить город к обороне. В результате неудачи под Псковом Стефан </a:t>
            </a:r>
            <a:r>
              <a:rPr lang="ru-RU" sz="1400" b="1" dirty="0" err="1" smtClean="0"/>
              <a:t>Баторий</a:t>
            </a:r>
            <a:r>
              <a:rPr lang="ru-RU" sz="1400" b="1" dirty="0" smtClean="0"/>
              <a:t> был вынужден заключить мирный договор с Иваном IV. И хотя Россия теряла все свои завоевания в Ливонии, но сумела вернуть захваченные противником города Великие Луки, Заволочье, Невель, Холм, Себеж, Остров, Красный, Изборск, </a:t>
            </a:r>
            <a:r>
              <a:rPr lang="ru-RU" sz="1400" b="1" dirty="0" err="1" smtClean="0"/>
              <a:t>Гдов</a:t>
            </a:r>
            <a:r>
              <a:rPr lang="ru-RU" sz="1400" b="1" dirty="0" smtClean="0"/>
              <a:t> и все другие Псковские пригороды.</a:t>
            </a:r>
            <a:endParaRPr lang="ru-RU" sz="1400" b="1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6338" y="1000108"/>
            <a:ext cx="4097662" cy="488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баторий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0" y="-285750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Густав Адольф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71438" y="1643050"/>
            <a:ext cx="90725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начале XVII века Пскову вновь пришлось сыграть роль защитника и спасителя родины. Это было в конце долгого и тяжёлого периода иностранной интервенции. Шведы в 1611—1613 гг. захватили Новгород, Ладогу, Старую Руссу, Порхов, </a:t>
            </a:r>
            <a:r>
              <a:rPr lang="ru-RU" sz="2000" b="1" dirty="0" err="1" smtClean="0"/>
              <a:t>Гдов</a:t>
            </a:r>
            <a:r>
              <a:rPr lang="ru-RU" sz="2000" b="1" dirty="0" smtClean="0"/>
              <a:t>. Чтобы закрепить за Швецией захваченные земли, двадцатилетний шведский король Густав-Адольф предпринял поход на Псков. Это было вскоре после освобождения Москвы от поляков (1612 г.) и избрания царём Михаила Романова (1613 г.). Новое правительство было занято организацией управления и борьбой с отрядами интервентов в центральных уездах страны, оно не могло оказать псковичам значительной помощи. В Пскове находился гарнизон дворян, стрельцов и казаков общей численностью около 4 200 человек и несколько тысяч воинов посадского ополчения. Обороной города руководили воеводы Плещеев и Собакин.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5125" y="571481"/>
            <a:ext cx="4771783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58288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  <a:latin typeface="Franklin Gothic Demi" pitchFamily="34" charset="0"/>
              </a:rPr>
              <a:t>Монумент в честь боёв Красной армии в Крестах</a:t>
            </a:r>
            <a:r>
              <a:rPr lang="ru-RU" sz="5400" smtClean="0">
                <a:solidFill>
                  <a:schemeClr val="accent2"/>
                </a:solidFill>
                <a:latin typeface="Franklin Gothic Demi" pitchFamily="34" charset="0"/>
              </a:rPr>
              <a:t/>
            </a:r>
            <a:br>
              <a:rPr lang="ru-RU" sz="5400" smtClean="0">
                <a:solidFill>
                  <a:schemeClr val="accent2"/>
                </a:solidFill>
                <a:latin typeface="Franklin Gothic Demi" pitchFamily="34" charset="0"/>
              </a:rPr>
            </a:br>
            <a:endParaRPr lang="ru-RU" sz="5400" smtClean="0"/>
          </a:p>
        </p:txBody>
      </p:sp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-31" y="1826019"/>
            <a:ext cx="464347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Franklin Gothic Demi Cond" pitchFamily="34" charset="0"/>
              </a:rPr>
              <a:t>На этом перекрёстке возвышается 47-метровый обелиск в форме штыка с гранитным основанием (на котором размещена тематическая горельефная композиция, занимающая площадь 180 м2, открытый 23 февраля 1969 года (скульптор Мотовилов Г. И., архитектор </a:t>
            </a:r>
            <a:r>
              <a:rPr lang="ru-RU" sz="1600" b="1" dirty="0" err="1">
                <a:latin typeface="Franklin Gothic Demi Cond" pitchFamily="34" charset="0"/>
              </a:rPr>
              <a:t>Билибин</a:t>
            </a:r>
            <a:r>
              <a:rPr lang="ru-RU" sz="1600" b="1" dirty="0">
                <a:latin typeface="Franklin Gothic Demi Cond" pitchFamily="34" charset="0"/>
              </a:rPr>
              <a:t> И. Д.) в ознаменование первых военных столкновений Красной Армии с немецкими кайзеровскими войсками под Псковом и Нарвой в 1918 году.</a:t>
            </a:r>
          </a:p>
          <a:p>
            <a:pPr algn="just"/>
            <a:r>
              <a:rPr lang="ru-RU" sz="1600" b="1" dirty="0">
                <a:latin typeface="Franklin Gothic Demi Cond" pitchFamily="34" charset="0"/>
              </a:rPr>
              <a:t>Предполагаемая высота храма — 39 м (с крестом — около 43 м).</a:t>
            </a:r>
          </a:p>
          <a:p>
            <a:pPr algn="just"/>
            <a:r>
              <a:rPr lang="ru-RU" sz="1600" b="1" dirty="0">
                <a:latin typeface="Franklin Gothic Demi Cond" pitchFamily="34" charset="0"/>
              </a:rPr>
              <a:t>На Крестовском шоссе также расположена </a:t>
            </a:r>
            <a:r>
              <a:rPr lang="ru-RU" sz="1600" b="1" dirty="0" err="1">
                <a:latin typeface="Franklin Gothic Demi Cond" pitchFamily="34" charset="0"/>
              </a:rPr>
              <a:t>стелла</a:t>
            </a:r>
            <a:r>
              <a:rPr lang="ru-RU" sz="1600" b="1" dirty="0">
                <a:latin typeface="Franklin Gothic Demi Cond" pitchFamily="34" charset="0"/>
              </a:rPr>
              <a:t> в память о погибших военнопленных, которые были замучены гитлеровцами в концлагере, созданном в годы Великой Отечественной войны на территории машинно-тракторной мастерской в Крестах, а также братская могила на окраине.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179389" y="1857375"/>
            <a:ext cx="389254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Franklin Gothic Demi Cond" pitchFamily="34" charset="0"/>
              </a:rPr>
              <a:t>Танк установлен в памятном для города месте. Место связано с началом форсирования реки Великой бойцами 128-й стрелковой дивизии 3-го Прибалтийского фронта 23 июля 1944 года. В этот день Псков был освобожден от немецко-фашистских оккупантов.</a:t>
            </a:r>
          </a:p>
          <a:p>
            <a:pPr algn="just"/>
            <a:endParaRPr lang="ru-RU" sz="1600" b="1" dirty="0">
              <a:latin typeface="Franklin Gothic Demi Cond" pitchFamily="34" charset="0"/>
            </a:endParaRPr>
          </a:p>
          <a:p>
            <a:pPr algn="just"/>
            <a:r>
              <a:rPr lang="ru-RU" sz="1600" b="1" dirty="0">
                <a:latin typeface="Franklin Gothic Demi Cond" pitchFamily="34" charset="0"/>
              </a:rPr>
              <a:t>Боевой танк Т-34 символизирует воинскую славу танкистов, которые участвовали в освобождения Пскова. Направление ствола танка символическое, оно указывает движение советских войск. </a:t>
            </a:r>
          </a:p>
          <a:p>
            <a:pPr algn="just"/>
            <a:r>
              <a:rPr lang="ru-RU" sz="1600" b="1" dirty="0">
                <a:latin typeface="Franklin Gothic Demi Cond" pitchFamily="34" charset="0"/>
              </a:rPr>
              <a:t> На настоящее место у моста «Советской Армии» танк был установлен 23 июля 1974 года. Прежде он стоял на пересечении Октябрьского проспекта и улицы Вокзальная</a:t>
            </a:r>
            <a:r>
              <a:rPr lang="ru-RU" dirty="0">
                <a:latin typeface="Franklin Gothic Demi Cond" pitchFamily="34" charset="0"/>
              </a:rPr>
              <a:t>.</a:t>
            </a:r>
          </a:p>
        </p:txBody>
      </p:sp>
      <p:pic>
        <p:nvPicPr>
          <p:cNvPr id="18440" name="Picture 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571612"/>
            <a:ext cx="519404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Demi" pitchFamily="34" charset="0"/>
              </a:rPr>
              <a:t>Танк Т-34</a:t>
            </a:r>
            <a:r>
              <a:rPr lang="ru-RU" sz="1800" smtClean="0">
                <a:solidFill>
                  <a:schemeClr val="bg1"/>
                </a:solidFill>
                <a:latin typeface="Franklin Gothic Demi" pitchFamily="34" charset="0"/>
              </a:rPr>
              <a:t>.</a:t>
            </a:r>
            <a:r>
              <a:rPr lang="ru-RU" smtClean="0">
                <a:solidFill>
                  <a:schemeClr val="accent2"/>
                </a:solidFill>
                <a:latin typeface="Franklin Gothic Demi" pitchFamily="34" charset="0"/>
              </a:rPr>
              <a:t/>
            </a:r>
            <a:br>
              <a:rPr lang="ru-RU" smtClean="0">
                <a:solidFill>
                  <a:schemeClr val="accent2"/>
                </a:solidFill>
                <a:latin typeface="Franklin Gothic Demi" pitchFamily="34" charset="0"/>
              </a:rPr>
            </a:br>
            <a:endParaRPr lang="ru-RU" smtClean="0"/>
          </a:p>
        </p:txBody>
      </p:sp>
      <p:pic>
        <p:nvPicPr>
          <p:cNvPr id="8" name="освобождение Псков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7413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905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осв-псков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32" y="-357214"/>
            <a:ext cx="91440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</a:rPr>
              <a:t>Псков памятник жертвам концлагеря</a:t>
            </a:r>
          </a:p>
        </p:txBody>
      </p:sp>
      <p:pic>
        <p:nvPicPr>
          <p:cNvPr id="7" name="стелла-концлагерь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026" name="Picture 2" descr="http://img-fotki.yandex.ru/get/4201/ana-shumilin.3/0_37d21_7fbed19c_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5580" y="500043"/>
            <a:ext cx="4518452" cy="602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1406" y="1968049"/>
            <a:ext cx="4429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нашем микрорайоне Кресты в годы войны находился концлагерь</a:t>
            </a:r>
          </a:p>
          <a:p>
            <a:pPr algn="ctr"/>
            <a:r>
              <a:rPr lang="ru-RU" sz="2800" dirty="0" smtClean="0"/>
              <a:t>65 тысяч человек были зверски замучены здесь </a:t>
            </a:r>
            <a:endParaRPr lang="ru-RU" sz="2800" dirty="0"/>
          </a:p>
        </p:txBody>
      </p:sp>
      <p:pic>
        <p:nvPicPr>
          <p:cNvPr id="14339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концлагерь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0" y="2286000"/>
            <a:ext cx="50006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Вечный огонь у могилы Неизвестного солдата на пл. Победы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23 </a:t>
            </a:r>
            <a:r>
              <a:rPr lang="ru-RU" sz="2800" b="1" dirty="0"/>
              <a:t>июля 1974 </a:t>
            </a:r>
            <a:r>
              <a:rPr lang="ru-RU" sz="2800" b="1"/>
              <a:t>г</a:t>
            </a:r>
            <a:r>
              <a:rPr lang="ru-RU" sz="2800" b="1" smtClean="0"/>
              <a:t>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авторы </a:t>
            </a:r>
          </a:p>
          <a:p>
            <a:pPr algn="ctr"/>
            <a:r>
              <a:rPr lang="ru-RU" sz="2800" b="1" dirty="0" smtClean="0"/>
              <a:t>Смирнов </a:t>
            </a:r>
            <a:r>
              <a:rPr lang="ru-RU" sz="2800" b="1" dirty="0"/>
              <a:t>В. П., Катаев Л. Н., Васильковский В. 0., </a:t>
            </a:r>
            <a:r>
              <a:rPr lang="ru-RU" sz="2800" b="1" dirty="0" err="1"/>
              <a:t>Бутенко</a:t>
            </a:r>
            <a:r>
              <a:rPr lang="ru-RU" sz="2800" b="1" dirty="0"/>
              <a:t> П. С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36" y="1214559"/>
            <a:ext cx="4071934" cy="471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>
          <a:xfrm>
            <a:off x="0" y="-357188"/>
            <a:ext cx="9144000" cy="1143001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Вечный огонь </a:t>
            </a:r>
          </a:p>
        </p:txBody>
      </p:sp>
      <p:pic>
        <p:nvPicPr>
          <p:cNvPr id="18438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высоцкий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0" y="1785926"/>
            <a:ext cx="50720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Franklin Gothic Demi Cond" pitchFamily="34" charset="0"/>
              </a:rPr>
              <a:t>В разгар Второй чеченской кампании, 29 февраля 2000 года, в Аргунском ущелье, на высоте 776 произошло </a:t>
            </a:r>
            <a:r>
              <a:rPr lang="ru-RU" sz="1600" dirty="0" err="1">
                <a:latin typeface="Franklin Gothic Demi Cond" pitchFamily="34" charset="0"/>
              </a:rPr>
              <a:t>боестолкновение</a:t>
            </a:r>
            <a:r>
              <a:rPr lang="ru-RU" sz="1600" dirty="0">
                <a:latin typeface="Franklin Gothic Demi Cond" pitchFamily="34" charset="0"/>
              </a:rPr>
              <a:t> между крупными силами отступавших из окружения чеченских сепаратистов и отрядом российских десантников, составленным преимущественно из 6-й роты 2-го батальона 104-го парашютно-десантного полка 76-й Псковской дивизии. В ходе отчаянного сражения оборонявшиеся проявили массовый героизм, но силы были слишком неравны. Почти все десантники погибли.</a:t>
            </a:r>
          </a:p>
          <a:p>
            <a:pPr algn="just"/>
            <a:endParaRPr lang="ru-RU" sz="1600" dirty="0">
              <a:latin typeface="Franklin Gothic Demi Cond" pitchFamily="34" charset="0"/>
            </a:endParaRPr>
          </a:p>
          <a:p>
            <a:pPr algn="just"/>
            <a:r>
              <a:rPr lang="ru-RU" sz="1600" dirty="0">
                <a:latin typeface="Franklin Gothic Demi Cond" pitchFamily="34" charset="0"/>
              </a:rPr>
              <a:t>Драматический ход и итог боя вызвали существенный резонанс в российском обществе. За этот подвиг 22 гвардейца (из них 21 посмертно) были удостоены звания Героя России, 69 солдат и офицеров 6-й роты награждены орденами Мужества (63 из них — посмертно). В конце июля 2000 года президент Российской Федерации В.В. Путин распорядился установить в Пскове памятник геройски погибшим воинам</a:t>
            </a:r>
          </a:p>
        </p:txBody>
      </p:sp>
      <p:pic>
        <p:nvPicPr>
          <p:cNvPr id="17414" name="Picture 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9648" y="785794"/>
            <a:ext cx="391438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05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-357188"/>
            <a:ext cx="9144000" cy="1143001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Demi" pitchFamily="34" charset="0"/>
              </a:rPr>
              <a:t>Памятник 6-ой роте в Черёхе</a:t>
            </a:r>
            <a:endParaRPr lang="ru-RU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SP0000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179388" y="1857364"/>
            <a:ext cx="38163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latin typeface="Franklin Gothic Demi Cond" pitchFamily="34" charset="0"/>
              </a:rPr>
              <a:t>22 июля на площади Победы в Пскове состоялось торжественное открытие стелы «Псков- город воинской славы». В церемонии открытия приняли участие руководители области и города, ветераны, военные, священники, дети.</a:t>
            </a:r>
          </a:p>
          <a:p>
            <a:pPr algn="just"/>
            <a:r>
              <a:rPr lang="ru-RU" sz="1600" b="1" dirty="0">
                <a:latin typeface="Franklin Gothic Demi Cond" pitchFamily="34" charset="0"/>
              </a:rPr>
              <a:t>Для приглашенных на открытие ветеранов была установлена трибуна, на которую их провожали школьники и воспитанники клуба «Патриот», настойчиво предлагая помочь. К чести нашим ветеранам, многие в помощи не нуждались. Необычная для Пскова жара превратила церемонию в испытание, которое все присутствующие достойно перенесли. Руководитель клуба «Патриот» Анатолий </a:t>
            </a:r>
            <a:r>
              <a:rPr lang="ru-RU" sz="1600" b="1" dirty="0" err="1">
                <a:latin typeface="Franklin Gothic Demi Cond" pitchFamily="34" charset="0"/>
              </a:rPr>
              <a:t>Мультах</a:t>
            </a:r>
            <a:r>
              <a:rPr lang="ru-RU" sz="1600" b="1" dirty="0">
                <a:latin typeface="Franklin Gothic Demi Cond" pitchFamily="34" charset="0"/>
              </a:rPr>
              <a:t> шутя приговаривал: «Ветераны, седые наши, проходите пожалуйста на трибуну. Да, в самое пекло».</a:t>
            </a:r>
          </a:p>
        </p:txBody>
      </p:sp>
      <p:pic>
        <p:nvPicPr>
          <p:cNvPr id="20484" name="Picture 9" descr="gorodslavy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130428"/>
            <a:ext cx="5042436" cy="337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-71438"/>
            <a:ext cx="9144000" cy="1143001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  <a:latin typeface="Franklin Gothic Demi" pitchFamily="34" charset="0"/>
              </a:rPr>
              <a:t>Стела «Псков – город воинской славы»</a:t>
            </a:r>
            <a:br>
              <a:rPr lang="ru-RU" sz="2800" smtClean="0">
                <a:solidFill>
                  <a:schemeClr val="bg1"/>
                </a:solidFill>
                <a:latin typeface="Franklin Gothic Demi" pitchFamily="34" charset="0"/>
              </a:rPr>
            </a:br>
            <a:endParaRPr lang="ru-RU" sz="2800" smtClean="0">
              <a:solidFill>
                <a:schemeClr val="bg1"/>
              </a:solidFill>
            </a:endParaRPr>
          </a:p>
        </p:txBody>
      </p:sp>
      <p:pic>
        <p:nvPicPr>
          <p:cNvPr id="20487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карамзин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5500694" y="1571612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</a:t>
            </a:r>
            <a:r>
              <a:rPr lang="ru-RU" dirty="0" err="1">
                <a:hlinkClick r:id="rId2"/>
              </a:rPr>
              <a:t>wikipedia.org</a:t>
            </a:r>
            <a:endParaRPr lang="ru-RU" dirty="0"/>
          </a:p>
        </p:txBody>
      </p:sp>
      <p:pic>
        <p:nvPicPr>
          <p:cNvPr id="21507" name="Picture 8" descr="image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000108"/>
            <a:ext cx="1181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214554"/>
            <a:ext cx="27158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6357950" y="4214818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www.</a:t>
            </a:r>
            <a:r>
              <a:rPr lang="ru-RU" dirty="0" err="1">
                <a:hlinkClick r:id="rId5"/>
              </a:rPr>
              <a:t>fotki.yandex.ru</a:t>
            </a:r>
            <a:endParaRPr lang="ru-RU" dirty="0"/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3286124"/>
            <a:ext cx="971550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1" name="Picture 17" descr="book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2143116"/>
            <a:ext cx="9810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0" y="3714752"/>
            <a:ext cx="507206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/>
              <a:t>Звучали стихи из сборников Псковских поэтов:</a:t>
            </a:r>
          </a:p>
          <a:p>
            <a:r>
              <a:rPr lang="ru-RU" b="1" dirty="0" smtClean="0"/>
              <a:t>В.Алексеева</a:t>
            </a:r>
          </a:p>
          <a:p>
            <a:r>
              <a:rPr lang="ru-RU" b="1" dirty="0" err="1" smtClean="0"/>
              <a:t>Н.Лаврецовой</a:t>
            </a:r>
            <a:endParaRPr lang="ru-RU" b="1" dirty="0" smtClean="0"/>
          </a:p>
          <a:p>
            <a:r>
              <a:rPr lang="ru-RU" b="1" dirty="0" smtClean="0"/>
              <a:t>В. Мухина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и</a:t>
            </a:r>
          </a:p>
          <a:p>
            <a:r>
              <a:rPr lang="ru-RU" b="1" dirty="0" smtClean="0"/>
              <a:t> В.Высоцкого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5857884" y="2857496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hlinkClick r:id="rId8"/>
              </a:rPr>
              <a:t>www.pskovgorod.ru</a:t>
            </a:r>
            <a:endParaRPr lang="ru-RU" dirty="0"/>
          </a:p>
        </p:txBody>
      </p:sp>
      <p:pic>
        <p:nvPicPr>
          <p:cNvPr id="21514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8" y="-142900"/>
            <a:ext cx="91440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Источники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03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07" y="873252"/>
            <a:ext cx="9072594" cy="5699020"/>
          </a:xfrm>
          <a:prstGeom prst="rect">
            <a:avLst/>
          </a:prstGeom>
        </p:spPr>
      </p:pic>
      <p:pic>
        <p:nvPicPr>
          <p:cNvPr id="22538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57214"/>
            <a:ext cx="91440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Готовили презентацию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5143512"/>
            <a:ext cx="2341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Сергеев </a:t>
            </a:r>
            <a:r>
              <a:rPr lang="ru-RU" sz="2400" dirty="0"/>
              <a:t>П</a:t>
            </a:r>
            <a:r>
              <a:rPr lang="ru-RU" sz="2400" dirty="0" smtClean="0"/>
              <a:t>авел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5328" y="4396095"/>
            <a:ext cx="5352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Буга Виола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74963" y="5406110"/>
            <a:ext cx="298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Сухаревская Дарья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85720" y="1928802"/>
            <a:ext cx="86439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355600" algn="ctr">
              <a:defRPr/>
            </a:pPr>
            <a:r>
              <a:rPr lang="ru-RU" sz="4400" spc="150" dirty="0">
                <a:ln w="6350">
                  <a:solidFill>
                    <a:srgbClr val="FF0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Псковской Земле историей была суждена труднейшая задача – послужить для Руси заслоном на опаснейшем участке ее границ.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стих-нач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589372"/>
            <a:ext cx="3428992" cy="557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Прямоугольник 7"/>
          <p:cNvSpPr>
            <a:spLocks noChangeArrowheads="1"/>
          </p:cNvSpPr>
          <p:nvPr/>
        </p:nvSpPr>
        <p:spPr bwMode="auto">
          <a:xfrm>
            <a:off x="0" y="2214563"/>
            <a:ext cx="550069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Согласно самой ранней древнерусской летописи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Повесть временных лет»,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Ольга </a:t>
            </a:r>
            <a:r>
              <a:rPr lang="ru-RU" sz="2800" b="1" dirty="0"/>
              <a:t>была родом из </a:t>
            </a:r>
            <a:r>
              <a:rPr lang="ru-RU" sz="2800" b="1" dirty="0" smtClean="0"/>
              <a:t>Пскова.</a:t>
            </a:r>
            <a:endParaRPr lang="ru-RU" sz="2800" b="1" dirty="0"/>
          </a:p>
          <a:p>
            <a:pPr algn="ctr"/>
            <a:r>
              <a:rPr lang="ru-RU" sz="2800" b="1" dirty="0"/>
              <a:t>Имена родителей Ольги не сохранились, по Житию они были незнатного рода</a:t>
            </a:r>
          </a:p>
        </p:txBody>
      </p:sp>
      <p:pic>
        <p:nvPicPr>
          <p:cNvPr id="6148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1"/>
          <p:cNvSpPr>
            <a:spLocks noGrp="1"/>
          </p:cNvSpPr>
          <p:nvPr>
            <p:ph type="title"/>
          </p:nvPr>
        </p:nvSpPr>
        <p:spPr>
          <a:xfrm>
            <a:off x="0" y="-71438"/>
            <a:ext cx="9144000" cy="1143001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Памятник княгине Ольге</a:t>
            </a:r>
            <a:br>
              <a:rPr lang="ru-RU" sz="3200" smtClean="0">
                <a:solidFill>
                  <a:schemeClr val="bg1"/>
                </a:solidFill>
              </a:rPr>
            </a:br>
            <a:endParaRPr lang="ru-RU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ольга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 algn="ctr"/>
            <a:r>
              <a:rPr lang="ru-RU" sz="4000" b="1">
                <a:solidFill>
                  <a:schemeClr val="bg1"/>
                </a:solidFill>
              </a:rPr>
              <a:t>Соколиха</a:t>
            </a:r>
          </a:p>
        </p:txBody>
      </p:sp>
      <p:sp>
        <p:nvSpPr>
          <p:cNvPr id="7173" name="Прямоугольник 12"/>
          <p:cNvSpPr>
            <a:spLocks noChangeArrowheads="1"/>
          </p:cNvSpPr>
          <p:nvPr/>
        </p:nvSpPr>
        <p:spPr bwMode="auto">
          <a:xfrm>
            <a:off x="0" y="1928802"/>
            <a:ext cx="45005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5 Апреля 1242 года князь Александр Невский разгромил  рыцарей </a:t>
            </a:r>
            <a:r>
              <a:rPr lang="ru-RU" sz="2400" b="1" dirty="0" smtClean="0"/>
              <a:t>Тевтонского </a:t>
            </a:r>
            <a:r>
              <a:rPr lang="ru-RU" sz="2400" b="1" dirty="0"/>
              <a:t>ордена на берегу Чудского озера. </a:t>
            </a:r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Эта </a:t>
            </a:r>
            <a:r>
              <a:rPr lang="ru-RU" sz="2400" b="1" dirty="0"/>
              <a:t>битва вошла в историю под названием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«</a:t>
            </a:r>
            <a:r>
              <a:rPr lang="ru-RU" sz="2400" b="1" dirty="0"/>
              <a:t>Ледовое </a:t>
            </a:r>
            <a:r>
              <a:rPr lang="ru-RU" sz="2400" b="1" dirty="0" smtClean="0"/>
              <a:t>побоище».</a:t>
            </a:r>
            <a:endParaRPr lang="ru-RU" sz="2400" b="1" dirty="0"/>
          </a:p>
        </p:txBody>
      </p:sp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3286125" y="2143125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3655" y="500042"/>
            <a:ext cx="4710345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невский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85750" y="1928813"/>
            <a:ext cx="8643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5600" algn="just"/>
            <a:r>
              <a:rPr lang="ru-RU" sz="1700" b="1" dirty="0">
                <a:solidFill>
                  <a:srgbClr val="000000"/>
                </a:solidFill>
                <a:cs typeface="Times New Roman" pitchFamily="18" charset="0"/>
              </a:rPr>
              <a:t>Псковской Земле историей была суждена труднейшая задача – послужить для Руси заслоном на опаснейшем участке ее границ, ставшим особенно опасным после того, как в Прибалтику вторглись немецкие завоеватели. </a:t>
            </a:r>
          </a:p>
          <a:p>
            <a:pPr indent="355600" algn="just"/>
            <a:r>
              <a:rPr lang="ru-RU" sz="1700" b="1" dirty="0"/>
              <a:t>Ратники легендарного князя Александра Невского одержали победу над тевтонскими рыцарями. Многие делают вывод, что Александр Невский, разгромив немцев на Чудском озере, остановил экспансию тевтонов, датчан и шведов на северо-западную Русь. </a:t>
            </a:r>
          </a:p>
          <a:p>
            <a:pPr indent="355600" algn="just"/>
            <a:r>
              <a:rPr lang="ru-RU" sz="1700" b="1" dirty="0"/>
              <a:t>Но в действительности набеги </a:t>
            </a:r>
            <a:r>
              <a:rPr lang="ru-RU" sz="1700" b="1" dirty="0" err="1"/>
              <a:t>ливонцев</a:t>
            </a:r>
            <a:r>
              <a:rPr lang="ru-RU" sz="1700" b="1" dirty="0"/>
              <a:t>, датчан и литовцев на новгородские, псковские и смоленские земли после Ледового побоища не прекратились. Русь еще в течение 30 лет находилась в состоянии войны с западными соседями,  особенно после смерти Александра Невского. Тогда в 1263 году ливонские рыцари «с мечом в руке и жаждой наживы в сердце» вновь двинулись на земли Новгорода и Пскова, пытаясь покорить или уничтожить славу России.</a:t>
            </a:r>
          </a:p>
          <a:p>
            <a:pPr indent="355600" algn="just"/>
            <a:r>
              <a:rPr lang="ru-RU" sz="1700" b="1" dirty="0"/>
              <a:t>Они опоздали совсем ненамного, но опоздали навсегда. Упавший щит святого Александра подхватил новый витязь  - </a:t>
            </a:r>
            <a:r>
              <a:rPr lang="ru-RU" sz="1700" b="1" dirty="0" err="1"/>
              <a:t>Довмонт</a:t>
            </a:r>
            <a:r>
              <a:rPr lang="ru-RU" sz="1700" b="1" dirty="0"/>
              <a:t> Псковский</a:t>
            </a:r>
          </a:p>
          <a:p>
            <a:pPr indent="355600" algn="just"/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C0162E-E8E9-48FD-A8E8-63178EC8FFD5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9219" name="Picture 7" descr="st_w150_dovmont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013575" y="1428750"/>
            <a:ext cx="2130425" cy="4495800"/>
          </a:xfrm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5638800" y="1905000"/>
            <a:ext cx="1371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>
                <a:latin typeface="Book Antiqua" pitchFamily="18" charset="0"/>
              </a:rPr>
              <a:t>…И даже его меч до сих пор хранится в псковском музее…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3581400" y="4648200"/>
            <a:ext cx="350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 Antiqua" pitchFamily="18" charset="0"/>
              </a:rPr>
              <a:t>… Так же как и икона, а точнее ее копия </a:t>
            </a:r>
            <a:r>
              <a:rPr lang="en-US">
                <a:latin typeface="Book Antiqua" pitchFamily="18" charset="0"/>
              </a:rPr>
              <a:t>XVI</a:t>
            </a:r>
            <a:r>
              <a:rPr lang="ru-RU">
                <a:latin typeface="Book Antiqua" pitchFamily="18" charset="0"/>
              </a:rPr>
              <a:t> века, где изображен князь со своей женой</a:t>
            </a:r>
          </a:p>
        </p:txBody>
      </p:sp>
      <p:pic>
        <p:nvPicPr>
          <p:cNvPr id="9222" name="Picture 12" descr="muzey3108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28813"/>
            <a:ext cx="3438525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3" descr="muzey310807 (43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1752600"/>
            <a:ext cx="223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28625" y="-500063"/>
            <a:ext cx="8786813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Князь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Довмонт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является небесным покровителем нашего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L:\02.школа\14.конк.выст\2008-2009\ИКТ-семья\о пскове\кром\pskov220607 (7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3446358" cy="459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L:\02.школа\14.конк.выст\2008-2009\ИКТ-семья\о пскове\кром\pskov220607 (15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14488"/>
            <a:ext cx="342742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5" name="Picture 9" descr="C:\Documents and Settings\Admin\Рабочий стол\Безимени-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144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L:\02.школа\14.конк.выст\2008-2009\ИКТ-семья\о пскове\кром\pskov220607 (5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857364"/>
            <a:ext cx="34290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L:\02.школа\14.конк.выст\2008-2009\ИКТ-семья\о пскове\кром\pskov220607 (39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14488"/>
            <a:ext cx="50787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072066" y="1214422"/>
            <a:ext cx="407193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5600" algn="just"/>
            <a:r>
              <a:rPr lang="ru-RU" b="1" dirty="0" err="1">
                <a:cs typeface="Times New Roman" pitchFamily="18" charset="0"/>
              </a:rPr>
              <a:t>Довмонтов</a:t>
            </a:r>
            <a:r>
              <a:rPr lang="ru-RU" b="1" dirty="0">
                <a:cs typeface="Times New Roman" pitchFamily="18" charset="0"/>
              </a:rPr>
              <a:t> город.  Небольшое зеленое поле, со всех сторон окруженное стеной, на котором сохранились фундаменты древних построек. И даже не верится, что когда-то здесь кипела жизнь. Однако, у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же в тринадцатом веке автор немецкой хроники писал о Пскове: «Этот город так обширен, что его окружность обнимает пространство многих городов, и в Германии нет города равного Пскову».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57356" y="71414"/>
            <a:ext cx="3316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Довмонтов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350" y="1305658"/>
            <a:ext cx="3182930" cy="426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500062" y="1857375"/>
            <a:ext cx="478631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Власьевская</a:t>
            </a:r>
            <a:r>
              <a:rPr lang="ru-RU" b="1" dirty="0"/>
              <a:t> башня — одна из оборонительных башен Пскова, была возведена в XV веке. Имеет высокий шатёр и смотровой чердак. </a:t>
            </a:r>
            <a:r>
              <a:rPr lang="ru-RU" b="1" dirty="0" smtClean="0"/>
              <a:t>Защищая </a:t>
            </a:r>
            <a:r>
              <a:rPr lang="ru-RU" b="1" dirty="0"/>
              <a:t>линию крепостных стен у спуска к реке Великой. Через надвратную </a:t>
            </a:r>
            <a:r>
              <a:rPr lang="ru-RU" b="1" dirty="0" err="1"/>
              <a:t>Власьевскую</a:t>
            </a:r>
            <a:r>
              <a:rPr lang="ru-RU" b="1" dirty="0"/>
              <a:t> башню вели единственные проездные ворота в центральную часть Пскова от парома со стороны </a:t>
            </a:r>
            <a:r>
              <a:rPr lang="ru-RU" b="1" dirty="0" err="1"/>
              <a:t>Завеличья</a:t>
            </a:r>
            <a:r>
              <a:rPr lang="ru-RU" b="1" dirty="0"/>
              <a:t>. От </a:t>
            </a:r>
            <a:r>
              <a:rPr lang="ru-RU" b="1" dirty="0" err="1"/>
              <a:t>Власьевских</a:t>
            </a:r>
            <a:r>
              <a:rPr lang="ru-RU" b="1" dirty="0"/>
              <a:t> ворот поднимались к Старому Торгу (ныне пл. Ленина) многочисленные купцы, гости, послы, окрестные жители. Одновременно в башне располагалась и псковская таможня. </a:t>
            </a:r>
          </a:p>
        </p:txBody>
      </p:sp>
      <p:pic>
        <p:nvPicPr>
          <p:cNvPr id="13316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Заголовок 1"/>
          <p:cNvSpPr>
            <a:spLocks noGrp="1"/>
          </p:cNvSpPr>
          <p:nvPr>
            <p:ph type="title"/>
          </p:nvPr>
        </p:nvSpPr>
        <p:spPr>
          <a:xfrm>
            <a:off x="0" y="-285750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Власьевская башня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179388" y="1857375"/>
            <a:ext cx="4032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latin typeface="Franklin Gothic Demi Cond" pitchFamily="34" charset="0"/>
              </a:rPr>
              <a:t>Центр </a:t>
            </a:r>
            <a:r>
              <a:rPr lang="ru-RU" sz="1600" b="1" dirty="0" smtClean="0">
                <a:latin typeface="Franklin Gothic Demi Cond" pitchFamily="34" charset="0"/>
              </a:rPr>
              <a:t> крепости– </a:t>
            </a:r>
            <a:endParaRPr lang="ru-RU" sz="1600" b="1" dirty="0">
              <a:latin typeface="Franklin Gothic Demi Cond" pitchFamily="34" charset="0"/>
            </a:endParaRPr>
          </a:p>
          <a:p>
            <a:pPr algn="just"/>
            <a:r>
              <a:rPr lang="ru-RU" sz="1600" b="1" dirty="0">
                <a:latin typeface="Franklin Gothic Demi Cond" pitchFamily="34" charset="0"/>
              </a:rPr>
              <a:t>Современное, четвёртое по счёту, здание Троицкого собора строилось на протяжении 17 лет и было закончено в 1699 году. Храм возводился на основе предыдущего строения, но при этом существенно вырос в высоту, простираясь вверх на 72 метра. Кроме того, большое влияние на его внешний вид оказали традиции московской архитектуры XVII века, в частности главной частью выделен вытянутый </a:t>
            </a:r>
            <a:r>
              <a:rPr lang="ru-RU" sz="1600" b="1" dirty="0" err="1">
                <a:latin typeface="Franklin Gothic Demi Cond" pitchFamily="34" charset="0"/>
              </a:rPr>
              <a:t>шестистолпный</a:t>
            </a:r>
            <a:r>
              <a:rPr lang="ru-RU" sz="1600" b="1" dirty="0">
                <a:latin typeface="Franklin Gothic Demi Cond" pitchFamily="34" charset="0"/>
              </a:rPr>
              <a:t> четверик, увенчанный пятью главами, символизирующими Христа и четырех Евангелистов. В конце XVIII века из-за трещин, образовавшихся вследствие неодинаковой осадки собора, были заложены открытые боковые галереи, а само здание храма укреплено контрфорсами. C 1894—1895 годов внешняя часть строения оштукатурена.</a:t>
            </a:r>
          </a:p>
        </p:txBody>
      </p:sp>
      <p:pic>
        <p:nvPicPr>
          <p:cNvPr id="11267" name="Picture 0" descr="I:\Новая папка\85023f3dae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1571625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0"/>
            <a:ext cx="916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Franklin Gothic Demi" pitchFamily="34" charset="0"/>
              </a:rPr>
              <a:t>Троицкий собор</a:t>
            </a:r>
            <a:r>
              <a:rPr lang="ru-RU" smtClean="0">
                <a:solidFill>
                  <a:srgbClr val="CCECFF"/>
                </a:solidFill>
                <a:latin typeface="Franklin Gothic Demi" pitchFamily="34" charset="0"/>
              </a:rPr>
              <a:t/>
            </a:r>
            <a:br>
              <a:rPr lang="ru-RU" smtClean="0">
                <a:solidFill>
                  <a:srgbClr val="CCECFF"/>
                </a:solidFill>
                <a:latin typeface="Franklin Gothic Demi" pitchFamily="34" charset="0"/>
              </a:rPr>
            </a:br>
            <a:endParaRPr lang="ru-RU" smtClean="0"/>
          </a:p>
        </p:txBody>
      </p:sp>
      <p:pic>
        <p:nvPicPr>
          <p:cNvPr id="11270" name="Picture 8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9775"/>
            <a:ext cx="916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1392</Words>
  <Application>Microsoft Office PowerPoint</Application>
  <PresentationFormat>Экран (4:3)</PresentationFormat>
  <Paragraphs>76</Paragraphs>
  <Slides>19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Памятник княгине Ольге </vt:lpstr>
      <vt:lpstr>Слайд 4</vt:lpstr>
      <vt:lpstr>Слайд 5</vt:lpstr>
      <vt:lpstr>Слайд 6</vt:lpstr>
      <vt:lpstr>Слайд 7</vt:lpstr>
      <vt:lpstr>Власьевская башня</vt:lpstr>
      <vt:lpstr>Троицкий собор </vt:lpstr>
      <vt:lpstr>Памятник в честь победы над  Стефаном Баторием</vt:lpstr>
      <vt:lpstr>Густав Адольф</vt:lpstr>
      <vt:lpstr>Монумент в честь боёв Красной армии в Крестах </vt:lpstr>
      <vt:lpstr>Танк Т-34. </vt:lpstr>
      <vt:lpstr>Псков памятник жертвам концлагеря</vt:lpstr>
      <vt:lpstr>Вечный огонь </vt:lpstr>
      <vt:lpstr>Памятник 6-ой роте в Черёхе</vt:lpstr>
      <vt:lpstr>Стела «Псков – город воинской славы» </vt:lpstr>
      <vt:lpstr>Источники</vt:lpstr>
      <vt:lpstr>Готовили презентацию</vt:lpstr>
    </vt:vector>
  </TitlesOfParts>
  <Company>IZDAT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Псковская область</dc:title>
  <dc:creator>User</dc:creator>
  <cp:lastModifiedBy>Ирина</cp:lastModifiedBy>
  <cp:revision>86</cp:revision>
  <dcterms:created xsi:type="dcterms:W3CDTF">2006-06-20T08:26:21Z</dcterms:created>
  <dcterms:modified xsi:type="dcterms:W3CDTF">2012-05-15T21:02:37Z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000800260d000000000001024140</vt:lpwstr>
  </property>
</Properties>
</file>